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7102475" cy="9388475"/>
  <p:embeddedFontLst>
    <p:embeddedFont>
      <p:font typeface="Arial Black" panose="020B0A04020102020204" pitchFamily="34" charset="0"/>
      <p:bold r:id="rId4"/>
    </p:embeddedFont>
    <p:embeddedFont>
      <p:font typeface="Arial Narrow" panose="020B0606020202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5"/>
    <p:restoredTop sz="94576"/>
  </p:normalViewPr>
  <p:slideViewPr>
    <p:cSldViewPr snapToGrid="0">
      <p:cViewPr>
        <p:scale>
          <a:sx n="200" d="100"/>
          <a:sy n="200" d="100"/>
        </p:scale>
        <p:origin x="420" y="-8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Lou Tighe" userId="79f45173-5dec-49ec-9ae7-da74c5e0ffa2" providerId="ADAL" clId="{FA235057-6C85-4108-887E-43DDF1589A0F}"/>
    <pc:docChg chg="undo custSel modSld modNotesMaster">
      <pc:chgData name="Mary Lou Tighe" userId="79f45173-5dec-49ec-9ae7-da74c5e0ffa2" providerId="ADAL" clId="{FA235057-6C85-4108-887E-43DDF1589A0F}" dt="2026-08-12T04:27:36.952" v="105" actId="1076"/>
      <pc:docMkLst>
        <pc:docMk/>
      </pc:docMkLst>
      <pc:sldChg chg="addSp delSp modSp mod">
        <pc:chgData name="Mary Lou Tighe" userId="79f45173-5dec-49ec-9ae7-da74c5e0ffa2" providerId="ADAL" clId="{FA235057-6C85-4108-887E-43DDF1589A0F}" dt="2026-08-12T04:27:36.952" v="105" actId="1076"/>
        <pc:sldMkLst>
          <pc:docMk/>
          <pc:sldMk cId="3290744647" sldId="256"/>
        </pc:sldMkLst>
        <pc:spChg chg="mod">
          <ac:chgData name="Mary Lou Tighe" userId="79f45173-5dec-49ec-9ae7-da74c5e0ffa2" providerId="ADAL" clId="{FA235057-6C85-4108-887E-43DDF1589A0F}" dt="2026-08-12T03:03:32.548" v="82" actId="1076"/>
          <ac:spMkLst>
            <pc:docMk/>
            <pc:sldMk cId="3290744647" sldId="256"/>
            <ac:spMk id="6" creationId="{378E8963-F35F-083C-74D4-1736EE113821}"/>
          </ac:spMkLst>
        </pc:spChg>
        <pc:spChg chg="mod">
          <ac:chgData name="Mary Lou Tighe" userId="79f45173-5dec-49ec-9ae7-da74c5e0ffa2" providerId="ADAL" clId="{FA235057-6C85-4108-887E-43DDF1589A0F}" dt="2026-08-12T03:37:45.865" v="83" actId="122"/>
          <ac:spMkLst>
            <pc:docMk/>
            <pc:sldMk cId="3290744647" sldId="256"/>
            <ac:spMk id="13" creationId="{EF2BA7DE-A672-06FE-4B37-1C4C18B4ED50}"/>
          </ac:spMkLst>
        </pc:spChg>
        <pc:spChg chg="mod">
          <ac:chgData name="Mary Lou Tighe" userId="79f45173-5dec-49ec-9ae7-da74c5e0ffa2" providerId="ADAL" clId="{FA235057-6C85-4108-887E-43DDF1589A0F}" dt="2026-08-11T18:48:24.559" v="69" actId="6549"/>
          <ac:spMkLst>
            <pc:docMk/>
            <pc:sldMk cId="3290744647" sldId="256"/>
            <ac:spMk id="18" creationId="{91715E58-0274-CE5A-08D8-BC06BF53385F}"/>
          </ac:spMkLst>
        </pc:spChg>
        <pc:spChg chg="mod">
          <ac:chgData name="Mary Lou Tighe" userId="79f45173-5dec-49ec-9ae7-da74c5e0ffa2" providerId="ADAL" clId="{FA235057-6C85-4108-887E-43DDF1589A0F}" dt="2026-08-12T04:27:36.952" v="105" actId="1076"/>
          <ac:spMkLst>
            <pc:docMk/>
            <pc:sldMk cId="3290744647" sldId="256"/>
            <ac:spMk id="31" creationId="{5D83C81D-E169-0DFE-4062-FF53ACD21EF7}"/>
          </ac:spMkLst>
        </pc:spChg>
        <pc:spChg chg="mod">
          <ac:chgData name="Mary Lou Tighe" userId="79f45173-5dec-49ec-9ae7-da74c5e0ffa2" providerId="ADAL" clId="{FA235057-6C85-4108-887E-43DDF1589A0F}" dt="2026-07-29T14:47:52.511" v="63" actId="1076"/>
          <ac:spMkLst>
            <pc:docMk/>
            <pc:sldMk cId="3290744647" sldId="256"/>
            <ac:spMk id="48" creationId="{731A71FA-1A92-0405-49E0-BCE615E230F1}"/>
          </ac:spMkLst>
        </pc:spChg>
        <pc:spChg chg="mod">
          <ac:chgData name="Mary Lou Tighe" userId="79f45173-5dec-49ec-9ae7-da74c5e0ffa2" providerId="ADAL" clId="{FA235057-6C85-4108-887E-43DDF1589A0F}" dt="2026-08-12T04:26:42.793" v="103" actId="1076"/>
          <ac:spMkLst>
            <pc:docMk/>
            <pc:sldMk cId="3290744647" sldId="256"/>
            <ac:spMk id="72" creationId="{08E01B7D-F7C5-67C3-8D9A-7A792409D7F0}"/>
          </ac:spMkLst>
        </pc:spChg>
        <pc:spChg chg="mod">
          <ac:chgData name="Mary Lou Tighe" userId="79f45173-5dec-49ec-9ae7-da74c5e0ffa2" providerId="ADAL" clId="{FA235057-6C85-4108-887E-43DDF1589A0F}" dt="2026-08-12T04:27:05.320" v="104" actId="1076"/>
          <ac:spMkLst>
            <pc:docMk/>
            <pc:sldMk cId="3290744647" sldId="256"/>
            <ac:spMk id="73" creationId="{C87A644E-A185-75D7-3BA4-EE1C8D0D5F29}"/>
          </ac:spMkLst>
        </pc:spChg>
        <pc:spChg chg="mod">
          <ac:chgData name="Mary Lou Tighe" userId="79f45173-5dec-49ec-9ae7-da74c5e0ffa2" providerId="ADAL" clId="{FA235057-6C85-4108-887E-43DDF1589A0F}" dt="2026-08-12T03:38:51.104" v="91" actId="14100"/>
          <ac:spMkLst>
            <pc:docMk/>
            <pc:sldMk cId="3290744647" sldId="256"/>
            <ac:spMk id="214" creationId="{E7B0BAFB-C7AA-3BF6-2B8B-DBCF6A777968}"/>
          </ac:spMkLst>
        </pc:spChg>
        <pc:spChg chg="mod">
          <ac:chgData name="Mary Lou Tighe" userId="79f45173-5dec-49ec-9ae7-da74c5e0ffa2" providerId="ADAL" clId="{FA235057-6C85-4108-887E-43DDF1589A0F}" dt="2026-08-12T03:38:23.057" v="86" actId="1076"/>
          <ac:spMkLst>
            <pc:docMk/>
            <pc:sldMk cId="3290744647" sldId="256"/>
            <ac:spMk id="246" creationId="{6B2A66A2-98CA-B8BB-3209-D7A84F698C6B}"/>
          </ac:spMkLst>
        </pc:spChg>
        <pc:spChg chg="mod">
          <ac:chgData name="Mary Lou Tighe" userId="79f45173-5dec-49ec-9ae7-da74c5e0ffa2" providerId="ADAL" clId="{FA235057-6C85-4108-887E-43DDF1589A0F}" dt="2026-08-12T03:39:39.567" v="98" actId="255"/>
          <ac:spMkLst>
            <pc:docMk/>
            <pc:sldMk cId="3290744647" sldId="256"/>
            <ac:spMk id="247" creationId="{D9A7A4C9-FBD3-6B2C-AE56-564779A1DEAE}"/>
          </ac:spMkLst>
        </pc:spChg>
        <pc:spChg chg="mod">
          <ac:chgData name="Mary Lou Tighe" userId="79f45173-5dec-49ec-9ae7-da74c5e0ffa2" providerId="ADAL" clId="{FA235057-6C85-4108-887E-43DDF1589A0F}" dt="2026-08-12T03:38:31.110" v="87" actId="1076"/>
          <ac:spMkLst>
            <pc:docMk/>
            <pc:sldMk cId="3290744647" sldId="256"/>
            <ac:spMk id="248" creationId="{203D9C7C-E83A-D4F2-A473-571E7354C965}"/>
          </ac:spMkLst>
        </pc:spChg>
        <pc:spChg chg="mod">
          <ac:chgData name="Mary Lou Tighe" userId="79f45173-5dec-49ec-9ae7-da74c5e0ffa2" providerId="ADAL" clId="{FA235057-6C85-4108-887E-43DDF1589A0F}" dt="2026-08-12T03:39:52.555" v="99" actId="1076"/>
          <ac:spMkLst>
            <pc:docMk/>
            <pc:sldMk cId="3290744647" sldId="256"/>
            <ac:spMk id="249" creationId="{2675DFBD-5593-E1F0-44A4-2C9BBFE6516B}"/>
          </ac:spMkLst>
        </pc:spChg>
        <pc:spChg chg="mod">
          <ac:chgData name="Mary Lou Tighe" userId="79f45173-5dec-49ec-9ae7-da74c5e0ffa2" providerId="ADAL" clId="{FA235057-6C85-4108-887E-43DDF1589A0F}" dt="2026-07-29T14:45:59.518" v="53" actId="1038"/>
          <ac:spMkLst>
            <pc:docMk/>
            <pc:sldMk cId="3290744647" sldId="256"/>
            <ac:spMk id="346" creationId="{5F906025-4861-735E-B590-F43796A2BAD2}"/>
          </ac:spMkLst>
        </pc:spChg>
        <pc:spChg chg="mod">
          <ac:chgData name="Mary Lou Tighe" userId="79f45173-5dec-49ec-9ae7-da74c5e0ffa2" providerId="ADAL" clId="{FA235057-6C85-4108-887E-43DDF1589A0F}" dt="2026-07-29T14:45:46.387" v="51" actId="1076"/>
          <ac:spMkLst>
            <pc:docMk/>
            <pc:sldMk cId="3290744647" sldId="256"/>
            <ac:spMk id="348" creationId="{E8E71425-8094-8BF6-A495-7217532C1A4A}"/>
          </ac:spMkLst>
        </pc:spChg>
        <pc:spChg chg="mod">
          <ac:chgData name="Mary Lou Tighe" userId="79f45173-5dec-49ec-9ae7-da74c5e0ffa2" providerId="ADAL" clId="{FA235057-6C85-4108-887E-43DDF1589A0F}" dt="2026-08-11T00:44:38.436" v="64" actId="207"/>
          <ac:spMkLst>
            <pc:docMk/>
            <pc:sldMk cId="3290744647" sldId="256"/>
            <ac:spMk id="352" creationId="{FA36627C-C49B-B7D3-5F51-E40EB8CF59F8}"/>
          </ac:spMkLst>
        </pc:spChg>
        <pc:picChg chg="add mod">
          <ac:chgData name="Mary Lou Tighe" userId="79f45173-5dec-49ec-9ae7-da74c5e0ffa2" providerId="ADAL" clId="{FA235057-6C85-4108-887E-43DDF1589A0F}" dt="2026-07-29T14:45:43.146" v="50" actId="1076"/>
          <ac:picMkLst>
            <pc:docMk/>
            <pc:sldMk cId="3290744647" sldId="256"/>
            <ac:picMk id="14" creationId="{1E1D6136-6B80-F8DA-5EDC-10BAED7CCD9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E5B6CD9-1953-8B44-99D1-3EB7477D676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73163"/>
            <a:ext cx="2447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8C0F418-B918-4941-ABFA-036C3E8B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0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418-B918-4941-ABFA-036C3E8B8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4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6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0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6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3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6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7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1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0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6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3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emf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4" Type="http://schemas.openxmlformats.org/officeDocument/2006/relationships/image" Target="../media/image2.emf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E715E63-4D5C-2BBC-EE09-AD11AAB95750}"/>
              </a:ext>
            </a:extLst>
          </p:cNvPr>
          <p:cNvSpPr/>
          <p:nvPr/>
        </p:nvSpPr>
        <p:spPr>
          <a:xfrm>
            <a:off x="145974" y="4684087"/>
            <a:ext cx="3301314" cy="3100533"/>
          </a:xfrm>
          <a:prstGeom prst="roundRect">
            <a:avLst>
              <a:gd name="adj" fmla="val 672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34E23814-6524-CB3B-13A3-DA99A3CA7328}"/>
              </a:ext>
            </a:extLst>
          </p:cNvPr>
          <p:cNvSpPr/>
          <p:nvPr/>
        </p:nvSpPr>
        <p:spPr>
          <a:xfrm>
            <a:off x="145974" y="4610601"/>
            <a:ext cx="3301314" cy="3969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8E8963-F35F-083C-74D4-1736EE113821}"/>
              </a:ext>
            </a:extLst>
          </p:cNvPr>
          <p:cNvSpPr txBox="1"/>
          <p:nvPr/>
        </p:nvSpPr>
        <p:spPr>
          <a:xfrm>
            <a:off x="706731" y="4678962"/>
            <a:ext cx="2689131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CITIES ARE FUNDED</a:t>
            </a:r>
            <a:endParaRPr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A36ED-EE45-A726-4733-50777DF0E1DA}"/>
              </a:ext>
            </a:extLst>
          </p:cNvPr>
          <p:cNvSpPr txBox="1"/>
          <p:nvPr/>
        </p:nvSpPr>
        <p:spPr>
          <a:xfrm>
            <a:off x="209628" y="5058205"/>
            <a:ext cx="3136393" cy="33855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cities rely heavily on ad valorem (property tax) revenues to provide the essential services residents use every day.</a:t>
            </a:r>
            <a:endParaRPr sz="600" b="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8A215E-ED11-F78A-56CE-695F893DF01C}"/>
              </a:ext>
            </a:extLst>
          </p:cNvPr>
          <p:cNvSpPr/>
          <p:nvPr/>
        </p:nvSpPr>
        <p:spPr>
          <a:xfrm>
            <a:off x="2033042" y="1270694"/>
            <a:ext cx="5739358" cy="323922"/>
          </a:xfrm>
          <a:prstGeom prst="rect">
            <a:avLst/>
          </a:prstGeom>
          <a:solidFill>
            <a:srgbClr val="CD191E"/>
          </a:solidFill>
          <a:ln>
            <a:solidFill>
              <a:srgbClr val="CD1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8F59C9-EA98-FDDC-1055-0A852C7DE110}"/>
              </a:ext>
            </a:extLst>
          </p:cNvPr>
          <p:cNvSpPr/>
          <p:nvPr/>
        </p:nvSpPr>
        <p:spPr>
          <a:xfrm>
            <a:off x="3584451" y="2379671"/>
            <a:ext cx="4050791" cy="2908069"/>
          </a:xfrm>
          <a:prstGeom prst="roundRect">
            <a:avLst>
              <a:gd name="adj" fmla="val 3895"/>
            </a:avLst>
          </a:prstGeom>
          <a:solidFill>
            <a:srgbClr val="FFFFFF"/>
          </a:solidFill>
          <a:ln>
            <a:solidFill>
              <a:srgbClr val="CD19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A6D48-6D4F-DB25-035E-3A199E3B959E}"/>
              </a:ext>
            </a:extLst>
          </p:cNvPr>
          <p:cNvSpPr/>
          <p:nvPr/>
        </p:nvSpPr>
        <p:spPr>
          <a:xfrm flipV="1">
            <a:off x="1693394" y="-24604"/>
            <a:ext cx="6087207" cy="1289091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20A9A1-4E22-7FF7-5526-DDE779A8C0B6}"/>
              </a:ext>
            </a:extLst>
          </p:cNvPr>
          <p:cNvSpPr/>
          <p:nvPr/>
        </p:nvSpPr>
        <p:spPr>
          <a:xfrm>
            <a:off x="-921954" y="-481618"/>
            <a:ext cx="3310128" cy="31602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9F219A-4F01-2B3B-200E-302F4E2D3FCB}"/>
              </a:ext>
            </a:extLst>
          </p:cNvPr>
          <p:cNvSpPr txBox="1"/>
          <p:nvPr/>
        </p:nvSpPr>
        <p:spPr>
          <a:xfrm>
            <a:off x="2567742" y="1301069"/>
            <a:ext cx="4892039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CITY-CENTRIC FACT SHEET</a:t>
            </a:r>
            <a:endParaRPr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F25701-5A49-595D-E53B-E3CDF5F2AF7D}"/>
              </a:ext>
            </a:extLst>
          </p:cNvPr>
          <p:cNvSpPr txBox="1"/>
          <p:nvPr/>
        </p:nvSpPr>
        <p:spPr>
          <a:xfrm>
            <a:off x="2375607" y="1671839"/>
            <a:ext cx="5237567" cy="5663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Amendment 3 is a proposed amendment to the Florida Constitution that will appear on the November 2026 statewide ballot. If approved by at least </a:t>
            </a:r>
            <a:r>
              <a:rPr lang="en-US" sz="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of Florida voters, it would substantially expand the homestead property tax exemption for qualifying primary residences beginning in 2027 and establish a framework that could further reduce or eliminate the non-school portion of property taxes on homesteaded property over time.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209C312-788D-EAEC-87AD-FC10CC8CDCA1}"/>
              </a:ext>
            </a:extLst>
          </p:cNvPr>
          <p:cNvSpPr/>
          <p:nvPr/>
        </p:nvSpPr>
        <p:spPr>
          <a:xfrm>
            <a:off x="137160" y="2391943"/>
            <a:ext cx="3310128" cy="2115517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ound Same Side Corner Rectangle 29">
            <a:extLst>
              <a:ext uri="{FF2B5EF4-FFF2-40B4-BE49-F238E27FC236}">
                <a16:creationId xmlns:a16="http://schemas.microsoft.com/office/drawing/2014/main" id="{183ACB7F-FA04-3887-FD99-683260F6B81B}"/>
              </a:ext>
            </a:extLst>
          </p:cNvPr>
          <p:cNvSpPr/>
          <p:nvPr/>
        </p:nvSpPr>
        <p:spPr>
          <a:xfrm>
            <a:off x="137160" y="238473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83C81D-E169-0DFE-4062-FF53ACD21EF7}"/>
              </a:ext>
            </a:extLst>
          </p:cNvPr>
          <p:cNvSpPr txBox="1"/>
          <p:nvPr/>
        </p:nvSpPr>
        <p:spPr>
          <a:xfrm>
            <a:off x="706731" y="2393044"/>
            <a:ext cx="2206615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sz="1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AMENDMENT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A2317-6460-A20A-CDC0-760B222BDB28}"/>
              </a:ext>
            </a:extLst>
          </p:cNvPr>
          <p:cNvSpPr txBox="1"/>
          <p:nvPr/>
        </p:nvSpPr>
        <p:spPr>
          <a:xfrm>
            <a:off x="223280" y="2711093"/>
            <a:ext cx="3163073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Amendment 3 would:</a:t>
            </a:r>
            <a:endParaRPr sz="1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7D5CDEEA-2FE1-8EE1-9FE2-B6E382890224}"/>
              </a:ext>
            </a:extLst>
          </p:cNvPr>
          <p:cNvSpPr/>
          <p:nvPr/>
        </p:nvSpPr>
        <p:spPr>
          <a:xfrm>
            <a:off x="3584450" y="5430318"/>
            <a:ext cx="4050788" cy="2857690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DAD2CE-C3F9-27BB-7364-3E84365577FA}"/>
              </a:ext>
            </a:extLst>
          </p:cNvPr>
          <p:cNvSpPr txBox="1"/>
          <p:nvPr/>
        </p:nvSpPr>
        <p:spPr>
          <a:xfrm>
            <a:off x="3697407" y="6454531"/>
            <a:ext cx="1146507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protection, </a:t>
            </a:r>
          </a:p>
          <a:p>
            <a:pPr algn="ctr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 services, and emergency response</a:t>
            </a:r>
            <a:endParaRPr sz="860" b="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1A71FA-1A92-0405-49E0-BCE615E230F1}"/>
              </a:ext>
            </a:extLst>
          </p:cNvPr>
          <p:cNvSpPr txBox="1"/>
          <p:nvPr/>
        </p:nvSpPr>
        <p:spPr>
          <a:xfrm>
            <a:off x="95490" y="9474556"/>
            <a:ext cx="2753204" cy="22006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9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PURPOSE ONLY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7E7792C-C183-FD74-6F94-BBC380663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4" y="146905"/>
            <a:ext cx="2057399" cy="2046699"/>
          </a:xfrm>
          <a:prstGeom prst="rect">
            <a:avLst/>
          </a:prstGeom>
        </p:spPr>
      </p:pic>
      <p:sp>
        <p:nvSpPr>
          <p:cNvPr id="70" name="Round Same Side Corner Rectangle 69">
            <a:extLst>
              <a:ext uri="{FF2B5EF4-FFF2-40B4-BE49-F238E27FC236}">
                <a16:creationId xmlns:a16="http://schemas.microsoft.com/office/drawing/2014/main" id="{BF851C92-0F66-EAC6-3CF3-1F89FF7F4314}"/>
              </a:ext>
            </a:extLst>
          </p:cNvPr>
          <p:cNvSpPr/>
          <p:nvPr/>
        </p:nvSpPr>
        <p:spPr>
          <a:xfrm>
            <a:off x="3595802" y="2361420"/>
            <a:ext cx="4030625" cy="414986"/>
          </a:xfrm>
          <a:prstGeom prst="round2SameRect">
            <a:avLst>
              <a:gd name="adj1" fmla="val 273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ound Same Side Corner Rectangle 71">
            <a:extLst>
              <a:ext uri="{FF2B5EF4-FFF2-40B4-BE49-F238E27FC236}">
                <a16:creationId xmlns:a16="http://schemas.microsoft.com/office/drawing/2014/main" id="{08E01B7D-F7C5-67C3-8D9A-7A792409D7F0}"/>
              </a:ext>
            </a:extLst>
          </p:cNvPr>
          <p:cNvSpPr/>
          <p:nvPr/>
        </p:nvSpPr>
        <p:spPr>
          <a:xfrm>
            <a:off x="3586656" y="5398229"/>
            <a:ext cx="4048581" cy="28852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87A644E-A185-75D7-3BA4-EE1C8D0D5F29}"/>
              </a:ext>
            </a:extLst>
          </p:cNvPr>
          <p:cNvSpPr txBox="1"/>
          <p:nvPr/>
        </p:nvSpPr>
        <p:spPr>
          <a:xfrm>
            <a:off x="3140818" y="5417765"/>
            <a:ext cx="2029452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r"/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AT RISK</a:t>
            </a:r>
            <a:endParaRPr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709843B-2D5F-DA54-B910-389CC238FBA1}"/>
              </a:ext>
            </a:extLst>
          </p:cNvPr>
          <p:cNvSpPr/>
          <p:nvPr/>
        </p:nvSpPr>
        <p:spPr>
          <a:xfrm>
            <a:off x="3595802" y="3238942"/>
            <a:ext cx="4033130" cy="1202975"/>
          </a:xfrm>
          <a:prstGeom prst="rect">
            <a:avLst/>
          </a:prstGeom>
          <a:solidFill>
            <a:srgbClr val="C00000">
              <a:alpha val="956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A2639-3F52-46B2-C98F-5EA2F9FC0734}"/>
              </a:ext>
            </a:extLst>
          </p:cNvPr>
          <p:cNvSpPr txBox="1"/>
          <p:nvPr/>
        </p:nvSpPr>
        <p:spPr>
          <a:xfrm>
            <a:off x="4677025" y="3517597"/>
            <a:ext cx="2948407" cy="62786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3600" b="1" dirty="0">
                <a:solidFill>
                  <a:srgbClr val="CD19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$ 5 BILLION</a:t>
            </a:r>
            <a:endParaRPr sz="3600" b="1" dirty="0">
              <a:solidFill>
                <a:srgbClr val="CD19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BA7DE-A672-06FE-4B37-1C4C18B4ED50}"/>
              </a:ext>
            </a:extLst>
          </p:cNvPr>
          <p:cNvSpPr txBox="1"/>
          <p:nvPr/>
        </p:nvSpPr>
        <p:spPr>
          <a:xfrm>
            <a:off x="3584450" y="2440439"/>
            <a:ext cx="4050790" cy="27392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3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POTENTIAL IMPACT ON CITIES</a:t>
            </a:r>
            <a:endParaRPr sz="13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30E1507-A845-8286-499F-04B58816E94F}"/>
              </a:ext>
            </a:extLst>
          </p:cNvPr>
          <p:cNvSpPr/>
          <p:nvPr/>
        </p:nvSpPr>
        <p:spPr>
          <a:xfrm>
            <a:off x="258210" y="2317550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C117786A-E21A-D20C-0933-0EB599EA2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037" y="3169695"/>
            <a:ext cx="257570" cy="210739"/>
          </a:xfrm>
          <a:prstGeom prst="rect">
            <a:avLst/>
          </a:prstGeom>
        </p:spPr>
      </p:pic>
      <p:sp>
        <p:nvSpPr>
          <p:cNvPr id="88" name="Oval 87">
            <a:extLst>
              <a:ext uri="{FF2B5EF4-FFF2-40B4-BE49-F238E27FC236}">
                <a16:creationId xmlns:a16="http://schemas.microsoft.com/office/drawing/2014/main" id="{BB8DAE83-F301-AA02-B679-9D57462BDC75}"/>
              </a:ext>
            </a:extLst>
          </p:cNvPr>
          <p:cNvSpPr/>
          <p:nvPr/>
        </p:nvSpPr>
        <p:spPr>
          <a:xfrm>
            <a:off x="258210" y="4600767"/>
            <a:ext cx="406746" cy="406746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49FC8950-F91B-488E-C2DE-A73D69407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77" y="4679915"/>
            <a:ext cx="244557" cy="235122"/>
          </a:xfrm>
          <a:prstGeom prst="rect">
            <a:avLst/>
          </a:prstGeom>
        </p:spPr>
      </p:pic>
      <p:sp>
        <p:nvSpPr>
          <p:cNvPr id="114" name="Oval 113">
            <a:extLst>
              <a:ext uri="{FF2B5EF4-FFF2-40B4-BE49-F238E27FC236}">
                <a16:creationId xmlns:a16="http://schemas.microsoft.com/office/drawing/2014/main" id="{DFD52B72-3F2F-0D3A-BC34-1EB6F3C345BB}"/>
              </a:ext>
            </a:extLst>
          </p:cNvPr>
          <p:cNvSpPr/>
          <p:nvPr/>
        </p:nvSpPr>
        <p:spPr>
          <a:xfrm>
            <a:off x="4070267" y="5798910"/>
            <a:ext cx="402384" cy="4023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50053B0E-5F33-C85A-5755-2A839E184A7C}"/>
              </a:ext>
            </a:extLst>
          </p:cNvPr>
          <p:cNvSpPr/>
          <p:nvPr/>
        </p:nvSpPr>
        <p:spPr>
          <a:xfrm>
            <a:off x="5413100" y="5799237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16CD7B-38F7-CF08-BBB4-C1B907FC9DD6}"/>
              </a:ext>
            </a:extLst>
          </p:cNvPr>
          <p:cNvSpPr/>
          <p:nvPr/>
        </p:nvSpPr>
        <p:spPr>
          <a:xfrm>
            <a:off x="6766800" y="5798910"/>
            <a:ext cx="402384" cy="4023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5A988E9-670B-1A9E-9619-97C25EC9839A}"/>
              </a:ext>
            </a:extLst>
          </p:cNvPr>
          <p:cNvSpPr txBox="1"/>
          <p:nvPr/>
        </p:nvSpPr>
        <p:spPr>
          <a:xfrm>
            <a:off x="3775199" y="6283321"/>
            <a:ext cx="990924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A32A595-A417-2875-D9C9-E6B5DF9D1D71}"/>
              </a:ext>
            </a:extLst>
          </p:cNvPr>
          <p:cNvSpPr txBox="1"/>
          <p:nvPr/>
        </p:nvSpPr>
        <p:spPr>
          <a:xfrm>
            <a:off x="5013762" y="6283321"/>
            <a:ext cx="1244219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" name="Graphic 74" descr="Document outline">
            <a:extLst>
              <a:ext uri="{FF2B5EF4-FFF2-40B4-BE49-F238E27FC236}">
                <a16:creationId xmlns:a16="http://schemas.microsoft.com/office/drawing/2014/main" id="{23C748D7-025F-1891-1297-48DABEDE75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1658" y="2363905"/>
            <a:ext cx="313502" cy="313502"/>
          </a:xfrm>
          <a:prstGeom prst="rect">
            <a:avLst/>
          </a:prstGeom>
        </p:spPr>
      </p:pic>
      <p:grpSp>
        <p:nvGrpSpPr>
          <p:cNvPr id="183" name="Group 182">
            <a:extLst>
              <a:ext uri="{FF2B5EF4-FFF2-40B4-BE49-F238E27FC236}">
                <a16:creationId xmlns:a16="http://schemas.microsoft.com/office/drawing/2014/main" id="{6C7F61A3-9B7D-465D-45FD-F05FE3D73B3F}"/>
              </a:ext>
            </a:extLst>
          </p:cNvPr>
          <p:cNvGrpSpPr/>
          <p:nvPr/>
        </p:nvGrpSpPr>
        <p:grpSpPr>
          <a:xfrm>
            <a:off x="306988" y="3063905"/>
            <a:ext cx="173072" cy="173072"/>
            <a:chOff x="411480" y="6973556"/>
            <a:chExt cx="133689" cy="133689"/>
          </a:xfrm>
        </p:grpSpPr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CC9E4CA-723B-4B3D-EB5F-8A0EFC86AA4C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5" name="Picture 184">
              <a:extLst>
                <a:ext uri="{FF2B5EF4-FFF2-40B4-BE49-F238E27FC236}">
                  <a16:creationId xmlns:a16="http://schemas.microsoft.com/office/drawing/2014/main" id="{D614DE7B-F121-A1E3-C6CB-D94F5CC32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sp>
        <p:nvSpPr>
          <p:cNvPr id="195" name="TextBox 194">
            <a:extLst>
              <a:ext uri="{FF2B5EF4-FFF2-40B4-BE49-F238E27FC236}">
                <a16:creationId xmlns:a16="http://schemas.microsoft.com/office/drawing/2014/main" id="{34FAF3F5-A923-06FE-1140-BDC6C735AA48}"/>
              </a:ext>
            </a:extLst>
          </p:cNvPr>
          <p:cNvSpPr txBox="1"/>
          <p:nvPr/>
        </p:nvSpPr>
        <p:spPr>
          <a:xfrm>
            <a:off x="533502" y="2967728"/>
            <a:ext cx="2801369" cy="147425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90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the homestead property tax exemption for qualifying primary residences</a:t>
            </a:r>
            <a:br>
              <a:rPr lang="en-US" sz="90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900" b="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9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for future reductions or eliminations of the non-school portion of property taxes on homesteaded property, subject to statutory limitations</a:t>
            </a:r>
            <a:br>
              <a:rPr lang="en-US" sz="9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9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9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 a </a:t>
            </a:r>
            <a:r>
              <a:rPr lang="en-US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 </a:t>
            </a:r>
            <a:r>
              <a:rPr lang="en-US" sz="9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vote of the people for approval because it is a constitutional amendment</a:t>
            </a: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80B7E4CE-DF40-E6AA-96D1-426CB2638291}"/>
              </a:ext>
            </a:extLst>
          </p:cNvPr>
          <p:cNvGrpSpPr/>
          <p:nvPr/>
        </p:nvGrpSpPr>
        <p:grpSpPr>
          <a:xfrm>
            <a:off x="298476" y="3549460"/>
            <a:ext cx="173072" cy="173072"/>
            <a:chOff x="411480" y="6973556"/>
            <a:chExt cx="133689" cy="133689"/>
          </a:xfrm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2D65994C-3E6B-836E-CA3B-DEF5AAEEB8F1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8" name="Picture 197">
              <a:extLst>
                <a:ext uri="{FF2B5EF4-FFF2-40B4-BE49-F238E27FC236}">
                  <a16:creationId xmlns:a16="http://schemas.microsoft.com/office/drawing/2014/main" id="{DDA8F89D-F50D-04E5-F8E0-D2284D07F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8B68D66-9659-25B5-B579-EA5D3729BF23}"/>
              </a:ext>
            </a:extLst>
          </p:cNvPr>
          <p:cNvGrpSpPr/>
          <p:nvPr/>
        </p:nvGrpSpPr>
        <p:grpSpPr>
          <a:xfrm>
            <a:off x="291942" y="4153871"/>
            <a:ext cx="173072" cy="173072"/>
            <a:chOff x="411480" y="6973556"/>
            <a:chExt cx="133689" cy="133689"/>
          </a:xfrm>
        </p:grpSpPr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4790345D-3C06-8B60-EA0F-DFAFE55874F1}"/>
                </a:ext>
              </a:extLst>
            </p:cNvPr>
            <p:cNvSpPr/>
            <p:nvPr/>
          </p:nvSpPr>
          <p:spPr>
            <a:xfrm>
              <a:off x="411480" y="6973556"/>
              <a:ext cx="133689" cy="1336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1" name="Picture 200">
              <a:extLst>
                <a:ext uri="{FF2B5EF4-FFF2-40B4-BE49-F238E27FC236}">
                  <a16:creationId xmlns:a16="http://schemas.microsoft.com/office/drawing/2014/main" id="{0C91F695-AAA6-9624-0E07-8F4D4934C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8920" y="7004694"/>
              <a:ext cx="97112" cy="66937"/>
            </a:xfrm>
            <a:prstGeom prst="rect">
              <a:avLst/>
            </a:prstGeom>
          </p:spPr>
        </p:pic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E7B0BAFB-C7AA-3BF6-2B8B-DBCF6A777968}"/>
              </a:ext>
            </a:extLst>
          </p:cNvPr>
          <p:cNvSpPr txBox="1"/>
          <p:nvPr/>
        </p:nvSpPr>
        <p:spPr>
          <a:xfrm>
            <a:off x="6362781" y="6206750"/>
            <a:ext cx="1302587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PARKS &amp; RECREATION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7860691C-49C4-D731-1DBC-9CFC95787A6B}"/>
              </a:ext>
            </a:extLst>
          </p:cNvPr>
          <p:cNvSpPr txBox="1"/>
          <p:nvPr/>
        </p:nvSpPr>
        <p:spPr>
          <a:xfrm>
            <a:off x="3626226" y="2851172"/>
            <a:ext cx="3986948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Amendment 3 is approved, the taxable value of many homesteaded properties would decrease, reducing a significant source of municipal revenue. 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C591534A-4D60-7854-7377-4914B4BF15BA}"/>
              </a:ext>
            </a:extLst>
          </p:cNvPr>
          <p:cNvSpPr txBox="1"/>
          <p:nvPr/>
        </p:nvSpPr>
        <p:spPr>
          <a:xfrm>
            <a:off x="4664768" y="3262543"/>
            <a:ext cx="2948406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economists estimate the proposal could reduce local government property tax revenues by approximately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ECB0CA0-7690-377D-9E80-43ACBFEE5D39}"/>
              </a:ext>
            </a:extLst>
          </p:cNvPr>
          <p:cNvSpPr txBox="1"/>
          <p:nvPr/>
        </p:nvSpPr>
        <p:spPr>
          <a:xfrm>
            <a:off x="4664768" y="4070926"/>
            <a:ext cx="2948406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Fiscal Year 2027-28, with larger reductions in future years as the proposal is fully implemented. </a:t>
            </a:r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E42CAE6A-17C1-CF8F-65B6-55C8842CC352}"/>
              </a:ext>
            </a:extLst>
          </p:cNvPr>
          <p:cNvSpPr/>
          <p:nvPr/>
        </p:nvSpPr>
        <p:spPr>
          <a:xfrm>
            <a:off x="3685678" y="3352723"/>
            <a:ext cx="911659" cy="91165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0" name="Graphic 219" descr="Bar graph with downward trend with solid fill">
            <a:extLst>
              <a:ext uri="{FF2B5EF4-FFF2-40B4-BE49-F238E27FC236}">
                <a16:creationId xmlns:a16="http://schemas.microsoft.com/office/drawing/2014/main" id="{C31E1C72-CB6E-7A0C-8B61-F3ECB42291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87159" y="3431719"/>
            <a:ext cx="736771" cy="736771"/>
          </a:xfrm>
          <a:prstGeom prst="rect">
            <a:avLst/>
          </a:prstGeom>
        </p:spPr>
      </p:pic>
      <p:sp>
        <p:nvSpPr>
          <p:cNvPr id="221" name="TextBox 220">
            <a:extLst>
              <a:ext uri="{FF2B5EF4-FFF2-40B4-BE49-F238E27FC236}">
                <a16:creationId xmlns:a16="http://schemas.microsoft.com/office/drawing/2014/main" id="{A90C08D1-319A-99D3-0DF7-A142C2181A31}"/>
              </a:ext>
            </a:extLst>
          </p:cNvPr>
          <p:cNvSpPr txBox="1"/>
          <p:nvPr/>
        </p:nvSpPr>
        <p:spPr>
          <a:xfrm>
            <a:off x="3626226" y="4485368"/>
            <a:ext cx="3986948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every Florida city has a different tax base, population, and service demands, the financial impact will vary from one municipality to another.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FFBD16B6-9745-39E6-4DAF-CC3D7E5915B0}"/>
              </a:ext>
            </a:extLst>
          </p:cNvPr>
          <p:cNvSpPr txBox="1"/>
          <p:nvPr/>
        </p:nvSpPr>
        <p:spPr>
          <a:xfrm>
            <a:off x="3626226" y="4804718"/>
            <a:ext cx="3986948" cy="4431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>
              <a:spcAft>
                <a:spcPts val="600"/>
              </a:spcAft>
              <a:buClr>
                <a:srgbClr val="C00000"/>
              </a:buClr>
            </a:pP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governments will evaluate the effects during their annual budget process and determine how to continue providing essential public services based on available revenues. 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4FE4CF93-3258-990D-C9F1-17E77F7BA37B}"/>
              </a:ext>
            </a:extLst>
          </p:cNvPr>
          <p:cNvSpPr txBox="1"/>
          <p:nvPr/>
        </p:nvSpPr>
        <p:spPr>
          <a:xfrm>
            <a:off x="5069007" y="6454531"/>
            <a:ext cx="1146507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 maintenance,</a:t>
            </a:r>
          </a:p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sidewalks, lighting, and traffic safety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40B00C80-48F9-6710-3BBF-6031CF116E1A}"/>
              </a:ext>
            </a:extLst>
          </p:cNvPr>
          <p:cNvSpPr txBox="1"/>
          <p:nvPr/>
        </p:nvSpPr>
        <p:spPr>
          <a:xfrm>
            <a:off x="6388652" y="6526251"/>
            <a:ext cx="1146507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Parks, trails, sports fields, and community programs</a:t>
            </a:r>
            <a:endParaRPr lang="en-US"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68DC7347-45D0-D6CE-8349-202ED1EE7882}"/>
              </a:ext>
            </a:extLst>
          </p:cNvPr>
          <p:cNvSpPr txBox="1"/>
          <p:nvPr/>
        </p:nvSpPr>
        <p:spPr>
          <a:xfrm>
            <a:off x="3697407" y="7726739"/>
            <a:ext cx="1146507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Drainage systems and flood control maintenance</a:t>
            </a:r>
            <a:endParaRPr lang="en-US" sz="860" b="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F96A82B6-803F-D573-CE42-9F9030D63C90}"/>
              </a:ext>
            </a:extLst>
          </p:cNvPr>
          <p:cNvSpPr/>
          <p:nvPr/>
        </p:nvSpPr>
        <p:spPr>
          <a:xfrm>
            <a:off x="4070267" y="7071118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91FF7C01-B1BE-BE76-4ACB-51F68A1397CC}"/>
              </a:ext>
            </a:extLst>
          </p:cNvPr>
          <p:cNvSpPr/>
          <p:nvPr/>
        </p:nvSpPr>
        <p:spPr>
          <a:xfrm>
            <a:off x="5413100" y="7071445"/>
            <a:ext cx="402384" cy="4023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3D30C2E4-01BE-52B2-B155-E9E14825553E}"/>
              </a:ext>
            </a:extLst>
          </p:cNvPr>
          <p:cNvSpPr/>
          <p:nvPr/>
        </p:nvSpPr>
        <p:spPr>
          <a:xfrm>
            <a:off x="6766800" y="7071118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C22BFD86-53D6-779A-B7FD-3435EF277193}"/>
              </a:ext>
            </a:extLst>
          </p:cNvPr>
          <p:cNvSpPr txBox="1"/>
          <p:nvPr/>
        </p:nvSpPr>
        <p:spPr>
          <a:xfrm>
            <a:off x="3775199" y="7555529"/>
            <a:ext cx="990924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6B2A66A2-98CA-B8BB-3209-D7A84F698C6B}"/>
              </a:ext>
            </a:extLst>
          </p:cNvPr>
          <p:cNvSpPr txBox="1"/>
          <p:nvPr/>
        </p:nvSpPr>
        <p:spPr>
          <a:xfrm>
            <a:off x="4916165" y="7516578"/>
            <a:ext cx="1396627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SERVICES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D9A7A4C9-FBD3-6B2C-AE56-564779A1DEAE}"/>
              </a:ext>
            </a:extLst>
          </p:cNvPr>
          <p:cNvSpPr txBox="1"/>
          <p:nvPr/>
        </p:nvSpPr>
        <p:spPr>
          <a:xfrm>
            <a:off x="6312793" y="7472064"/>
            <a:ext cx="1322445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OPERATIONS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203D9C7C-E83A-D4F2-A473-571E7354C965}"/>
              </a:ext>
            </a:extLst>
          </p:cNvPr>
          <p:cNvSpPr txBox="1"/>
          <p:nvPr/>
        </p:nvSpPr>
        <p:spPr>
          <a:xfrm>
            <a:off x="4923688" y="7727402"/>
            <a:ext cx="1424365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Libraries, senior services, youth programs, and neighborhood support</a:t>
            </a:r>
            <a:endParaRPr lang="en-US"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2675DFBD-5593-E1F0-44A4-2C9BBFE6516B}"/>
              </a:ext>
            </a:extLst>
          </p:cNvPr>
          <p:cNvSpPr txBox="1"/>
          <p:nvPr/>
        </p:nvSpPr>
        <p:spPr>
          <a:xfrm>
            <a:off x="6321750" y="7751153"/>
            <a:ext cx="1325445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Planning, permitting, code enforcement, and city administration</a:t>
            </a:r>
            <a:endParaRPr lang="en-US"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BA230327-FE34-0957-5402-AE4E7A6DB5DF}"/>
              </a:ext>
            </a:extLst>
          </p:cNvPr>
          <p:cNvCxnSpPr>
            <a:cxnSpLocks/>
          </p:cNvCxnSpPr>
          <p:nvPr/>
        </p:nvCxnSpPr>
        <p:spPr>
          <a:xfrm>
            <a:off x="4921738" y="6014072"/>
            <a:ext cx="0" cy="845334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6CEE2131-6778-0715-8AF7-DBC4ED6EAB69}"/>
              </a:ext>
            </a:extLst>
          </p:cNvPr>
          <p:cNvCxnSpPr>
            <a:cxnSpLocks/>
          </p:cNvCxnSpPr>
          <p:nvPr/>
        </p:nvCxnSpPr>
        <p:spPr>
          <a:xfrm>
            <a:off x="6312793" y="6014072"/>
            <a:ext cx="0" cy="845334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2AD27704-9727-B4EA-044C-DC023BA89073}"/>
              </a:ext>
            </a:extLst>
          </p:cNvPr>
          <p:cNvCxnSpPr>
            <a:cxnSpLocks/>
          </p:cNvCxnSpPr>
          <p:nvPr/>
        </p:nvCxnSpPr>
        <p:spPr>
          <a:xfrm>
            <a:off x="4921738" y="7346761"/>
            <a:ext cx="0" cy="845334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06E65487-C7AE-CBFA-8CC8-02554E7A6207}"/>
              </a:ext>
            </a:extLst>
          </p:cNvPr>
          <p:cNvCxnSpPr>
            <a:cxnSpLocks/>
          </p:cNvCxnSpPr>
          <p:nvPr/>
        </p:nvCxnSpPr>
        <p:spPr>
          <a:xfrm>
            <a:off x="6312793" y="7346761"/>
            <a:ext cx="0" cy="845334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8" name="Graphic 257" descr="Shield Tick with solid fill">
            <a:extLst>
              <a:ext uri="{FF2B5EF4-FFF2-40B4-BE49-F238E27FC236}">
                <a16:creationId xmlns:a16="http://schemas.microsoft.com/office/drawing/2014/main" id="{C44C20F2-1E4E-9BBD-C37C-CFC602E1EC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09906" y="5846504"/>
            <a:ext cx="333848" cy="333848"/>
          </a:xfrm>
          <a:prstGeom prst="rect">
            <a:avLst/>
          </a:prstGeom>
        </p:spPr>
      </p:pic>
      <p:pic>
        <p:nvPicPr>
          <p:cNvPr id="260" name="Graphic 259" descr="Fork In Road with solid fill">
            <a:extLst>
              <a:ext uri="{FF2B5EF4-FFF2-40B4-BE49-F238E27FC236}">
                <a16:creationId xmlns:a16="http://schemas.microsoft.com/office/drawing/2014/main" id="{9323F8FE-5A20-18FE-EA26-856825E643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68239" y="5837779"/>
            <a:ext cx="302922" cy="302922"/>
          </a:xfrm>
          <a:prstGeom prst="rect">
            <a:avLst/>
          </a:prstGeom>
        </p:spPr>
      </p:pic>
      <p:pic>
        <p:nvPicPr>
          <p:cNvPr id="262" name="Graphic 261" descr="Water with solid fill">
            <a:extLst>
              <a:ext uri="{FF2B5EF4-FFF2-40B4-BE49-F238E27FC236}">
                <a16:creationId xmlns:a16="http://schemas.microsoft.com/office/drawing/2014/main" id="{8071D18E-629F-4719-CF00-D4E3DAD9BE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35942" y="7143463"/>
            <a:ext cx="269435" cy="269435"/>
          </a:xfrm>
          <a:prstGeom prst="rect">
            <a:avLst/>
          </a:prstGeom>
        </p:spPr>
      </p:pic>
      <p:pic>
        <p:nvPicPr>
          <p:cNvPr id="264" name="Graphic 263" descr="Users with solid fill">
            <a:extLst>
              <a:ext uri="{FF2B5EF4-FFF2-40B4-BE49-F238E27FC236}">
                <a16:creationId xmlns:a16="http://schemas.microsoft.com/office/drawing/2014/main" id="{76E30767-E61E-247F-BDE3-85679FC6BE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68402" y="7139883"/>
            <a:ext cx="294583" cy="294583"/>
          </a:xfrm>
          <a:prstGeom prst="rect">
            <a:avLst/>
          </a:prstGeom>
        </p:spPr>
      </p:pic>
      <p:pic>
        <p:nvPicPr>
          <p:cNvPr id="268" name="Graphic 267" descr="Clipboard Partially Crossed with solid fill">
            <a:extLst>
              <a:ext uri="{FF2B5EF4-FFF2-40B4-BE49-F238E27FC236}">
                <a16:creationId xmlns:a16="http://schemas.microsoft.com/office/drawing/2014/main" id="{B242F007-8A66-3B9D-82AF-5C7A5B91D4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824940" y="7131057"/>
            <a:ext cx="287833" cy="287833"/>
          </a:xfrm>
          <a:prstGeom prst="rect">
            <a:avLst/>
          </a:prstGeom>
        </p:spPr>
      </p:pic>
      <p:pic>
        <p:nvPicPr>
          <p:cNvPr id="270" name="Graphic 269" descr="Deciduous tree with solid fill">
            <a:extLst>
              <a:ext uri="{FF2B5EF4-FFF2-40B4-BE49-F238E27FC236}">
                <a16:creationId xmlns:a16="http://schemas.microsoft.com/office/drawing/2014/main" id="{26287A20-AD07-C190-5A29-6B842A8120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22645" y="5856548"/>
            <a:ext cx="302742" cy="302742"/>
          </a:xfrm>
          <a:prstGeom prst="rect">
            <a:avLst/>
          </a:prstGeom>
        </p:spPr>
      </p:pic>
      <p:sp>
        <p:nvSpPr>
          <p:cNvPr id="273" name="Oval 272">
            <a:extLst>
              <a:ext uri="{FF2B5EF4-FFF2-40B4-BE49-F238E27FC236}">
                <a16:creationId xmlns:a16="http://schemas.microsoft.com/office/drawing/2014/main" id="{A2D8AD5E-0D61-2E01-B84C-9F6B65F9726F}"/>
              </a:ext>
            </a:extLst>
          </p:cNvPr>
          <p:cNvSpPr/>
          <p:nvPr/>
        </p:nvSpPr>
        <p:spPr>
          <a:xfrm>
            <a:off x="188416" y="5807052"/>
            <a:ext cx="1204013" cy="120401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1A64389D-D352-0AA8-4941-EA66D64AFA8C}"/>
              </a:ext>
            </a:extLst>
          </p:cNvPr>
          <p:cNvSpPr txBox="1"/>
          <p:nvPr/>
        </p:nvSpPr>
        <p:spPr>
          <a:xfrm>
            <a:off x="209852" y="6126083"/>
            <a:ext cx="1149347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 TAX REVENUES</a:t>
            </a:r>
            <a:endParaRPr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BFF2994C-34CC-A85D-0CB2-09D7DDF90556}"/>
              </a:ext>
            </a:extLst>
          </p:cNvPr>
          <p:cNvSpPr txBox="1"/>
          <p:nvPr/>
        </p:nvSpPr>
        <p:spPr>
          <a:xfrm>
            <a:off x="347617" y="6517723"/>
            <a:ext cx="900840" cy="35209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LOCAL</a:t>
            </a:r>
          </a:p>
          <a:p>
            <a:pPr algn="ctr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34B75E26-D54E-FC14-4078-407593E5D107}"/>
              </a:ext>
            </a:extLst>
          </p:cNvPr>
          <p:cNvSpPr txBox="1"/>
          <p:nvPr/>
        </p:nvSpPr>
        <p:spPr>
          <a:xfrm>
            <a:off x="1630544" y="5515254"/>
            <a:ext cx="179553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Safety 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(Police, Fire, EMS)</a:t>
            </a:r>
            <a:endParaRPr sz="8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B22A7E6C-E93F-8C9D-4F20-21AEB74B4520}"/>
              </a:ext>
            </a:extLst>
          </p:cNvPr>
          <p:cNvSpPr txBox="1"/>
          <p:nvPr/>
        </p:nvSpPr>
        <p:spPr>
          <a:xfrm>
            <a:off x="1630544" y="5780889"/>
            <a:ext cx="1839537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&amp; Roads </a:t>
            </a:r>
          </a:p>
          <a:p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B5DD384E-1A31-2E29-A053-9AB9362DC6B7}"/>
              </a:ext>
            </a:extLst>
          </p:cNvPr>
          <p:cNvSpPr txBox="1"/>
          <p:nvPr/>
        </p:nvSpPr>
        <p:spPr>
          <a:xfrm>
            <a:off x="1628566" y="6122783"/>
            <a:ext cx="1855215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Parks, Recreation &amp; Community Programs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88F66805-DA8D-3FE4-55E0-485B6B6F6CDF}"/>
              </a:ext>
            </a:extLst>
          </p:cNvPr>
          <p:cNvSpPr txBox="1"/>
          <p:nvPr/>
        </p:nvSpPr>
        <p:spPr>
          <a:xfrm>
            <a:off x="1630543" y="6450658"/>
            <a:ext cx="1854627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 &amp; Drainage Systems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2AC91810-6DB1-77FD-A541-606139C764E5}"/>
              </a:ext>
            </a:extLst>
          </p:cNvPr>
          <p:cNvSpPr txBox="1"/>
          <p:nvPr/>
        </p:nvSpPr>
        <p:spPr>
          <a:xfrm>
            <a:off x="1630543" y="7120427"/>
            <a:ext cx="1694265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Government Operations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B550E169-885C-E625-788D-F14E94CBD912}"/>
              </a:ext>
            </a:extLst>
          </p:cNvPr>
          <p:cNvSpPr txBox="1"/>
          <p:nvPr/>
        </p:nvSpPr>
        <p:spPr>
          <a:xfrm>
            <a:off x="1630544" y="6716293"/>
            <a:ext cx="1775508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Planning, Permitting &amp; Code Compliance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5" name="Elbow Connector 284">
            <a:extLst>
              <a:ext uri="{FF2B5EF4-FFF2-40B4-BE49-F238E27FC236}">
                <a16:creationId xmlns:a16="http://schemas.microsoft.com/office/drawing/2014/main" id="{7DDF83D4-32AB-2483-7D03-9542E9A26963}"/>
              </a:ext>
            </a:extLst>
          </p:cNvPr>
          <p:cNvCxnSpPr>
            <a:cxnSpLocks/>
            <a:stCxn id="273" idx="0"/>
          </p:cNvCxnSpPr>
          <p:nvPr/>
        </p:nvCxnSpPr>
        <p:spPr>
          <a:xfrm rot="5400000" flipH="1" flipV="1">
            <a:off x="1097739" y="5314932"/>
            <a:ext cx="184804" cy="799436"/>
          </a:xfrm>
          <a:prstGeom prst="bentConnector2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" name="Elbow Connector 310">
            <a:extLst>
              <a:ext uri="{FF2B5EF4-FFF2-40B4-BE49-F238E27FC236}">
                <a16:creationId xmlns:a16="http://schemas.microsoft.com/office/drawing/2014/main" id="{AB98581B-2DC7-72D1-6C24-B9B5C8636CFC}"/>
              </a:ext>
            </a:extLst>
          </p:cNvPr>
          <p:cNvCxnSpPr>
            <a:cxnSpLocks/>
            <a:stCxn id="273" idx="4"/>
          </p:cNvCxnSpPr>
          <p:nvPr/>
        </p:nvCxnSpPr>
        <p:spPr>
          <a:xfrm rot="16200000" flipH="1">
            <a:off x="1071733" y="6729755"/>
            <a:ext cx="207500" cy="770120"/>
          </a:xfrm>
          <a:prstGeom prst="bentConnector2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Arrow Connector 305">
            <a:extLst>
              <a:ext uri="{FF2B5EF4-FFF2-40B4-BE49-F238E27FC236}">
                <a16:creationId xmlns:a16="http://schemas.microsoft.com/office/drawing/2014/main" id="{DB30A9CB-F974-D573-86CA-CB512E20EC19}"/>
              </a:ext>
            </a:extLst>
          </p:cNvPr>
          <p:cNvCxnSpPr>
            <a:cxnSpLocks/>
          </p:cNvCxnSpPr>
          <p:nvPr/>
        </p:nvCxnSpPr>
        <p:spPr>
          <a:xfrm>
            <a:off x="1392429" y="6221957"/>
            <a:ext cx="198707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Arrow Connector 313">
            <a:extLst>
              <a:ext uri="{FF2B5EF4-FFF2-40B4-BE49-F238E27FC236}">
                <a16:creationId xmlns:a16="http://schemas.microsoft.com/office/drawing/2014/main" id="{BEBDBEFF-9636-BFBE-7143-CDFC7AD086BF}"/>
              </a:ext>
            </a:extLst>
          </p:cNvPr>
          <p:cNvCxnSpPr>
            <a:cxnSpLocks/>
          </p:cNvCxnSpPr>
          <p:nvPr/>
        </p:nvCxnSpPr>
        <p:spPr>
          <a:xfrm>
            <a:off x="1392429" y="6556841"/>
            <a:ext cx="196235" cy="0"/>
          </a:xfrm>
          <a:prstGeom prst="straightConnector1">
            <a:avLst/>
          </a:prstGeom>
          <a:ln>
            <a:solidFill>
              <a:srgbClr val="C0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1" name="Straight Arrow Connector 330">
            <a:extLst>
              <a:ext uri="{FF2B5EF4-FFF2-40B4-BE49-F238E27FC236}">
                <a16:creationId xmlns:a16="http://schemas.microsoft.com/office/drawing/2014/main" id="{C588C19F-6D64-1D9A-D48B-B7CD8ED0584B}"/>
              </a:ext>
            </a:extLst>
          </p:cNvPr>
          <p:cNvCxnSpPr>
            <a:cxnSpLocks/>
          </p:cNvCxnSpPr>
          <p:nvPr/>
        </p:nvCxnSpPr>
        <p:spPr>
          <a:xfrm>
            <a:off x="1257708" y="6853815"/>
            <a:ext cx="323234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Arrow Connector 341">
            <a:extLst>
              <a:ext uri="{FF2B5EF4-FFF2-40B4-BE49-F238E27FC236}">
                <a16:creationId xmlns:a16="http://schemas.microsoft.com/office/drawing/2014/main" id="{255BC599-F6C5-22FA-D057-9C99ED12E8DA}"/>
              </a:ext>
            </a:extLst>
          </p:cNvPr>
          <p:cNvCxnSpPr>
            <a:cxnSpLocks/>
          </p:cNvCxnSpPr>
          <p:nvPr/>
        </p:nvCxnSpPr>
        <p:spPr>
          <a:xfrm>
            <a:off x="1127419" y="5901635"/>
            <a:ext cx="468134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5" name="TextBox 344">
            <a:extLst>
              <a:ext uri="{FF2B5EF4-FFF2-40B4-BE49-F238E27FC236}">
                <a16:creationId xmlns:a16="http://schemas.microsoft.com/office/drawing/2014/main" id="{2B36284A-2CC0-557D-2E76-0436E9AA3D30}"/>
              </a:ext>
            </a:extLst>
          </p:cNvPr>
          <p:cNvSpPr txBox="1"/>
          <p:nvPr/>
        </p:nvSpPr>
        <p:spPr>
          <a:xfrm>
            <a:off x="195534" y="7376269"/>
            <a:ext cx="3136393" cy="33855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60" b="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city adopts its annual budget based on the revenues available to provide these services. </a:t>
            </a:r>
            <a:endParaRPr sz="600" b="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6" name="Rounded Rectangle 345">
            <a:extLst>
              <a:ext uri="{FF2B5EF4-FFF2-40B4-BE49-F238E27FC236}">
                <a16:creationId xmlns:a16="http://schemas.microsoft.com/office/drawing/2014/main" id="{5F906025-4861-735E-B590-F43796A2BAD2}"/>
              </a:ext>
            </a:extLst>
          </p:cNvPr>
          <p:cNvSpPr/>
          <p:nvPr/>
        </p:nvSpPr>
        <p:spPr>
          <a:xfrm>
            <a:off x="140891" y="8148092"/>
            <a:ext cx="3301314" cy="1322721"/>
          </a:xfrm>
          <a:prstGeom prst="roundRect">
            <a:avLst>
              <a:gd name="adj" fmla="val 845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E8E71425-8094-8BF6-A495-7217532C1A4A}"/>
              </a:ext>
            </a:extLst>
          </p:cNvPr>
          <p:cNvSpPr/>
          <p:nvPr/>
        </p:nvSpPr>
        <p:spPr>
          <a:xfrm>
            <a:off x="347617" y="8392889"/>
            <a:ext cx="404996" cy="39286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F3FA2E37-8435-5E57-DA61-8B34A293B0E7}"/>
              </a:ext>
            </a:extLst>
          </p:cNvPr>
          <p:cNvSpPr txBox="1"/>
          <p:nvPr/>
        </p:nvSpPr>
        <p:spPr>
          <a:xfrm>
            <a:off x="973371" y="8255748"/>
            <a:ext cx="2473917" cy="62786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 taxes are a primary local funding source that helps cities maintain the infrastructure, public safety, and quality-of-life services residents expect. </a:t>
            </a:r>
            <a:endParaRPr sz="7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FA36627C-C49B-B7D3-5F51-E40EB8CF59F8}"/>
              </a:ext>
            </a:extLst>
          </p:cNvPr>
          <p:cNvSpPr txBox="1"/>
          <p:nvPr/>
        </p:nvSpPr>
        <p:spPr>
          <a:xfrm>
            <a:off x="311823" y="8884086"/>
            <a:ext cx="3023048" cy="4893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Amendment 3 would change how that revenue is generated, requiring municipalities to evaluate future budgets and long-term financial planning. </a:t>
            </a:r>
            <a:endParaRPr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808F92C6-60F4-F818-052E-925B8EF11CF6}"/>
              </a:ext>
            </a:extLst>
          </p:cNvPr>
          <p:cNvSpPr/>
          <p:nvPr/>
        </p:nvSpPr>
        <p:spPr>
          <a:xfrm>
            <a:off x="139706" y="7926341"/>
            <a:ext cx="3302598" cy="31008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0539BFD9-2BCC-485E-D033-0EDB93EFD98D}"/>
              </a:ext>
            </a:extLst>
          </p:cNvPr>
          <p:cNvSpPr txBox="1"/>
          <p:nvPr/>
        </p:nvSpPr>
        <p:spPr>
          <a:xfrm>
            <a:off x="244694" y="7949901"/>
            <a:ext cx="2672267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THIS MATTERS</a:t>
            </a:r>
            <a:endParaRPr sz="1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phic 13" descr="Lights On with solid fill">
            <a:extLst>
              <a:ext uri="{FF2B5EF4-FFF2-40B4-BE49-F238E27FC236}">
                <a16:creationId xmlns:a16="http://schemas.microsoft.com/office/drawing/2014/main" id="{1E1D6136-6B80-F8DA-5EDC-10BAED7CCD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16733" y="8463651"/>
            <a:ext cx="250838" cy="2508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819915-71EA-E31D-8009-ACA59CB07117}"/>
              </a:ext>
            </a:extLst>
          </p:cNvPr>
          <p:cNvSpPr/>
          <p:nvPr/>
        </p:nvSpPr>
        <p:spPr>
          <a:xfrm>
            <a:off x="0" y="9567784"/>
            <a:ext cx="7772400" cy="484388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78BDC4-EAD0-5678-6B38-7C3B93D4D2C5}"/>
              </a:ext>
            </a:extLst>
          </p:cNvPr>
          <p:cNvSpPr txBox="1"/>
          <p:nvPr/>
        </p:nvSpPr>
        <p:spPr>
          <a:xfrm>
            <a:off x="145974" y="9624821"/>
            <a:ext cx="2753204" cy="22006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950" b="1" dirty="0">
                <a:solidFill>
                  <a:srgbClr val="FFFFFF"/>
                </a:solidFill>
                <a:latin typeface="Arial"/>
              </a:rPr>
              <a:t>EDUCATIONAL PURPOSE ONLY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C459D2-5A82-0BFE-0799-FBF3A7A0D1EF}"/>
              </a:ext>
            </a:extLst>
          </p:cNvPr>
          <p:cNvSpPr txBox="1"/>
          <p:nvPr/>
        </p:nvSpPr>
        <p:spPr>
          <a:xfrm>
            <a:off x="149771" y="9804889"/>
            <a:ext cx="6858000" cy="22860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680" b="0" dirty="0">
                <a:solidFill>
                  <a:srgbClr val="FFFFFF"/>
                </a:solidFill>
                <a:latin typeface="Arial"/>
              </a:rPr>
              <a:t>Factual, nonpartisan educational material. Local figures should be verified against the municipality's adopted budget, taxable-value data, and applicable official fiscal estimates.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CFE16BF-5BA9-F596-F08D-7CBB0A46801E}"/>
              </a:ext>
            </a:extLst>
          </p:cNvPr>
          <p:cNvSpPr/>
          <p:nvPr/>
        </p:nvSpPr>
        <p:spPr>
          <a:xfrm>
            <a:off x="3584448" y="8721773"/>
            <a:ext cx="4041976" cy="747545"/>
          </a:xfrm>
          <a:prstGeom prst="roundRect">
            <a:avLst>
              <a:gd name="adj" fmla="val 8790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6027B65-3F83-D569-05D8-5E8D898B63E3}"/>
              </a:ext>
            </a:extLst>
          </p:cNvPr>
          <p:cNvSpPr/>
          <p:nvPr/>
        </p:nvSpPr>
        <p:spPr>
          <a:xfrm>
            <a:off x="3802055" y="8867052"/>
            <a:ext cx="507850" cy="50785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6" name="Graphic 15" descr="Calculator with solid fill">
            <a:extLst>
              <a:ext uri="{FF2B5EF4-FFF2-40B4-BE49-F238E27FC236}">
                <a16:creationId xmlns:a16="http://schemas.microsoft.com/office/drawing/2014/main" id="{B3B16174-F5F4-D269-E2C1-1A9D375793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875403" y="8936033"/>
            <a:ext cx="364236" cy="3642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715E58-0274-CE5A-08D8-BC06BF53385F}"/>
              </a:ext>
            </a:extLst>
          </p:cNvPr>
          <p:cNvSpPr txBox="1"/>
          <p:nvPr/>
        </p:nvSpPr>
        <p:spPr>
          <a:xfrm>
            <a:off x="4502296" y="8769354"/>
            <a:ext cx="3163073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Amendment 3 does not create new revenue for cities</a:t>
            </a:r>
            <a:r>
              <a:rPr lang="en-US" sz="800" b="1">
                <a:solidFill>
                  <a:srgbClr val="111111"/>
                </a:solidFill>
                <a:latin typeface="Arial"/>
              </a:rPr>
              <a:t>, counties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, or other local governments.</a:t>
            </a:r>
          </a:p>
          <a:p>
            <a:pPr algn="l"/>
            <a:endParaRPr lang="en-US" sz="800" b="1" dirty="0">
              <a:solidFill>
                <a:srgbClr val="111111"/>
              </a:solidFill>
              <a:latin typeface="Arial"/>
            </a:endParaRP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It </a:t>
            </a:r>
            <a:r>
              <a:rPr lang="en-US" sz="800" b="1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reduces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 the amount of property tax revenue available</a:t>
            </a: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to fund local services. </a:t>
            </a:r>
            <a:endParaRPr sz="800" b="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20" name="Round Same Side Corner Rectangle 19">
            <a:extLst>
              <a:ext uri="{FF2B5EF4-FFF2-40B4-BE49-F238E27FC236}">
                <a16:creationId xmlns:a16="http://schemas.microsoft.com/office/drawing/2014/main" id="{0575A8B8-3A94-EAB9-F749-AE990AE3D115}"/>
              </a:ext>
            </a:extLst>
          </p:cNvPr>
          <p:cNvSpPr/>
          <p:nvPr/>
        </p:nvSpPr>
        <p:spPr>
          <a:xfrm>
            <a:off x="3584448" y="8540512"/>
            <a:ext cx="4041976" cy="236704"/>
          </a:xfrm>
          <a:prstGeom prst="round2SameRect">
            <a:avLst>
              <a:gd name="adj1" fmla="val 459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5BDA1-B3B4-9E4C-412E-7E71AAF1EFEC}"/>
              </a:ext>
            </a:extLst>
          </p:cNvPr>
          <p:cNvSpPr txBox="1"/>
          <p:nvPr/>
        </p:nvSpPr>
        <p:spPr>
          <a:xfrm>
            <a:off x="3702205" y="8536701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KEY FACT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3784A2-8FA7-DD6B-324E-9152AC83D697}"/>
              </a:ext>
            </a:extLst>
          </p:cNvPr>
          <p:cNvSpPr txBox="1"/>
          <p:nvPr/>
        </p:nvSpPr>
        <p:spPr>
          <a:xfrm>
            <a:off x="2346992" y="147787"/>
            <a:ext cx="6242494" cy="3816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</a:rPr>
              <a:t>UNDERSTANDING FLORIDA’S PROPOSED</a:t>
            </a:r>
            <a:endParaRPr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46F85D-1E5B-D2A7-3076-9ADE051F653C}"/>
              </a:ext>
            </a:extLst>
          </p:cNvPr>
          <p:cNvSpPr txBox="1"/>
          <p:nvPr/>
        </p:nvSpPr>
        <p:spPr>
          <a:xfrm>
            <a:off x="2556173" y="369832"/>
            <a:ext cx="5065428" cy="90486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5400" b="1" dirty="0">
                <a:solidFill>
                  <a:srgbClr val="CD191E"/>
                </a:solidFill>
                <a:latin typeface="Arial Narrow" panose="020B0604020202020204" pitchFamily="34" charset="0"/>
              </a:rPr>
              <a:t>AMENDMENT</a:t>
            </a:r>
            <a:r>
              <a:rPr lang="en-US" sz="5400" b="1" dirty="0">
                <a:solidFill>
                  <a:srgbClr val="CD191E"/>
                </a:solidFill>
                <a:latin typeface="Arial"/>
              </a:rPr>
              <a:t> </a:t>
            </a:r>
            <a:r>
              <a:rPr sz="5400" b="1" dirty="0">
                <a:solidFill>
                  <a:srgbClr val="CD191E"/>
                </a:solidFill>
                <a:latin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90744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</TotalTime>
  <Words>516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Aptos</vt:lpstr>
      <vt:lpstr>Arial Narrow</vt:lpstr>
      <vt:lpstr>Aptos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Karp</dc:creator>
  <cp:lastModifiedBy>Mary Lou Tighe</cp:lastModifiedBy>
  <cp:revision>45</cp:revision>
  <cp:lastPrinted>2026-08-12T04:25:09Z</cp:lastPrinted>
  <dcterms:created xsi:type="dcterms:W3CDTF">2026-07-24T17:47:55Z</dcterms:created>
  <dcterms:modified xsi:type="dcterms:W3CDTF">2026-08-12T04:27:53Z</dcterms:modified>
</cp:coreProperties>
</file>