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7772400" cy="10058400"/>
  <p:notesSz cx="7102475" cy="9388475"/>
  <p:embeddedFontLst>
    <p:embeddedFont>
      <p:font typeface="Arial Black" panose="020B0A04020102020204" pitchFamily="34" charset="0"/>
      <p:bold r:id="rId4"/>
    </p:embeddedFont>
    <p:embeddedFont>
      <p:font typeface="Arial Narrow" panose="020B0606020202030204" pitchFamily="34" charset="0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38"/>
    <p:restoredTop sz="94677"/>
  </p:normalViewPr>
  <p:slideViewPr>
    <p:cSldViewPr snapToGrid="0">
      <p:cViewPr>
        <p:scale>
          <a:sx n="200" d="100"/>
          <a:sy n="200" d="100"/>
        </p:scale>
        <p:origin x="-1542" y="-18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y Lou Tighe" userId="79f45173-5dec-49ec-9ae7-da74c5e0ffa2" providerId="ADAL" clId="{FA235057-6C85-4108-887E-43DDF1589A0F}"/>
    <pc:docChg chg="undo custSel modSld modNotesMaster">
      <pc:chgData name="Mary Lou Tighe" userId="79f45173-5dec-49ec-9ae7-da74c5e0ffa2" providerId="ADAL" clId="{FA235057-6C85-4108-887E-43DDF1589A0F}" dt="2026-08-12T03:22:29.957" v="145" actId="1076"/>
      <pc:docMkLst>
        <pc:docMk/>
      </pc:docMkLst>
      <pc:sldChg chg="addSp delSp modSp mod">
        <pc:chgData name="Mary Lou Tighe" userId="79f45173-5dec-49ec-9ae7-da74c5e0ffa2" providerId="ADAL" clId="{FA235057-6C85-4108-887E-43DDF1589A0F}" dt="2026-08-12T03:22:29.957" v="145" actId="1076"/>
        <pc:sldMkLst>
          <pc:docMk/>
          <pc:sldMk cId="3290744647" sldId="256"/>
        </pc:sldMkLst>
        <pc:spChg chg="add mod">
          <ac:chgData name="Mary Lou Tighe" userId="79f45173-5dec-49ec-9ae7-da74c5e0ffa2" providerId="ADAL" clId="{FA235057-6C85-4108-887E-43DDF1589A0F}" dt="2026-08-12T03:21:11.212" v="143" actId="20577"/>
          <ac:spMkLst>
            <pc:docMk/>
            <pc:sldMk cId="3290744647" sldId="256"/>
            <ac:spMk id="3" creationId="{F75C7EF8-DF24-98BD-8FDE-B0130C667FD1}"/>
          </ac:spMkLst>
        </pc:spChg>
        <pc:spChg chg="mod">
          <ac:chgData name="Mary Lou Tighe" userId="79f45173-5dec-49ec-9ae7-da74c5e0ffa2" providerId="ADAL" clId="{FA235057-6C85-4108-887E-43DDF1589A0F}" dt="2026-08-11T19:24:15.617" v="72" actId="1076"/>
          <ac:spMkLst>
            <pc:docMk/>
            <pc:sldMk cId="3290744647" sldId="256"/>
            <ac:spMk id="12" creationId="{208F59C9-EA98-FDDC-1055-0A852C7DE110}"/>
          </ac:spMkLst>
        </pc:spChg>
        <pc:spChg chg="mod">
          <ac:chgData name="Mary Lou Tighe" userId="79f45173-5dec-49ec-9ae7-da74c5e0ffa2" providerId="ADAL" clId="{FA235057-6C85-4108-887E-43DDF1589A0F}" dt="2026-08-11T18:41:13.341" v="29" actId="20577"/>
          <ac:spMkLst>
            <pc:docMk/>
            <pc:sldMk cId="3290744647" sldId="256"/>
            <ac:spMk id="15" creationId="{3CEA967F-2B22-3A31-A561-653F9DECF08F}"/>
          </ac:spMkLst>
        </pc:spChg>
        <pc:spChg chg="add mod">
          <ac:chgData name="Mary Lou Tighe" userId="79f45173-5dec-49ec-9ae7-da74c5e0ffa2" providerId="ADAL" clId="{FA235057-6C85-4108-887E-43DDF1589A0F}" dt="2026-08-11T19:26:46.239" v="108" actId="1076"/>
          <ac:spMkLst>
            <pc:docMk/>
            <pc:sldMk cId="3290744647" sldId="256"/>
            <ac:spMk id="24" creationId="{441FC0D3-FE16-6949-9C05-5BAAD6F58681}"/>
          </ac:spMkLst>
        </pc:spChg>
        <pc:spChg chg="mod">
          <ac:chgData name="Mary Lou Tighe" userId="79f45173-5dec-49ec-9ae7-da74c5e0ffa2" providerId="ADAL" clId="{FA235057-6C85-4108-887E-43DDF1589A0F}" dt="2026-08-12T03:22:29.957" v="145" actId="1076"/>
          <ac:spMkLst>
            <pc:docMk/>
            <pc:sldMk cId="3290744647" sldId="256"/>
            <ac:spMk id="28" creationId="{76F25701-5A49-595D-E53B-E3CDF5F2AF7D}"/>
          </ac:spMkLst>
        </pc:spChg>
        <pc:spChg chg="add del">
          <ac:chgData name="Mary Lou Tighe" userId="79f45173-5dec-49ec-9ae7-da74c5e0ffa2" providerId="ADAL" clId="{FA235057-6C85-4108-887E-43DDF1589A0F}" dt="2026-08-11T19:25:57.244" v="102" actId="22"/>
          <ac:spMkLst>
            <pc:docMk/>
            <pc:sldMk cId="3290744647" sldId="256"/>
            <ac:spMk id="37" creationId="{3A73D1A3-6F25-FE1E-A48C-825C40D1B85D}"/>
          </ac:spMkLst>
        </pc:spChg>
        <pc:spChg chg="add del">
          <ac:chgData name="Mary Lou Tighe" userId="79f45173-5dec-49ec-9ae7-da74c5e0ffa2" providerId="ADAL" clId="{FA235057-6C85-4108-887E-43DDF1589A0F}" dt="2026-08-11T19:26:06.952" v="104" actId="22"/>
          <ac:spMkLst>
            <pc:docMk/>
            <pc:sldMk cId="3290744647" sldId="256"/>
            <ac:spMk id="39" creationId="{32D9DEF2-8059-ECA5-6ECA-0EEF1A5E7AF7}"/>
          </ac:spMkLst>
        </pc:spChg>
        <pc:spChg chg="add mod">
          <ac:chgData name="Mary Lou Tighe" userId="79f45173-5dec-49ec-9ae7-da74c5e0ffa2" providerId="ADAL" clId="{FA235057-6C85-4108-887E-43DDF1589A0F}" dt="2026-08-11T19:27:18.452" v="112" actId="1076"/>
          <ac:spMkLst>
            <pc:docMk/>
            <pc:sldMk cId="3290744647" sldId="256"/>
            <ac:spMk id="46" creationId="{A310986F-42FA-E0DC-6E78-85715E96FE71}"/>
          </ac:spMkLst>
        </pc:spChg>
        <pc:spChg chg="mod">
          <ac:chgData name="Mary Lou Tighe" userId="79f45173-5dec-49ec-9ae7-da74c5e0ffa2" providerId="ADAL" clId="{FA235057-6C85-4108-887E-43DDF1589A0F}" dt="2026-08-11T19:24:42.931" v="76" actId="1076"/>
          <ac:spMkLst>
            <pc:docMk/>
            <pc:sldMk cId="3290744647" sldId="256"/>
            <ac:spMk id="65" creationId="{3CE4522E-FF30-4AF1-2E11-C4448A9386D4}"/>
          </ac:spMkLst>
        </pc:spChg>
        <pc:spChg chg="mod">
          <ac:chgData name="Mary Lou Tighe" userId="79f45173-5dec-49ec-9ae7-da74c5e0ffa2" providerId="ADAL" clId="{FA235057-6C85-4108-887E-43DDF1589A0F}" dt="2026-08-11T19:24:05.091" v="69" actId="1076"/>
          <ac:spMkLst>
            <pc:docMk/>
            <pc:sldMk cId="3290744647" sldId="256"/>
            <ac:spMk id="67" creationId="{701E70D0-5944-D3AB-6ADD-B585492D2EA7}"/>
          </ac:spMkLst>
        </pc:spChg>
        <pc:spChg chg="mod">
          <ac:chgData name="Mary Lou Tighe" userId="79f45173-5dec-49ec-9ae7-da74c5e0ffa2" providerId="ADAL" clId="{FA235057-6C85-4108-887E-43DDF1589A0F}" dt="2026-08-11T19:27:30.426" v="115" actId="1076"/>
          <ac:spMkLst>
            <pc:docMk/>
            <pc:sldMk cId="3290744647" sldId="256"/>
            <ac:spMk id="69" creationId="{9C0ADA25-CD72-0CA9-1B3E-228B45568A8B}"/>
          </ac:spMkLst>
        </pc:spChg>
        <pc:spChg chg="mod">
          <ac:chgData name="Mary Lou Tighe" userId="79f45173-5dec-49ec-9ae7-da74c5e0ffa2" providerId="ADAL" clId="{FA235057-6C85-4108-887E-43DDF1589A0F}" dt="2026-08-11T19:23:35.378" v="63" actId="1076"/>
          <ac:spMkLst>
            <pc:docMk/>
            <pc:sldMk cId="3290744647" sldId="256"/>
            <ac:spMk id="78" creationId="{35175523-C3FB-B2A4-2854-249D99D0E592}"/>
          </ac:spMkLst>
        </pc:spChg>
        <pc:spChg chg="mod">
          <ac:chgData name="Mary Lou Tighe" userId="79f45173-5dec-49ec-9ae7-da74c5e0ffa2" providerId="ADAL" clId="{FA235057-6C85-4108-887E-43DDF1589A0F}" dt="2026-08-11T19:23:30.883" v="62" actId="1076"/>
          <ac:spMkLst>
            <pc:docMk/>
            <pc:sldMk cId="3290744647" sldId="256"/>
            <ac:spMk id="90" creationId="{0CFC60D2-0B31-444A-18B9-7BDBF8F7092F}"/>
          </ac:spMkLst>
        </pc:spChg>
        <pc:spChg chg="mod">
          <ac:chgData name="Mary Lou Tighe" userId="79f45173-5dec-49ec-9ae7-da74c5e0ffa2" providerId="ADAL" clId="{FA235057-6C85-4108-887E-43DDF1589A0F}" dt="2026-08-11T19:23:59.450" v="68" actId="1076"/>
          <ac:spMkLst>
            <pc:docMk/>
            <pc:sldMk cId="3290744647" sldId="256"/>
            <ac:spMk id="91" creationId="{85499208-E82F-3C7A-480B-A034B60D4921}"/>
          </ac:spMkLst>
        </pc:spChg>
        <pc:spChg chg="mod">
          <ac:chgData name="Mary Lou Tighe" userId="79f45173-5dec-49ec-9ae7-da74c5e0ffa2" providerId="ADAL" clId="{FA235057-6C85-4108-887E-43DDF1589A0F}" dt="2026-08-11T19:26:52.831" v="109" actId="1076"/>
          <ac:spMkLst>
            <pc:docMk/>
            <pc:sldMk cId="3290744647" sldId="256"/>
            <ac:spMk id="92" creationId="{C6193086-0430-CB9E-0F07-77F67C83A845}"/>
          </ac:spMkLst>
        </pc:spChg>
        <pc:spChg chg="mod">
          <ac:chgData name="Mary Lou Tighe" userId="79f45173-5dec-49ec-9ae7-da74c5e0ffa2" providerId="ADAL" clId="{FA235057-6C85-4108-887E-43DDF1589A0F}" dt="2026-08-11T18:34:12.514" v="7" actId="1076"/>
          <ac:spMkLst>
            <pc:docMk/>
            <pc:sldMk cId="3290744647" sldId="256"/>
            <ac:spMk id="97" creationId="{0C7843DA-ACCC-8BD8-220F-D48F6180234C}"/>
          </ac:spMkLst>
        </pc:spChg>
        <pc:spChg chg="mod">
          <ac:chgData name="Mary Lou Tighe" userId="79f45173-5dec-49ec-9ae7-da74c5e0ffa2" providerId="ADAL" clId="{FA235057-6C85-4108-887E-43DDF1589A0F}" dt="2026-08-11T18:41:06.101" v="28" actId="1076"/>
          <ac:spMkLst>
            <pc:docMk/>
            <pc:sldMk cId="3290744647" sldId="256"/>
            <ac:spMk id="100" creationId="{37C84848-80E6-E1F9-ED23-834FA67E2697}"/>
          </ac:spMkLst>
        </pc:spChg>
        <pc:spChg chg="mod">
          <ac:chgData name="Mary Lou Tighe" userId="79f45173-5dec-49ec-9ae7-da74c5e0ffa2" providerId="ADAL" clId="{FA235057-6C85-4108-887E-43DDF1589A0F}" dt="2026-08-11T19:27:21.718" v="113" actId="1076"/>
          <ac:spMkLst>
            <pc:docMk/>
            <pc:sldMk cId="3290744647" sldId="256"/>
            <ac:spMk id="118" creationId="{50053B0E-5F33-C85A-5755-2A839E184A7C}"/>
          </ac:spMkLst>
        </pc:spChg>
        <pc:spChg chg="mod">
          <ac:chgData name="Mary Lou Tighe" userId="79f45173-5dec-49ec-9ae7-da74c5e0ffa2" providerId="ADAL" clId="{FA235057-6C85-4108-887E-43DDF1589A0F}" dt="2026-08-11T19:27:38.537" v="118" actId="1076"/>
          <ac:spMkLst>
            <pc:docMk/>
            <pc:sldMk cId="3290744647" sldId="256"/>
            <ac:spMk id="120" creationId="{0716CD7B-38F7-CF08-BBB4-C1B907FC9DD6}"/>
          </ac:spMkLst>
        </pc:spChg>
        <pc:spChg chg="mod">
          <ac:chgData name="Mary Lou Tighe" userId="79f45173-5dec-49ec-9ae7-da74c5e0ffa2" providerId="ADAL" clId="{FA235057-6C85-4108-887E-43DDF1589A0F}" dt="2026-08-11T18:34:19.659" v="8" actId="1076"/>
          <ac:spMkLst>
            <pc:docMk/>
            <pc:sldMk cId="3290744647" sldId="256"/>
            <ac:spMk id="122" creationId="{02EE7662-F7AF-81A6-6336-14589AE6DC8D}"/>
          </ac:spMkLst>
        </pc:spChg>
        <pc:spChg chg="mod">
          <ac:chgData name="Mary Lou Tighe" userId="79f45173-5dec-49ec-9ae7-da74c5e0ffa2" providerId="ADAL" clId="{FA235057-6C85-4108-887E-43DDF1589A0F}" dt="2026-08-11T18:35:40.139" v="13" actId="14100"/>
          <ac:spMkLst>
            <pc:docMk/>
            <pc:sldMk cId="3290744647" sldId="256"/>
            <ac:spMk id="123" creationId="{144BBAB9-3FE9-FA14-9A86-8C8128430679}"/>
          </ac:spMkLst>
        </pc:spChg>
        <pc:spChg chg="mod">
          <ac:chgData name="Mary Lou Tighe" userId="79f45173-5dec-49ec-9ae7-da74c5e0ffa2" providerId="ADAL" clId="{FA235057-6C85-4108-887E-43DDF1589A0F}" dt="2026-08-11T18:35:47.488" v="15" actId="14100"/>
          <ac:spMkLst>
            <pc:docMk/>
            <pc:sldMk cId="3290744647" sldId="256"/>
            <ac:spMk id="124" creationId="{98D793FD-ACEB-8ECF-F4C5-57CF8E023B2C}"/>
          </ac:spMkLst>
        </pc:spChg>
        <pc:spChg chg="mod">
          <ac:chgData name="Mary Lou Tighe" userId="79f45173-5dec-49ec-9ae7-da74c5e0ffa2" providerId="ADAL" clId="{FA235057-6C85-4108-887E-43DDF1589A0F}" dt="2026-08-11T18:36:33.245" v="24" actId="1037"/>
          <ac:spMkLst>
            <pc:docMk/>
            <pc:sldMk cId="3290744647" sldId="256"/>
            <ac:spMk id="127" creationId="{FE613102-598B-4A21-9A3C-017425F7F047}"/>
          </ac:spMkLst>
        </pc:spChg>
        <pc:spChg chg="mod">
          <ac:chgData name="Mary Lou Tighe" userId="79f45173-5dec-49ec-9ae7-da74c5e0ffa2" providerId="ADAL" clId="{FA235057-6C85-4108-887E-43DDF1589A0F}" dt="2026-08-11T18:36:07.844" v="19" actId="1076"/>
          <ac:spMkLst>
            <pc:docMk/>
            <pc:sldMk cId="3290744647" sldId="256"/>
            <ac:spMk id="150" creationId="{C92BEDB1-CEAE-2004-349A-D57B75ABB6EA}"/>
          </ac:spMkLst>
        </pc:spChg>
        <pc:spChg chg="mod">
          <ac:chgData name="Mary Lou Tighe" userId="79f45173-5dec-49ec-9ae7-da74c5e0ffa2" providerId="ADAL" clId="{FA235057-6C85-4108-887E-43DDF1589A0F}" dt="2026-08-11T18:36:13.184" v="20" actId="1076"/>
          <ac:spMkLst>
            <pc:docMk/>
            <pc:sldMk cId="3290744647" sldId="256"/>
            <ac:spMk id="151" creationId="{0F2DB3D1-DF4A-61DA-1787-E93DC912BDD2}"/>
          </ac:spMkLst>
        </pc:spChg>
        <pc:spChg chg="mod">
          <ac:chgData name="Mary Lou Tighe" userId="79f45173-5dec-49ec-9ae7-da74c5e0ffa2" providerId="ADAL" clId="{FA235057-6C85-4108-887E-43DDF1589A0F}" dt="2026-08-11T18:36:18.359" v="21" actId="1076"/>
          <ac:spMkLst>
            <pc:docMk/>
            <pc:sldMk cId="3290744647" sldId="256"/>
            <ac:spMk id="152" creationId="{E090F6A2-CF29-9A22-E45E-78591BE5608B}"/>
          </ac:spMkLst>
        </pc:spChg>
        <pc:spChg chg="mod">
          <ac:chgData name="Mary Lou Tighe" userId="79f45173-5dec-49ec-9ae7-da74c5e0ffa2" providerId="ADAL" clId="{FA235057-6C85-4108-887E-43DDF1589A0F}" dt="2026-08-11T18:36:24.383" v="22" actId="1076"/>
          <ac:spMkLst>
            <pc:docMk/>
            <pc:sldMk cId="3290744647" sldId="256"/>
            <ac:spMk id="153" creationId="{4632D2EA-2D8A-FD9F-E11A-DC2B61DA2EAC}"/>
          </ac:spMkLst>
        </pc:spChg>
        <pc:spChg chg="mod">
          <ac:chgData name="Mary Lou Tighe" userId="79f45173-5dec-49ec-9ae7-da74c5e0ffa2" providerId="ADAL" clId="{FA235057-6C85-4108-887E-43DDF1589A0F}" dt="2026-08-12T03:14:44.716" v="142" actId="1076"/>
          <ac:spMkLst>
            <pc:docMk/>
            <pc:sldMk cId="3290744647" sldId="256"/>
            <ac:spMk id="156" creationId="{B68FFE94-38AF-C2CA-1C20-0C723B5A4A84}"/>
          </ac:spMkLst>
        </pc:spChg>
        <pc:picChg chg="mod">
          <ac:chgData name="Mary Lou Tighe" userId="79f45173-5dec-49ec-9ae7-da74c5e0ffa2" providerId="ADAL" clId="{FA235057-6C85-4108-887E-43DDF1589A0F}" dt="2026-08-11T19:27:44.946" v="120" actId="1076"/>
          <ac:picMkLst>
            <pc:docMk/>
            <pc:sldMk cId="3290744647" sldId="256"/>
            <ac:picMk id="6" creationId="{78FC6B34-B9DD-E54A-06CF-DAE57F502A53}"/>
          </ac:picMkLst>
        </pc:picChg>
        <pc:picChg chg="mod">
          <ac:chgData name="Mary Lou Tighe" userId="79f45173-5dec-49ec-9ae7-da74c5e0ffa2" providerId="ADAL" clId="{FA235057-6C85-4108-887E-43DDF1589A0F}" dt="2026-08-11T19:27:41.663" v="119" actId="1076"/>
          <ac:picMkLst>
            <pc:docMk/>
            <pc:sldMk cId="3290744647" sldId="256"/>
            <ac:picMk id="8" creationId="{7547F7A4-2B07-F360-A221-A5623FB6C78C}"/>
          </ac:picMkLst>
        </pc:picChg>
        <pc:picChg chg="mod">
          <ac:chgData name="Mary Lou Tighe" userId="79f45173-5dec-49ec-9ae7-da74c5e0ffa2" providerId="ADAL" clId="{FA235057-6C85-4108-887E-43DDF1589A0F}" dt="2026-08-11T19:27:32.622" v="116" actId="1076"/>
          <ac:picMkLst>
            <pc:docMk/>
            <pc:sldMk cId="3290744647" sldId="256"/>
            <ac:picMk id="10" creationId="{66956AE1-8844-13AD-EB2A-9A20E33D78D6}"/>
          </ac:picMkLst>
        </pc:picChg>
        <pc:picChg chg="add mod">
          <ac:chgData name="Mary Lou Tighe" userId="79f45173-5dec-49ec-9ae7-da74c5e0ffa2" providerId="ADAL" clId="{FA235057-6C85-4108-887E-43DDF1589A0F}" dt="2026-08-11T19:31:12.498" v="140" actId="1076"/>
          <ac:picMkLst>
            <pc:docMk/>
            <pc:sldMk cId="3290744647" sldId="256"/>
            <ac:picMk id="54" creationId="{92B4E947-8F54-A2D3-3C13-A95490375704}"/>
          </ac:picMkLst>
        </pc:picChg>
        <pc:picChg chg="mod">
          <ac:chgData name="Mary Lou Tighe" userId="79f45173-5dec-49ec-9ae7-da74c5e0ffa2" providerId="ADAL" clId="{FA235057-6C85-4108-887E-43DDF1589A0F}" dt="2026-08-11T19:27:48.912" v="121" actId="1076"/>
          <ac:picMkLst>
            <pc:docMk/>
            <pc:sldMk cId="3290744647" sldId="256"/>
            <ac:picMk id="258" creationId="{C44C20F2-1E4E-9BBD-C37C-CFC602E1EC5D}"/>
          </ac:picMkLst>
        </pc:picChg>
        <pc:cxnChg chg="add mod">
          <ac:chgData name="Mary Lou Tighe" userId="79f45173-5dec-49ec-9ae7-da74c5e0ffa2" providerId="ADAL" clId="{FA235057-6C85-4108-887E-43DDF1589A0F}" dt="2026-08-11T19:26:40.127" v="107" actId="1076"/>
          <ac:cxnSpMkLst>
            <pc:docMk/>
            <pc:sldMk cId="3290744647" sldId="256"/>
            <ac:cxnSpMk id="41" creationId="{BA9CB43C-E6A3-8C3F-2C35-5A3104B02705}"/>
          </ac:cxnSpMkLst>
        </pc:cxnChg>
        <pc:cxnChg chg="mod">
          <ac:chgData name="Mary Lou Tighe" userId="79f45173-5dec-49ec-9ae7-da74c5e0ffa2" providerId="ADAL" clId="{FA235057-6C85-4108-887E-43DDF1589A0F}" dt="2026-08-11T19:24:27.876" v="74" actId="1076"/>
          <ac:cxnSpMkLst>
            <pc:docMk/>
            <pc:sldMk cId="3290744647" sldId="256"/>
            <ac:cxnSpMk id="66" creationId="{6205A5BA-BE94-529A-96C3-ECC411D4E193}"/>
          </ac:cxnSpMkLst>
        </pc:cxnChg>
        <pc:cxnChg chg="mod">
          <ac:chgData name="Mary Lou Tighe" userId="79f45173-5dec-49ec-9ae7-da74c5e0ffa2" providerId="ADAL" clId="{FA235057-6C85-4108-887E-43DDF1589A0F}" dt="2026-08-11T19:23:54.268" v="67" actId="1076"/>
          <ac:cxnSpMkLst>
            <pc:docMk/>
            <pc:sldMk cId="3290744647" sldId="256"/>
            <ac:cxnSpMk id="68" creationId="{9B2C72A3-1E02-F568-3E06-5B15B7A782F0}"/>
          </ac:cxnSpMkLst>
        </pc:cxnChg>
        <pc:cxnChg chg="mod">
          <ac:chgData name="Mary Lou Tighe" userId="79f45173-5dec-49ec-9ae7-da74c5e0ffa2" providerId="ADAL" clId="{FA235057-6C85-4108-887E-43DDF1589A0F}" dt="2026-08-11T19:23:25.152" v="61" actId="1076"/>
          <ac:cxnSpMkLst>
            <pc:docMk/>
            <pc:sldMk cId="3290744647" sldId="256"/>
            <ac:cxnSpMk id="79" creationId="{6CE70CA8-9D44-1F5D-0571-4A0624D3D9FB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 b="1" i="0">
                <a:latin typeface="Arial Narrow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 b="1" i="0">
                <a:latin typeface="Arial Narrow" panose="020B0604020202020204" pitchFamily="34" charset="0"/>
              </a:defRPr>
            </a:lvl1pPr>
          </a:lstStyle>
          <a:p>
            <a:fld id="{7E5B6CD9-1953-8B44-99D1-3EB7477D6767}" type="datetimeFigureOut">
              <a:rPr lang="en-US" smtClean="0"/>
              <a:pPr/>
              <a:t>8/11/2026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73163"/>
            <a:ext cx="2447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 b="1" i="0">
                <a:latin typeface="Arial Narrow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 b="1" i="0">
                <a:latin typeface="Arial Narrow" panose="020B0604020202020204" pitchFamily="34" charset="0"/>
              </a:defRPr>
            </a:lvl1pPr>
          </a:lstStyle>
          <a:p>
            <a:fld id="{88C0F418-B918-4941-ABFA-036C3E8B8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506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1" i="0" kern="1200">
        <a:solidFill>
          <a:schemeClr val="tx1"/>
        </a:solidFill>
        <a:latin typeface="Arial Narrow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0F418-B918-4941-ABFA-036C3E8B8C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645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910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52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668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804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568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135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364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07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19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309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69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 b="1" i="0">
                <a:solidFill>
                  <a:schemeClr val="tx1">
                    <a:tint val="82000"/>
                  </a:schemeClr>
                </a:solidFill>
                <a:latin typeface="Arial Narrow" panose="020B0604020202020204" pitchFamily="34" charset="0"/>
              </a:defRPr>
            </a:lvl1pPr>
          </a:lstStyle>
          <a:p>
            <a:fld id="{279370E9-4070-5847-B47F-11AA4CA8DB50}" type="datetimeFigureOut">
              <a:rPr lang="en-US" smtClean="0"/>
              <a:pPr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 b="1" i="0">
                <a:solidFill>
                  <a:schemeClr val="tx1">
                    <a:tint val="82000"/>
                  </a:schemeClr>
                </a:solidFill>
                <a:latin typeface="Arial Narrow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 b="1" i="0">
                <a:solidFill>
                  <a:schemeClr val="tx1">
                    <a:tint val="82000"/>
                  </a:schemeClr>
                </a:solidFill>
                <a:latin typeface="Arial Narrow" panose="020B0604020202020204" pitchFamily="34" charset="0"/>
              </a:defRPr>
            </a:lvl1pPr>
          </a:lstStyle>
          <a:p>
            <a:fld id="{2FFB71A4-68AA-2548-960C-0F7D7220D7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536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b="1" i="0" kern="1200">
          <a:solidFill>
            <a:schemeClr val="tx1"/>
          </a:solidFill>
          <a:latin typeface="Arial Narrow" panose="020B0604020202020204" pitchFamily="34" charset="0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b="1" i="0" kern="1200">
          <a:solidFill>
            <a:schemeClr val="tx1"/>
          </a:solidFill>
          <a:latin typeface="Arial Narrow" panose="020B0604020202020204" pitchFamily="34" charset="0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b="1" i="0" kern="1200">
          <a:solidFill>
            <a:schemeClr val="tx1"/>
          </a:solidFill>
          <a:latin typeface="Arial Narrow" panose="020B0604020202020204" pitchFamily="34" charset="0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b="1" i="0" kern="1200">
          <a:solidFill>
            <a:schemeClr val="tx1"/>
          </a:solidFill>
          <a:latin typeface="Arial Narrow" panose="020B0604020202020204" pitchFamily="34" charset="0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b="1" i="0" kern="1200">
          <a:solidFill>
            <a:schemeClr val="tx1"/>
          </a:solidFill>
          <a:latin typeface="Arial Narrow" panose="020B0604020202020204" pitchFamily="34" charset="0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sv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emf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microsoft.com/office/2007/relationships/hdphoto" Target="../media/hdphoto1.wdp"/><Relationship Id="rId4" Type="http://schemas.openxmlformats.org/officeDocument/2006/relationships/image" Target="../media/image2.svg"/><Relationship Id="rId9" Type="http://schemas.openxmlformats.org/officeDocument/2006/relationships/image" Target="../media/image7.sv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58A215E-ED11-F78A-56CE-695F893DF01C}"/>
              </a:ext>
            </a:extLst>
          </p:cNvPr>
          <p:cNvSpPr/>
          <p:nvPr/>
        </p:nvSpPr>
        <p:spPr>
          <a:xfrm>
            <a:off x="2473648" y="1395844"/>
            <a:ext cx="5306954" cy="345294"/>
          </a:xfrm>
          <a:prstGeom prst="rect">
            <a:avLst/>
          </a:prstGeom>
          <a:solidFill>
            <a:srgbClr val="CD191E"/>
          </a:solidFill>
          <a:ln>
            <a:solidFill>
              <a:srgbClr val="CD19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latin typeface="Arial Narrow" panose="020B060402020202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08F59C9-EA98-FDDC-1055-0A852C7DE110}"/>
              </a:ext>
            </a:extLst>
          </p:cNvPr>
          <p:cNvSpPr/>
          <p:nvPr/>
        </p:nvSpPr>
        <p:spPr>
          <a:xfrm>
            <a:off x="3569937" y="2542657"/>
            <a:ext cx="4050791" cy="3531072"/>
          </a:xfrm>
          <a:prstGeom prst="roundRect">
            <a:avLst>
              <a:gd name="adj" fmla="val 3895"/>
            </a:avLst>
          </a:prstGeom>
          <a:solidFill>
            <a:srgbClr val="FFFFFF"/>
          </a:solidFill>
          <a:ln>
            <a:solidFill>
              <a:srgbClr val="CD191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latin typeface="Arial Narrow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BAA6D48-6D4F-DB25-035E-3A199E3B959E}"/>
              </a:ext>
            </a:extLst>
          </p:cNvPr>
          <p:cNvSpPr/>
          <p:nvPr/>
        </p:nvSpPr>
        <p:spPr>
          <a:xfrm flipV="1">
            <a:off x="1693394" y="-24601"/>
            <a:ext cx="6087207" cy="1416833"/>
          </a:xfrm>
          <a:prstGeom prst="rect">
            <a:avLst/>
          </a:prstGeom>
          <a:solidFill>
            <a:srgbClr val="111111"/>
          </a:solidFill>
          <a:ln>
            <a:solidFill>
              <a:srgbClr val="1111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latin typeface="Arial Narrow" panose="020B0604020202020204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120A9A1-4E22-7FF7-5526-DDE779A8C0B6}"/>
              </a:ext>
            </a:extLst>
          </p:cNvPr>
          <p:cNvSpPr/>
          <p:nvPr/>
        </p:nvSpPr>
        <p:spPr>
          <a:xfrm>
            <a:off x="-836481" y="-240904"/>
            <a:ext cx="3310128" cy="316021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Narrow" panose="020B0604020202020204" pitchFamily="34" charset="0"/>
              </a:rPr>
              <a:t>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B9F219A-4F01-2B3B-200E-302F4E2D3FCB}"/>
              </a:ext>
            </a:extLst>
          </p:cNvPr>
          <p:cNvSpPr txBox="1"/>
          <p:nvPr/>
        </p:nvSpPr>
        <p:spPr>
          <a:xfrm>
            <a:off x="2668579" y="1387469"/>
            <a:ext cx="4892039" cy="381643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1000" b="1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 FACTUAL LOOK AT HOW AMENDMENT 3 COULD AFFECT PUBLIC SAFETY SERVICES YOUR CITY PROVIDES </a:t>
            </a:r>
            <a:endParaRPr sz="1000" b="1" dirty="0">
              <a:solidFill>
                <a:srgbClr val="FFFFFF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F25701-5A49-595D-E53B-E3CDF5F2AF7D}"/>
              </a:ext>
            </a:extLst>
          </p:cNvPr>
          <p:cNvSpPr txBox="1"/>
          <p:nvPr/>
        </p:nvSpPr>
        <p:spPr>
          <a:xfrm>
            <a:off x="2668579" y="1860381"/>
            <a:ext cx="4942257" cy="558614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050" b="1" dirty="0">
                <a:latin typeface="Arial Narrow" panose="020B0604020202020204" pitchFamily="34" charset="0"/>
                <a:cs typeface="Arial Narrow" panose="020B0604020202020204" pitchFamily="34" charset="0"/>
              </a:rPr>
              <a:t>Amendment 3, if approved by </a:t>
            </a:r>
            <a:r>
              <a:rPr lang="en-US" sz="1050" b="1" dirty="0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60%</a:t>
            </a:r>
            <a:r>
              <a:rPr lang="en-US" sz="1050" b="1" dirty="0">
                <a:latin typeface="Arial Narrow" panose="020B0604020202020204" pitchFamily="34" charset="0"/>
                <a:cs typeface="Arial Narrow" panose="020B0604020202020204" pitchFamily="34" charset="0"/>
              </a:rPr>
              <a:t> of Florida voters, would expand the homestead property tax exemption and create a framework to reduce or eliminate the non-school portion of property taxes on homesteaded property over time. 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7209C312-788D-EAEC-87AD-FC10CC8CDCA1}"/>
              </a:ext>
            </a:extLst>
          </p:cNvPr>
          <p:cNvSpPr/>
          <p:nvPr/>
        </p:nvSpPr>
        <p:spPr>
          <a:xfrm>
            <a:off x="122646" y="2554929"/>
            <a:ext cx="3310128" cy="1310051"/>
          </a:xfrm>
          <a:prstGeom prst="roundRect">
            <a:avLst>
              <a:gd name="adj" fmla="val 8457"/>
            </a:avLst>
          </a:prstGeom>
          <a:solidFill>
            <a:srgbClr val="FFFFFF"/>
          </a:solidFill>
          <a:ln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latin typeface="Arial Narrow" panose="020B0604020202020204" pitchFamily="34" charset="0"/>
            </a:endParaRPr>
          </a:p>
        </p:txBody>
      </p:sp>
      <p:sp>
        <p:nvSpPr>
          <p:cNvPr id="30" name="Round Same Side Corner Rectangle 29">
            <a:extLst>
              <a:ext uri="{FF2B5EF4-FFF2-40B4-BE49-F238E27FC236}">
                <a16:creationId xmlns:a16="http://schemas.microsoft.com/office/drawing/2014/main" id="{183ACB7F-FA04-3887-FD99-683260F6B81B}"/>
              </a:ext>
            </a:extLst>
          </p:cNvPr>
          <p:cNvSpPr/>
          <p:nvPr/>
        </p:nvSpPr>
        <p:spPr>
          <a:xfrm>
            <a:off x="122646" y="2547722"/>
            <a:ext cx="3310128" cy="2786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FF0000"/>
              </a:solidFill>
              <a:latin typeface="Arial Narrow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D83C81D-E169-0DFE-4062-FF53ACD21EF7}"/>
              </a:ext>
            </a:extLst>
          </p:cNvPr>
          <p:cNvSpPr txBox="1"/>
          <p:nvPr/>
        </p:nvSpPr>
        <p:spPr>
          <a:xfrm>
            <a:off x="703891" y="2577934"/>
            <a:ext cx="2629128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Arial Narrow" panose="020B0604020202020204" pitchFamily="34" charset="0"/>
              </a:rPr>
              <a:t>WHY IT MATTERS TO PUBLIC SAFETY</a:t>
            </a:r>
            <a:endParaRPr sz="1200" b="1" dirty="0">
              <a:solidFill>
                <a:srgbClr val="FFFFFF"/>
              </a:solidFill>
              <a:latin typeface="Arial Narrow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BA2317-6460-A20A-CDC0-760B222BDB28}"/>
              </a:ext>
            </a:extLst>
          </p:cNvPr>
          <p:cNvSpPr txBox="1"/>
          <p:nvPr/>
        </p:nvSpPr>
        <p:spPr>
          <a:xfrm>
            <a:off x="208766" y="2932472"/>
            <a:ext cx="3180119" cy="84330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1000" b="1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Property taxes are a primary source of local funding for the police, fire, emergency medical services and emergency management services that protect our communities. A reduction in this revenue can affect a city’s ability to maintain staffing levels, equipment, facilities, and response capability. </a:t>
            </a:r>
            <a:endParaRPr sz="1000" b="1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55D6843B-A55A-9819-0BDB-5DC9FAB2D8E8}"/>
              </a:ext>
            </a:extLst>
          </p:cNvPr>
          <p:cNvSpPr/>
          <p:nvPr/>
        </p:nvSpPr>
        <p:spPr>
          <a:xfrm>
            <a:off x="0" y="9567784"/>
            <a:ext cx="7772400" cy="484388"/>
          </a:xfrm>
          <a:prstGeom prst="rect">
            <a:avLst/>
          </a:prstGeom>
          <a:solidFill>
            <a:srgbClr val="111111"/>
          </a:solidFill>
          <a:ln>
            <a:solidFill>
              <a:srgbClr val="1111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latin typeface="Arial Narrow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31A71FA-1A92-0405-49E0-BCE615E230F1}"/>
              </a:ext>
            </a:extLst>
          </p:cNvPr>
          <p:cNvSpPr txBox="1"/>
          <p:nvPr/>
        </p:nvSpPr>
        <p:spPr>
          <a:xfrm>
            <a:off x="145974" y="9624821"/>
            <a:ext cx="2753204" cy="22006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sz="950" b="1" dirty="0">
                <a:solidFill>
                  <a:srgbClr val="FFFFFF"/>
                </a:solidFill>
                <a:latin typeface="Arial Narrow" panose="020B0604020202020204" pitchFamily="34" charset="0"/>
              </a:rPr>
              <a:t>EDUCATIONAL PURPOSE ONLY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4E3959B-0533-898B-7FFF-9AB8A088059E}"/>
              </a:ext>
            </a:extLst>
          </p:cNvPr>
          <p:cNvSpPr txBox="1"/>
          <p:nvPr/>
        </p:nvSpPr>
        <p:spPr>
          <a:xfrm>
            <a:off x="149771" y="9804889"/>
            <a:ext cx="6858000" cy="17851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sz="680" b="1" dirty="0">
                <a:solidFill>
                  <a:srgbClr val="FFFFFF"/>
                </a:solidFill>
                <a:latin typeface="Arial Narrow" panose="020B0604020202020204" pitchFamily="34" charset="0"/>
              </a:rPr>
              <a:t>Factual, nonpartisan educational material. Local figures should be verified against the municipality's adopted budget, taxable-value data, and applicable official fiscal estimates.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27E7792C-C183-FD74-6F94-BBC380663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54" y="146905"/>
            <a:ext cx="2057399" cy="2046699"/>
          </a:xfrm>
          <a:prstGeom prst="rect">
            <a:avLst/>
          </a:prstGeom>
        </p:spPr>
      </p:pic>
      <p:sp>
        <p:nvSpPr>
          <p:cNvPr id="70" name="Round Same Side Corner Rectangle 69">
            <a:extLst>
              <a:ext uri="{FF2B5EF4-FFF2-40B4-BE49-F238E27FC236}">
                <a16:creationId xmlns:a16="http://schemas.microsoft.com/office/drawing/2014/main" id="{BF851C92-0F66-EAC6-3CF3-1F89FF7F4314}"/>
              </a:ext>
            </a:extLst>
          </p:cNvPr>
          <p:cNvSpPr/>
          <p:nvPr/>
        </p:nvSpPr>
        <p:spPr>
          <a:xfrm>
            <a:off x="3581288" y="2555426"/>
            <a:ext cx="4030625" cy="476356"/>
          </a:xfrm>
          <a:prstGeom prst="round2SameRect">
            <a:avLst>
              <a:gd name="adj1" fmla="val 27332"/>
              <a:gd name="adj2" fmla="val 0"/>
            </a:avLst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 Narrow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2BA7DE-A672-06FE-4B37-1C4C18B4ED50}"/>
              </a:ext>
            </a:extLst>
          </p:cNvPr>
          <p:cNvSpPr txBox="1"/>
          <p:nvPr/>
        </p:nvSpPr>
        <p:spPr>
          <a:xfrm>
            <a:off x="3569936" y="2651551"/>
            <a:ext cx="4050790" cy="32008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Arial Narrow" panose="020B0604020202020204" pitchFamily="34" charset="0"/>
              </a:rPr>
              <a:t>YOUR CITY AT A GLANCE</a:t>
            </a:r>
            <a:endParaRPr sz="1600" b="1" dirty="0">
              <a:solidFill>
                <a:srgbClr val="FFFFFF"/>
              </a:solidFill>
              <a:latin typeface="Arial Narrow" panose="020B0604020202020204" pitchFamily="34" charset="0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D30E1507-A845-8286-499F-04B58816E94F}"/>
              </a:ext>
            </a:extLst>
          </p:cNvPr>
          <p:cNvSpPr/>
          <p:nvPr/>
        </p:nvSpPr>
        <p:spPr>
          <a:xfrm>
            <a:off x="243696" y="2480536"/>
            <a:ext cx="406746" cy="406746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Arial Narrow" panose="020B0604020202020204" pitchFamily="34" charset="0"/>
            </a:endParaRP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DFD52B72-3F2F-0D3A-BC34-1EB6F3C345BB}"/>
              </a:ext>
            </a:extLst>
          </p:cNvPr>
          <p:cNvSpPr/>
          <p:nvPr/>
        </p:nvSpPr>
        <p:spPr>
          <a:xfrm>
            <a:off x="3755374" y="3222541"/>
            <a:ext cx="402384" cy="4023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 Narrow" panose="020B0604020202020204" pitchFamily="34" charset="0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50053B0E-5F33-C85A-5755-2A839E184A7C}"/>
              </a:ext>
            </a:extLst>
          </p:cNvPr>
          <p:cNvSpPr/>
          <p:nvPr/>
        </p:nvSpPr>
        <p:spPr>
          <a:xfrm>
            <a:off x="3769895" y="4371151"/>
            <a:ext cx="402384" cy="4023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 Narrow" panose="020B0604020202020204" pitchFamily="34" charset="0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0716CD7B-38F7-CF08-BBB4-C1B907FC9DD6}"/>
              </a:ext>
            </a:extLst>
          </p:cNvPr>
          <p:cNvSpPr/>
          <p:nvPr/>
        </p:nvSpPr>
        <p:spPr>
          <a:xfrm>
            <a:off x="3760188" y="4979329"/>
            <a:ext cx="402384" cy="4023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 Narrow" panose="020B0604020202020204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F5A988E9-670B-1A9E-9619-97C25EC9839A}"/>
              </a:ext>
            </a:extLst>
          </p:cNvPr>
          <p:cNvSpPr txBox="1"/>
          <p:nvPr/>
        </p:nvSpPr>
        <p:spPr>
          <a:xfrm>
            <a:off x="4273106" y="3154398"/>
            <a:ext cx="3298108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111111"/>
                </a:solidFill>
                <a:latin typeface="Arial Narrow" panose="020B0604020202020204" pitchFamily="34" charset="0"/>
              </a:rPr>
              <a:t>NUMBER OF OFFICERS ON PATROL</a:t>
            </a:r>
            <a:endParaRPr sz="1200" b="1" dirty="0">
              <a:solidFill>
                <a:srgbClr val="111111"/>
              </a:solidFill>
              <a:latin typeface="Arial Narrow" panose="020B0604020202020204" pitchFamily="34" charset="0"/>
            </a:endParaRPr>
          </a:p>
        </p:txBody>
      </p:sp>
      <p:pic>
        <p:nvPicPr>
          <p:cNvPr id="258" name="Graphic 257" descr="Shield Tick with solid fill">
            <a:extLst>
              <a:ext uri="{FF2B5EF4-FFF2-40B4-BE49-F238E27FC236}">
                <a16:creationId xmlns:a16="http://schemas.microsoft.com/office/drawing/2014/main" id="{C44C20F2-1E4E-9BBD-C37C-CFC602E1EC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78057" y="3262831"/>
            <a:ext cx="333848" cy="333848"/>
          </a:xfrm>
          <a:prstGeom prst="rect">
            <a:avLst/>
          </a:prstGeom>
        </p:spPr>
      </p:pic>
      <p:pic>
        <p:nvPicPr>
          <p:cNvPr id="18" name="Graphic 17" descr="User with solid fill">
            <a:extLst>
              <a:ext uri="{FF2B5EF4-FFF2-40B4-BE49-F238E27FC236}">
                <a16:creationId xmlns:a16="http://schemas.microsoft.com/office/drawing/2014/main" id="{3130E503-1A14-F7C1-75FC-7662417081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5851" y="2531484"/>
            <a:ext cx="286434" cy="286434"/>
          </a:xfrm>
          <a:prstGeom prst="rect">
            <a:avLst/>
          </a:prstGeom>
        </p:spPr>
      </p:pic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BD53CE0C-5DE7-E6F4-47BE-4F76DF9196AD}"/>
              </a:ext>
            </a:extLst>
          </p:cNvPr>
          <p:cNvSpPr/>
          <p:nvPr/>
        </p:nvSpPr>
        <p:spPr>
          <a:xfrm>
            <a:off x="144463" y="4055513"/>
            <a:ext cx="3310128" cy="2022851"/>
          </a:xfrm>
          <a:prstGeom prst="roundRect">
            <a:avLst>
              <a:gd name="adj" fmla="val 8457"/>
            </a:avLst>
          </a:prstGeom>
          <a:solidFill>
            <a:srgbClr val="FFFFFF"/>
          </a:solidFill>
          <a:ln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latin typeface="Arial Narrow" panose="020B0604020202020204" pitchFamily="34" charset="0"/>
            </a:endParaRPr>
          </a:p>
        </p:txBody>
      </p:sp>
      <p:sp>
        <p:nvSpPr>
          <p:cNvPr id="44" name="Round Same Side Corner Rectangle 43">
            <a:extLst>
              <a:ext uri="{FF2B5EF4-FFF2-40B4-BE49-F238E27FC236}">
                <a16:creationId xmlns:a16="http://schemas.microsoft.com/office/drawing/2014/main" id="{3BA949F3-53C6-CEAE-8749-4663355F9E12}"/>
              </a:ext>
            </a:extLst>
          </p:cNvPr>
          <p:cNvSpPr/>
          <p:nvPr/>
        </p:nvSpPr>
        <p:spPr>
          <a:xfrm>
            <a:off x="144463" y="4048306"/>
            <a:ext cx="3310128" cy="2786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FF0000"/>
              </a:solidFill>
              <a:latin typeface="Arial Narrow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932FCF5-8799-1FAA-85AB-74EE652E2DC9}"/>
              </a:ext>
            </a:extLst>
          </p:cNvPr>
          <p:cNvSpPr txBox="1"/>
          <p:nvPr/>
        </p:nvSpPr>
        <p:spPr>
          <a:xfrm>
            <a:off x="725708" y="4078518"/>
            <a:ext cx="2629128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Arial Narrow" panose="020B0604020202020204" pitchFamily="34" charset="0"/>
              </a:rPr>
              <a:t>THE FINANCIAL IMPACT</a:t>
            </a:r>
            <a:endParaRPr sz="1200" b="1" dirty="0">
              <a:solidFill>
                <a:srgbClr val="FFFFFF"/>
              </a:solidFill>
              <a:latin typeface="Arial Narrow" panose="020B0604020202020204" pitchFamily="34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909F904C-33D2-2207-B93A-C9EFC5967BB4}"/>
              </a:ext>
            </a:extLst>
          </p:cNvPr>
          <p:cNvSpPr/>
          <p:nvPr/>
        </p:nvSpPr>
        <p:spPr>
          <a:xfrm>
            <a:off x="265513" y="3981120"/>
            <a:ext cx="406746" cy="406746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Arial Narrow" panose="020B0604020202020204" pitchFamily="34" charset="0"/>
            </a:endParaRPr>
          </a:p>
        </p:txBody>
      </p:sp>
      <p:pic>
        <p:nvPicPr>
          <p:cNvPr id="59" name="Graphic 58" descr="Dollar with solid fill">
            <a:extLst>
              <a:ext uri="{FF2B5EF4-FFF2-40B4-BE49-F238E27FC236}">
                <a16:creationId xmlns:a16="http://schemas.microsoft.com/office/drawing/2014/main" id="{FC080D29-49AA-8B18-E5C5-026B4D51C5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8252" y="4033331"/>
            <a:ext cx="321268" cy="321268"/>
          </a:xfrm>
          <a:prstGeom prst="rect">
            <a:avLst/>
          </a:prstGeom>
        </p:spPr>
      </p:pic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691F699B-9018-97A7-251A-64BD820E5EC3}"/>
              </a:ext>
            </a:extLst>
          </p:cNvPr>
          <p:cNvCxnSpPr>
            <a:cxnSpLocks/>
          </p:cNvCxnSpPr>
          <p:nvPr/>
        </p:nvCxnSpPr>
        <p:spPr>
          <a:xfrm>
            <a:off x="4322402" y="3647989"/>
            <a:ext cx="3057591" cy="0"/>
          </a:xfrm>
          <a:prstGeom prst="line">
            <a:avLst/>
          </a:prstGeom>
          <a:ln w="15875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3CE4522E-FF30-4AF1-2E11-C4448A9386D4}"/>
              </a:ext>
            </a:extLst>
          </p:cNvPr>
          <p:cNvSpPr txBox="1"/>
          <p:nvPr/>
        </p:nvSpPr>
        <p:spPr>
          <a:xfrm>
            <a:off x="4290484" y="4352154"/>
            <a:ext cx="3298108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111111"/>
                </a:solidFill>
                <a:latin typeface="Arial Narrow" panose="020B0604020202020204" pitchFamily="34" charset="0"/>
              </a:rPr>
              <a:t>NUMBER OF FIRE STATIONS</a:t>
            </a:r>
            <a:endParaRPr sz="1200" b="1" dirty="0">
              <a:solidFill>
                <a:srgbClr val="111111"/>
              </a:solidFill>
              <a:latin typeface="Arial Narrow" panose="020B0604020202020204" pitchFamily="34" charset="0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6205A5BA-BE94-529A-96C3-ECC411D4E193}"/>
              </a:ext>
            </a:extLst>
          </p:cNvPr>
          <p:cNvCxnSpPr>
            <a:cxnSpLocks/>
          </p:cNvCxnSpPr>
          <p:nvPr/>
        </p:nvCxnSpPr>
        <p:spPr>
          <a:xfrm>
            <a:off x="4291762" y="4836086"/>
            <a:ext cx="3057591" cy="0"/>
          </a:xfrm>
          <a:prstGeom prst="line">
            <a:avLst/>
          </a:prstGeom>
          <a:ln w="15875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701E70D0-5944-D3AB-6ADD-B585492D2EA7}"/>
              </a:ext>
            </a:extLst>
          </p:cNvPr>
          <p:cNvSpPr txBox="1"/>
          <p:nvPr/>
        </p:nvSpPr>
        <p:spPr>
          <a:xfrm>
            <a:off x="4267887" y="4958265"/>
            <a:ext cx="3298108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111111"/>
                </a:solidFill>
                <a:latin typeface="Arial Narrow" panose="020B0604020202020204" pitchFamily="34" charset="0"/>
              </a:rPr>
              <a:t>NUMBER OF EMS UNITS</a:t>
            </a:r>
            <a:endParaRPr sz="1200" b="1" dirty="0">
              <a:solidFill>
                <a:srgbClr val="111111"/>
              </a:solidFill>
              <a:latin typeface="Arial Narrow" panose="020B0604020202020204" pitchFamily="34" charset="0"/>
            </a:endParaRP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9B2C72A3-1E02-F568-3E06-5B15B7A782F0}"/>
              </a:ext>
            </a:extLst>
          </p:cNvPr>
          <p:cNvCxnSpPr>
            <a:cxnSpLocks/>
          </p:cNvCxnSpPr>
          <p:nvPr/>
        </p:nvCxnSpPr>
        <p:spPr>
          <a:xfrm>
            <a:off x="4285397" y="5440791"/>
            <a:ext cx="3057591" cy="0"/>
          </a:xfrm>
          <a:prstGeom prst="line">
            <a:avLst/>
          </a:prstGeom>
          <a:ln w="15875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9" name="Oval 68">
            <a:extLst>
              <a:ext uri="{FF2B5EF4-FFF2-40B4-BE49-F238E27FC236}">
                <a16:creationId xmlns:a16="http://schemas.microsoft.com/office/drawing/2014/main" id="{9C0ADA25-CD72-0CA9-1B3E-228B45568A8B}"/>
              </a:ext>
            </a:extLst>
          </p:cNvPr>
          <p:cNvSpPr/>
          <p:nvPr/>
        </p:nvSpPr>
        <p:spPr>
          <a:xfrm>
            <a:off x="3755374" y="5551978"/>
            <a:ext cx="402384" cy="4023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 Narrow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5175523-C3FB-B2A4-2854-249D99D0E592}"/>
              </a:ext>
            </a:extLst>
          </p:cNvPr>
          <p:cNvSpPr txBox="1"/>
          <p:nvPr/>
        </p:nvSpPr>
        <p:spPr>
          <a:xfrm>
            <a:off x="4268496" y="5517617"/>
            <a:ext cx="3298108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111111"/>
                </a:solidFill>
                <a:latin typeface="Arial Narrow" panose="020B0604020202020204" pitchFamily="34" charset="0"/>
              </a:rPr>
              <a:t>AVERAGE RESPONSE TIME</a:t>
            </a:r>
            <a:endParaRPr sz="1200" b="1" dirty="0">
              <a:solidFill>
                <a:srgbClr val="111111"/>
              </a:solidFill>
              <a:latin typeface="Arial Narrow" panose="020B0604020202020204" pitchFamily="34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6CE70CA8-9D44-1F5D-0571-4A0624D3D9FB}"/>
              </a:ext>
            </a:extLst>
          </p:cNvPr>
          <p:cNvCxnSpPr>
            <a:cxnSpLocks/>
          </p:cNvCxnSpPr>
          <p:nvPr/>
        </p:nvCxnSpPr>
        <p:spPr>
          <a:xfrm>
            <a:off x="4285398" y="5943357"/>
            <a:ext cx="3057591" cy="0"/>
          </a:xfrm>
          <a:prstGeom prst="line">
            <a:avLst/>
          </a:prstGeom>
          <a:ln w="15875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0CFC60D2-0B31-444A-18B9-7BDBF8F7092F}"/>
              </a:ext>
            </a:extLst>
          </p:cNvPr>
          <p:cNvSpPr txBox="1"/>
          <p:nvPr/>
        </p:nvSpPr>
        <p:spPr>
          <a:xfrm>
            <a:off x="4282608" y="5740321"/>
            <a:ext cx="3257912" cy="196977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b="1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12345</a:t>
            </a:r>
            <a:endParaRPr sz="800" b="1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5499208-E82F-3C7A-480B-A034B60D4921}"/>
              </a:ext>
            </a:extLst>
          </p:cNvPr>
          <p:cNvSpPr txBox="1"/>
          <p:nvPr/>
        </p:nvSpPr>
        <p:spPr>
          <a:xfrm>
            <a:off x="4260287" y="5234130"/>
            <a:ext cx="3257912" cy="196977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b="1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12345</a:t>
            </a:r>
            <a:endParaRPr sz="800" b="1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C6193086-0430-CB9E-0F07-77F67C83A845}"/>
              </a:ext>
            </a:extLst>
          </p:cNvPr>
          <p:cNvSpPr txBox="1"/>
          <p:nvPr/>
        </p:nvSpPr>
        <p:spPr>
          <a:xfrm>
            <a:off x="4276582" y="4629425"/>
            <a:ext cx="3257912" cy="196977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b="1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12345</a:t>
            </a:r>
            <a:endParaRPr sz="800" b="1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A30DED51-069D-2917-F861-1DB81695AA0E}"/>
              </a:ext>
            </a:extLst>
          </p:cNvPr>
          <p:cNvSpPr txBox="1"/>
          <p:nvPr/>
        </p:nvSpPr>
        <p:spPr>
          <a:xfrm>
            <a:off x="4260287" y="3450880"/>
            <a:ext cx="3257912" cy="196977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b="1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12345</a:t>
            </a:r>
            <a:endParaRPr sz="800" b="1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4" name="Rounded Rectangle 93">
            <a:extLst>
              <a:ext uri="{FF2B5EF4-FFF2-40B4-BE49-F238E27FC236}">
                <a16:creationId xmlns:a16="http://schemas.microsoft.com/office/drawing/2014/main" id="{34305B7F-CA1E-AE9B-E725-019A77273CE3}"/>
              </a:ext>
            </a:extLst>
          </p:cNvPr>
          <p:cNvSpPr/>
          <p:nvPr/>
        </p:nvSpPr>
        <p:spPr>
          <a:xfrm>
            <a:off x="144400" y="6296433"/>
            <a:ext cx="7436239" cy="2120301"/>
          </a:xfrm>
          <a:prstGeom prst="roundRect">
            <a:avLst>
              <a:gd name="adj" fmla="val 8457"/>
            </a:avLst>
          </a:prstGeom>
          <a:solidFill>
            <a:srgbClr val="FFFFFF"/>
          </a:solidFill>
          <a:ln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latin typeface="Arial Narrow" panose="020B0604020202020204" pitchFamily="34" charset="0"/>
            </a:endParaRPr>
          </a:p>
        </p:txBody>
      </p:sp>
      <p:sp>
        <p:nvSpPr>
          <p:cNvPr id="95" name="Round Same Side Corner Rectangle 94">
            <a:extLst>
              <a:ext uri="{FF2B5EF4-FFF2-40B4-BE49-F238E27FC236}">
                <a16:creationId xmlns:a16="http://schemas.microsoft.com/office/drawing/2014/main" id="{C91D803C-086C-3085-E1AE-3785B6EC9776}"/>
              </a:ext>
            </a:extLst>
          </p:cNvPr>
          <p:cNvSpPr/>
          <p:nvPr/>
        </p:nvSpPr>
        <p:spPr>
          <a:xfrm>
            <a:off x="144401" y="6251336"/>
            <a:ext cx="7436238" cy="30378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FF0000"/>
              </a:solidFill>
              <a:latin typeface="Arial Narrow" panose="020B0604020202020204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C7843DA-ACCC-8BD8-220F-D48F6180234C}"/>
              </a:ext>
            </a:extLst>
          </p:cNvPr>
          <p:cNvSpPr txBox="1"/>
          <p:nvPr/>
        </p:nvSpPr>
        <p:spPr>
          <a:xfrm>
            <a:off x="302576" y="7385554"/>
            <a:ext cx="1162876" cy="22775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1000" b="1" dirty="0">
                <a:solidFill>
                  <a:srgbClr val="111111"/>
                </a:solidFill>
                <a:latin typeface="Arial Narrow" panose="020B0604020202020204" pitchFamily="34" charset="0"/>
              </a:rPr>
              <a:t>STAFFING LEVELS</a:t>
            </a:r>
            <a:endParaRPr sz="1000" b="1" dirty="0">
              <a:solidFill>
                <a:srgbClr val="111111"/>
              </a:solidFill>
              <a:latin typeface="Arial Narrow" panose="020B0604020202020204" pitchFamily="34" charset="0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97C0B39B-7CF8-E844-F7A2-01940264BA91}"/>
              </a:ext>
            </a:extLst>
          </p:cNvPr>
          <p:cNvSpPr/>
          <p:nvPr/>
        </p:nvSpPr>
        <p:spPr>
          <a:xfrm>
            <a:off x="265451" y="6202017"/>
            <a:ext cx="406746" cy="406746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Arial Narrow" panose="020B0604020202020204" pitchFamily="34" charset="0"/>
            </a:endParaRPr>
          </a:p>
        </p:txBody>
      </p:sp>
      <p:pic>
        <p:nvPicPr>
          <p:cNvPr id="99" name="Picture 98">
            <a:extLst>
              <a:ext uri="{FF2B5EF4-FFF2-40B4-BE49-F238E27FC236}">
                <a16:creationId xmlns:a16="http://schemas.microsoft.com/office/drawing/2014/main" id="{B02AA67D-D6F6-3D08-B04D-81523473BB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5278" y="7692433"/>
            <a:ext cx="257570" cy="210739"/>
          </a:xfrm>
          <a:prstGeom prst="rect">
            <a:avLst/>
          </a:prstGeom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id="{37C84848-80E6-E1F9-ED23-834FA67E2697}"/>
              </a:ext>
            </a:extLst>
          </p:cNvPr>
          <p:cNvSpPr txBox="1"/>
          <p:nvPr/>
        </p:nvSpPr>
        <p:spPr>
          <a:xfrm>
            <a:off x="302576" y="7599078"/>
            <a:ext cx="1219018" cy="735586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Hiring freezes, slower recruitment, and potential reductions in sworn and civilian personnel.</a:t>
            </a:r>
            <a:endParaRPr sz="86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033AE5F-E56B-883D-0FAF-92E632BB7B16}"/>
              </a:ext>
            </a:extLst>
          </p:cNvPr>
          <p:cNvSpPr txBox="1"/>
          <p:nvPr/>
        </p:nvSpPr>
        <p:spPr>
          <a:xfrm>
            <a:off x="821417" y="6281016"/>
            <a:ext cx="6186353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Arial Narrow" panose="020B0604020202020204" pitchFamily="34" charset="0"/>
              </a:rPr>
              <a:t>POTENTIAL IMPACTS ON PUBLIC SAFETY SERVICES</a:t>
            </a:r>
            <a:endParaRPr sz="1200" b="1" dirty="0">
              <a:solidFill>
                <a:srgbClr val="FFFFFF"/>
              </a:solidFill>
              <a:latin typeface="Arial Narrow" panose="020B0604020202020204" pitchFamily="34" charset="0"/>
            </a:endParaRPr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4961EB2C-7CCF-A5EE-AA93-3BE0D9A20753}"/>
              </a:ext>
            </a:extLst>
          </p:cNvPr>
          <p:cNvCxnSpPr>
            <a:cxnSpLocks/>
          </p:cNvCxnSpPr>
          <p:nvPr/>
        </p:nvCxnSpPr>
        <p:spPr>
          <a:xfrm>
            <a:off x="1637492" y="7134897"/>
            <a:ext cx="0" cy="117146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3801D0C2-C1C2-F9C4-5582-3B9DB5C8F2BD}"/>
              </a:ext>
            </a:extLst>
          </p:cNvPr>
          <p:cNvCxnSpPr>
            <a:cxnSpLocks/>
          </p:cNvCxnSpPr>
          <p:nvPr/>
        </p:nvCxnSpPr>
        <p:spPr>
          <a:xfrm>
            <a:off x="3125151" y="7134897"/>
            <a:ext cx="0" cy="117146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0EA50903-D913-FFAA-6CF7-9402E97E47E7}"/>
              </a:ext>
            </a:extLst>
          </p:cNvPr>
          <p:cNvCxnSpPr>
            <a:cxnSpLocks/>
          </p:cNvCxnSpPr>
          <p:nvPr/>
        </p:nvCxnSpPr>
        <p:spPr>
          <a:xfrm>
            <a:off x="4612810" y="7134897"/>
            <a:ext cx="0" cy="117146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B2DD8F06-7906-6C40-C160-3C0FCDB7ACFD}"/>
              </a:ext>
            </a:extLst>
          </p:cNvPr>
          <p:cNvCxnSpPr>
            <a:cxnSpLocks/>
          </p:cNvCxnSpPr>
          <p:nvPr/>
        </p:nvCxnSpPr>
        <p:spPr>
          <a:xfrm>
            <a:off x="6100469" y="7134897"/>
            <a:ext cx="0" cy="117146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02EE7662-F7AF-81A6-6336-14589AE6DC8D}"/>
              </a:ext>
            </a:extLst>
          </p:cNvPr>
          <p:cNvSpPr txBox="1"/>
          <p:nvPr/>
        </p:nvSpPr>
        <p:spPr>
          <a:xfrm>
            <a:off x="1771891" y="7382579"/>
            <a:ext cx="1277549" cy="22775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1000" b="1" dirty="0">
                <a:solidFill>
                  <a:srgbClr val="111111"/>
                </a:solidFill>
                <a:latin typeface="Arial Narrow" panose="020B0604020202020204" pitchFamily="34" charset="0"/>
              </a:rPr>
              <a:t>RESPONSE CAPACITY</a:t>
            </a:r>
            <a:endParaRPr sz="1000" b="1" dirty="0">
              <a:solidFill>
                <a:srgbClr val="111111"/>
              </a:solidFill>
              <a:latin typeface="Arial Narrow" panose="020B0604020202020204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44BBAB9-3FE9-FA14-9A86-8C8128430679}"/>
              </a:ext>
            </a:extLst>
          </p:cNvPr>
          <p:cNvSpPr txBox="1"/>
          <p:nvPr/>
        </p:nvSpPr>
        <p:spPr>
          <a:xfrm>
            <a:off x="3158815" y="7378618"/>
            <a:ext cx="1424850" cy="22775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1000" b="1" dirty="0">
                <a:solidFill>
                  <a:srgbClr val="111111"/>
                </a:solidFill>
                <a:latin typeface="Arial Narrow" panose="020B0604020202020204" pitchFamily="34" charset="0"/>
              </a:rPr>
              <a:t>EQUIPMENT &amp; TRAINING</a:t>
            </a:r>
            <a:endParaRPr sz="1000" b="1" dirty="0">
              <a:solidFill>
                <a:srgbClr val="111111"/>
              </a:solidFill>
              <a:latin typeface="Arial Narrow" panose="020B0604020202020204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98D793FD-ACEB-8ECF-F4C5-57CF8E023B2C}"/>
              </a:ext>
            </a:extLst>
          </p:cNvPr>
          <p:cNvSpPr txBox="1"/>
          <p:nvPr/>
        </p:nvSpPr>
        <p:spPr>
          <a:xfrm>
            <a:off x="4658392" y="7378618"/>
            <a:ext cx="1375749" cy="22775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1000" b="1" dirty="0">
                <a:solidFill>
                  <a:srgbClr val="111111"/>
                </a:solidFill>
                <a:latin typeface="Arial Narrow" panose="020B0604020202020204" pitchFamily="34" charset="0"/>
              </a:rPr>
              <a:t>FACILITIES &amp; STATIONS</a:t>
            </a:r>
            <a:endParaRPr sz="1000" b="1" dirty="0">
              <a:solidFill>
                <a:srgbClr val="111111"/>
              </a:solidFill>
              <a:latin typeface="Arial Narrow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FE613102-598B-4A21-9A3C-017425F7F047}"/>
              </a:ext>
            </a:extLst>
          </p:cNvPr>
          <p:cNvSpPr txBox="1"/>
          <p:nvPr/>
        </p:nvSpPr>
        <p:spPr>
          <a:xfrm>
            <a:off x="6068773" y="7352050"/>
            <a:ext cx="1545300" cy="22775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1000" b="1" dirty="0">
                <a:solidFill>
                  <a:srgbClr val="111111"/>
                </a:solidFill>
                <a:latin typeface="Arial Narrow" panose="020B0604020202020204" pitchFamily="34" charset="0"/>
              </a:rPr>
              <a:t>PROGRAMS &amp; PREVENTION</a:t>
            </a:r>
            <a:endParaRPr sz="1000" b="1" dirty="0">
              <a:solidFill>
                <a:srgbClr val="111111"/>
              </a:solidFill>
              <a:latin typeface="Arial Narrow" panose="020B0604020202020204" pitchFamily="34" charset="0"/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C92BEDB1-CEAE-2004-349A-D57B75ABB6EA}"/>
              </a:ext>
            </a:extLst>
          </p:cNvPr>
          <p:cNvSpPr txBox="1"/>
          <p:nvPr/>
        </p:nvSpPr>
        <p:spPr>
          <a:xfrm>
            <a:off x="1770287" y="7608975"/>
            <a:ext cx="1219018" cy="735586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Fewer resources available to deploy, longer response times, and strained emergency coverage.</a:t>
            </a:r>
            <a:endParaRPr sz="86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0F2DB3D1-DF4A-61DA-1787-E93DC912BDD2}"/>
              </a:ext>
            </a:extLst>
          </p:cNvPr>
          <p:cNvSpPr txBox="1"/>
          <p:nvPr/>
        </p:nvSpPr>
        <p:spPr>
          <a:xfrm>
            <a:off x="3150805" y="7607136"/>
            <a:ext cx="1430285" cy="735586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Delayed replacement of equipment and vehicles; reduced training opportunities for first responders.</a:t>
            </a:r>
            <a:endParaRPr sz="86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E090F6A2-CF29-9A22-E45E-78591BE5608B}"/>
              </a:ext>
            </a:extLst>
          </p:cNvPr>
          <p:cNvSpPr txBox="1"/>
          <p:nvPr/>
        </p:nvSpPr>
        <p:spPr>
          <a:xfrm>
            <a:off x="4609291" y="7613309"/>
            <a:ext cx="1424850" cy="60324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Postponed maintenance, renovations, and construction of police, fire, and EMS facilities.</a:t>
            </a:r>
            <a:endParaRPr sz="86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4632D2EA-2D8A-FD9F-E11A-DC2B61DA2EAC}"/>
              </a:ext>
            </a:extLst>
          </p:cNvPr>
          <p:cNvSpPr txBox="1"/>
          <p:nvPr/>
        </p:nvSpPr>
        <p:spPr>
          <a:xfrm>
            <a:off x="6125318" y="7613309"/>
            <a:ext cx="1351401" cy="60324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Reduced funding for community policing, fire prevention, and youth engagement programs.</a:t>
            </a:r>
            <a:endParaRPr sz="86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Rounded Rectangle 153">
            <a:extLst>
              <a:ext uri="{FF2B5EF4-FFF2-40B4-BE49-F238E27FC236}">
                <a16:creationId xmlns:a16="http://schemas.microsoft.com/office/drawing/2014/main" id="{9B0728C5-6F83-078C-C608-32EBBD6FBDD0}"/>
              </a:ext>
            </a:extLst>
          </p:cNvPr>
          <p:cNvSpPr/>
          <p:nvPr/>
        </p:nvSpPr>
        <p:spPr>
          <a:xfrm>
            <a:off x="137160" y="8572829"/>
            <a:ext cx="3310128" cy="896490"/>
          </a:xfrm>
          <a:prstGeom prst="roundRect">
            <a:avLst>
              <a:gd name="adj" fmla="val 8457"/>
            </a:avLst>
          </a:prstGeom>
          <a:solidFill>
            <a:srgbClr val="FFFFFF"/>
          </a:solidFill>
          <a:ln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latin typeface="Arial Narrow" panose="020B0604020202020204" pitchFamily="34" charset="0"/>
            </a:endParaRPr>
          </a:p>
        </p:txBody>
      </p:sp>
      <p:sp>
        <p:nvSpPr>
          <p:cNvPr id="155" name="Round Same Side Corner Rectangle 154">
            <a:extLst>
              <a:ext uri="{FF2B5EF4-FFF2-40B4-BE49-F238E27FC236}">
                <a16:creationId xmlns:a16="http://schemas.microsoft.com/office/drawing/2014/main" id="{4FAA3B34-6658-BF58-8332-0BF6F7A5B12D}"/>
              </a:ext>
            </a:extLst>
          </p:cNvPr>
          <p:cNvSpPr/>
          <p:nvPr/>
        </p:nvSpPr>
        <p:spPr>
          <a:xfrm>
            <a:off x="137160" y="8527946"/>
            <a:ext cx="3310128" cy="2786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FF0000"/>
              </a:solidFill>
              <a:latin typeface="Arial Narrow" panose="020B0604020202020204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B68FFE94-38AF-C2CA-1C20-0C723B5A4A84}"/>
              </a:ext>
            </a:extLst>
          </p:cNvPr>
          <p:cNvSpPr txBox="1"/>
          <p:nvPr/>
        </p:nvSpPr>
        <p:spPr>
          <a:xfrm>
            <a:off x="707861" y="8543470"/>
            <a:ext cx="2629128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Arial Narrow" panose="020B0604020202020204" pitchFamily="34" charset="0"/>
              </a:rPr>
              <a:t>THE BOTTOM LINE</a:t>
            </a:r>
            <a:endParaRPr sz="1200" b="1" dirty="0">
              <a:solidFill>
                <a:srgbClr val="FFFFFF"/>
              </a:solidFill>
              <a:latin typeface="Arial Narrow" panose="020B0604020202020204" pitchFamily="34" charset="0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C1D81D20-F001-A552-276E-BCBF05E3C396}"/>
              </a:ext>
            </a:extLst>
          </p:cNvPr>
          <p:cNvSpPr/>
          <p:nvPr/>
        </p:nvSpPr>
        <p:spPr>
          <a:xfrm>
            <a:off x="282540" y="8478672"/>
            <a:ext cx="406746" cy="406746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Arial Narrow" panose="020B0604020202020204" pitchFamily="34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0523E9B6-8E36-545E-B72A-BCB9E82970A2}"/>
              </a:ext>
            </a:extLst>
          </p:cNvPr>
          <p:cNvSpPr txBox="1"/>
          <p:nvPr/>
        </p:nvSpPr>
        <p:spPr>
          <a:xfrm>
            <a:off x="209752" y="8874465"/>
            <a:ext cx="3092264" cy="566309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b="1" dirty="0">
                <a:solidFill>
                  <a:srgbClr val="111111"/>
                </a:solidFill>
                <a:latin typeface="Arial" panose="020B0604020202020204" pitchFamily="34" charset="0"/>
              </a:rPr>
              <a:t>Strong public safety services depend on stable local funding. Amendment 3 would reduce a major source of that funding, requiring cities to evaluate how to continue providing the level of public safety services our residents expect. </a:t>
            </a:r>
            <a:endParaRPr sz="800" b="1" dirty="0">
              <a:solidFill>
                <a:srgbClr val="111111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F77743-EABE-D6F3-B91B-B52B67AB9BFB}"/>
              </a:ext>
            </a:extLst>
          </p:cNvPr>
          <p:cNvSpPr txBox="1"/>
          <p:nvPr/>
        </p:nvSpPr>
        <p:spPr>
          <a:xfrm>
            <a:off x="208766" y="4414432"/>
            <a:ext cx="3180119" cy="84330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10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economists estimate Amendment 3 could reduce local government property tax revenues by approximately 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$5 BILLION </a:t>
            </a:r>
            <a:r>
              <a:rPr lang="en-US" sz="10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Fiscal Year 2027-28, with larger reductions in future years as the proposal is fully implemented .</a:t>
            </a:r>
            <a:endParaRPr sz="100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9D6D494-AA63-6EF2-8423-A3DA66E1503C}"/>
              </a:ext>
            </a:extLst>
          </p:cNvPr>
          <p:cNvCxnSpPr>
            <a:cxnSpLocks/>
          </p:cNvCxnSpPr>
          <p:nvPr/>
        </p:nvCxnSpPr>
        <p:spPr>
          <a:xfrm flipH="1">
            <a:off x="244493" y="5288163"/>
            <a:ext cx="3088526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4A23C69-1980-2D1B-D6C3-74E901871D95}"/>
              </a:ext>
            </a:extLst>
          </p:cNvPr>
          <p:cNvSpPr txBox="1"/>
          <p:nvPr/>
        </p:nvSpPr>
        <p:spPr>
          <a:xfrm>
            <a:off x="1030650" y="5335958"/>
            <a:ext cx="2247261" cy="68942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1000" b="1" dirty="0">
                <a:solidFill>
                  <a:srgbClr val="111111"/>
                </a:solidFill>
                <a:latin typeface="Arial" panose="020B0604020202020204" pitchFamily="34" charset="0"/>
                <a:cs typeface="Arial Narrow" panose="020B0604020202020204" pitchFamily="34" charset="0"/>
              </a:rPr>
              <a:t>Because each city has a different tax base, population, and service demands, the impact will vary from one municipality to another. </a:t>
            </a:r>
            <a:endParaRPr sz="1000" b="1" dirty="0">
              <a:solidFill>
                <a:srgbClr val="111111"/>
              </a:solidFill>
              <a:latin typeface="Arial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AA3F958-E8FC-940A-CFE2-3329882A7C60}"/>
              </a:ext>
            </a:extLst>
          </p:cNvPr>
          <p:cNvSpPr/>
          <p:nvPr/>
        </p:nvSpPr>
        <p:spPr>
          <a:xfrm>
            <a:off x="406640" y="5440791"/>
            <a:ext cx="505445" cy="505445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Arial Narrow" panose="020B0604020202020204" pitchFamily="34" charset="0"/>
            </a:endParaRPr>
          </a:p>
        </p:txBody>
      </p:sp>
      <p:pic>
        <p:nvPicPr>
          <p:cNvPr id="26" name="Graphic 25" descr="Shield Tick with solid fill">
            <a:extLst>
              <a:ext uri="{FF2B5EF4-FFF2-40B4-BE49-F238E27FC236}">
                <a16:creationId xmlns:a16="http://schemas.microsoft.com/office/drawing/2014/main" id="{FDC4F726-9893-B832-A9F6-FDFD292A2A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2108" y="6253566"/>
            <a:ext cx="313431" cy="313431"/>
          </a:xfrm>
          <a:prstGeom prst="rect">
            <a:avLst/>
          </a:prstGeom>
        </p:spPr>
      </p:pic>
      <p:pic>
        <p:nvPicPr>
          <p:cNvPr id="36" name="Graphic 35" descr="Chevron arrows with solid fill">
            <a:extLst>
              <a:ext uri="{FF2B5EF4-FFF2-40B4-BE49-F238E27FC236}">
                <a16:creationId xmlns:a16="http://schemas.microsoft.com/office/drawing/2014/main" id="{D7C7DF74-4020-F1B0-C71E-90BC05F136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 flipH="1">
            <a:off x="473677" y="5497932"/>
            <a:ext cx="385639" cy="385639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7C557033-1B8C-B580-D1E6-33BE6295A826}"/>
              </a:ext>
            </a:extLst>
          </p:cNvPr>
          <p:cNvSpPr txBox="1"/>
          <p:nvPr/>
        </p:nvSpPr>
        <p:spPr>
          <a:xfrm>
            <a:off x="313198" y="6643753"/>
            <a:ext cx="7066790" cy="381643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1000" b="1" dirty="0">
                <a:solidFill>
                  <a:srgbClr val="111111"/>
                </a:solidFill>
                <a:latin typeface="Arial" panose="020B0604020202020204" pitchFamily="34" charset="0"/>
                <a:cs typeface="Arial Narrow" panose="020B0604020202020204" pitchFamily="34" charset="0"/>
              </a:rPr>
              <a:t>If Amendment 3 reduces the property tax revenue available to cities, communities may face difficult choices that could impact public safety services, including:</a:t>
            </a:r>
            <a:endParaRPr sz="1000" b="1" dirty="0">
              <a:solidFill>
                <a:srgbClr val="111111"/>
              </a:solidFill>
              <a:latin typeface="Arial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6" name="Graphic 5" descr="Fire with solid fill">
            <a:extLst>
              <a:ext uri="{FF2B5EF4-FFF2-40B4-BE49-F238E27FC236}">
                <a16:creationId xmlns:a16="http://schemas.microsoft.com/office/drawing/2014/main" id="{78FC6B34-B9DD-E54A-06CF-DAE57F502A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6190" y="4402526"/>
            <a:ext cx="293759" cy="293759"/>
          </a:xfrm>
          <a:prstGeom prst="rect">
            <a:avLst/>
          </a:prstGeom>
        </p:spPr>
      </p:pic>
      <p:pic>
        <p:nvPicPr>
          <p:cNvPr id="8" name="Graphic 7" descr="Ambulance with solid fill">
            <a:extLst>
              <a:ext uri="{FF2B5EF4-FFF2-40B4-BE49-F238E27FC236}">
                <a16:creationId xmlns:a16="http://schemas.microsoft.com/office/drawing/2014/main" id="{7547F7A4-2B07-F360-A221-A5623FB6C7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11867" y="5021072"/>
            <a:ext cx="327988" cy="327988"/>
          </a:xfrm>
          <a:prstGeom prst="rect">
            <a:avLst/>
          </a:prstGeom>
        </p:spPr>
      </p:pic>
      <p:pic>
        <p:nvPicPr>
          <p:cNvPr id="10" name="Graphic 9" descr="Stopwatch 75% with solid fill">
            <a:extLst>
              <a:ext uri="{FF2B5EF4-FFF2-40B4-BE49-F238E27FC236}">
                <a16:creationId xmlns:a16="http://schemas.microsoft.com/office/drawing/2014/main" id="{66956AE1-8844-13AD-EB2A-9A20E33D78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778057" y="5556426"/>
            <a:ext cx="357018" cy="357018"/>
          </a:xfrm>
          <a:prstGeom prst="rect">
            <a:avLst/>
          </a:prstGeom>
        </p:spPr>
      </p:pic>
      <p:pic>
        <p:nvPicPr>
          <p:cNvPr id="7" name="Graphic 6" descr="Pin with solid fill">
            <a:extLst>
              <a:ext uri="{FF2B5EF4-FFF2-40B4-BE49-F238E27FC236}">
                <a16:creationId xmlns:a16="http://schemas.microsoft.com/office/drawing/2014/main" id="{C0805338-E6AD-21F4-13AB-9D0D09504A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39530" y="8541765"/>
            <a:ext cx="289990" cy="289990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0C2C0DB-081B-6924-3104-76D1300DE7B5}"/>
              </a:ext>
            </a:extLst>
          </p:cNvPr>
          <p:cNvSpPr/>
          <p:nvPr/>
        </p:nvSpPr>
        <p:spPr>
          <a:xfrm>
            <a:off x="3584448" y="8721773"/>
            <a:ext cx="4041976" cy="747545"/>
          </a:xfrm>
          <a:prstGeom prst="roundRect">
            <a:avLst>
              <a:gd name="adj" fmla="val 8790"/>
            </a:avLst>
          </a:prstGeom>
          <a:solidFill>
            <a:srgbClr val="FFFFFF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A8E995B-DA5C-2A5E-3050-F4C33564FC51}"/>
              </a:ext>
            </a:extLst>
          </p:cNvPr>
          <p:cNvSpPr/>
          <p:nvPr/>
        </p:nvSpPr>
        <p:spPr>
          <a:xfrm>
            <a:off x="3802055" y="8867052"/>
            <a:ext cx="507850" cy="50785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14" name="Graphic 13" descr="Calculator with solid fill">
            <a:extLst>
              <a:ext uri="{FF2B5EF4-FFF2-40B4-BE49-F238E27FC236}">
                <a16:creationId xmlns:a16="http://schemas.microsoft.com/office/drawing/2014/main" id="{62093C61-8999-35AD-ACF1-80E8D84B70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75403" y="8936033"/>
            <a:ext cx="364236" cy="36423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CEA967F-2B22-3A31-A561-653F9DECF08F}"/>
              </a:ext>
            </a:extLst>
          </p:cNvPr>
          <p:cNvSpPr txBox="1"/>
          <p:nvPr/>
        </p:nvSpPr>
        <p:spPr>
          <a:xfrm>
            <a:off x="4502296" y="8769354"/>
            <a:ext cx="3163073" cy="68942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b="1" dirty="0">
                <a:solidFill>
                  <a:srgbClr val="111111"/>
                </a:solidFill>
                <a:latin typeface="Arial"/>
              </a:rPr>
              <a:t>Amendment 3 does not create new revenue for cities, counties, or other local governments.</a:t>
            </a:r>
          </a:p>
          <a:p>
            <a:pPr algn="l"/>
            <a:endParaRPr lang="en-US" sz="800" b="1" dirty="0">
              <a:solidFill>
                <a:srgbClr val="111111"/>
              </a:solidFill>
              <a:latin typeface="Arial"/>
            </a:endParaRPr>
          </a:p>
          <a:p>
            <a:pPr algn="l"/>
            <a:r>
              <a:rPr lang="en-US" sz="800" b="1" dirty="0">
                <a:solidFill>
                  <a:srgbClr val="111111"/>
                </a:solidFill>
                <a:latin typeface="Arial"/>
              </a:rPr>
              <a:t>It </a:t>
            </a:r>
            <a:r>
              <a:rPr lang="en-US" sz="800" b="1" dirty="0">
                <a:solidFill>
                  <a:srgbClr val="C000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reduces</a:t>
            </a:r>
            <a:r>
              <a:rPr lang="en-US" sz="800" b="1" dirty="0">
                <a:solidFill>
                  <a:srgbClr val="111111"/>
                </a:solidFill>
                <a:latin typeface="Arial"/>
              </a:rPr>
              <a:t> the amount of property tax revenue available</a:t>
            </a:r>
          </a:p>
          <a:p>
            <a:pPr algn="l"/>
            <a:r>
              <a:rPr lang="en-US" sz="800" b="1" dirty="0">
                <a:solidFill>
                  <a:srgbClr val="111111"/>
                </a:solidFill>
                <a:latin typeface="Arial"/>
              </a:rPr>
              <a:t>to fund local services. </a:t>
            </a:r>
            <a:endParaRPr sz="800" b="1" dirty="0">
              <a:solidFill>
                <a:srgbClr val="111111"/>
              </a:solidFill>
              <a:latin typeface="Arial"/>
            </a:endParaRPr>
          </a:p>
        </p:txBody>
      </p:sp>
      <p:sp>
        <p:nvSpPr>
          <p:cNvPr id="20" name="Round Same Side Corner Rectangle 19">
            <a:extLst>
              <a:ext uri="{FF2B5EF4-FFF2-40B4-BE49-F238E27FC236}">
                <a16:creationId xmlns:a16="http://schemas.microsoft.com/office/drawing/2014/main" id="{869DC7C6-944A-DF34-A767-C804D43474FE}"/>
              </a:ext>
            </a:extLst>
          </p:cNvPr>
          <p:cNvSpPr/>
          <p:nvPr/>
        </p:nvSpPr>
        <p:spPr>
          <a:xfrm>
            <a:off x="3584448" y="8540512"/>
            <a:ext cx="4041976" cy="236704"/>
          </a:xfrm>
          <a:prstGeom prst="round2SameRect">
            <a:avLst>
              <a:gd name="adj1" fmla="val 45932"/>
              <a:gd name="adj2" fmla="val 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E876C0-1777-1000-2C88-0C1533A65FDA}"/>
              </a:ext>
            </a:extLst>
          </p:cNvPr>
          <p:cNvSpPr txBox="1"/>
          <p:nvPr/>
        </p:nvSpPr>
        <p:spPr>
          <a:xfrm>
            <a:off x="3702205" y="8536701"/>
            <a:ext cx="2629128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Arial Narrow" panose="020B0604020202020204" pitchFamily="34" charset="0"/>
              </a:rPr>
              <a:t>KEY FACT</a:t>
            </a:r>
            <a:endParaRPr sz="1200" b="1" dirty="0">
              <a:solidFill>
                <a:srgbClr val="FFFFFF"/>
              </a:solidFill>
              <a:latin typeface="Arial Narrow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CE713DF-AD45-0F2D-232D-82137FB2ACC1}"/>
              </a:ext>
            </a:extLst>
          </p:cNvPr>
          <p:cNvSpPr txBox="1"/>
          <p:nvPr/>
        </p:nvSpPr>
        <p:spPr>
          <a:xfrm>
            <a:off x="2660206" y="17405"/>
            <a:ext cx="3014545" cy="535531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3000" b="1" dirty="0">
                <a:solidFill>
                  <a:srgbClr val="FFFFFF"/>
                </a:solidFill>
                <a:latin typeface="Arial" panose="020B0604020202020204" pitchFamily="34" charset="0"/>
              </a:rPr>
              <a:t>THE IMPACT OF</a:t>
            </a:r>
            <a:endParaRPr sz="3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7918293-BCAA-E245-EC58-F3B78490EB94}"/>
              </a:ext>
            </a:extLst>
          </p:cNvPr>
          <p:cNvSpPr txBox="1"/>
          <p:nvPr/>
        </p:nvSpPr>
        <p:spPr>
          <a:xfrm>
            <a:off x="2643471" y="326841"/>
            <a:ext cx="5065428" cy="904863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5400" b="1" dirty="0">
                <a:solidFill>
                  <a:srgbClr val="CD191E"/>
                </a:solidFill>
                <a:latin typeface="Arial Narrow" panose="020B0604020202020204" pitchFamily="34" charset="0"/>
              </a:rPr>
              <a:t>AMENDMENT</a:t>
            </a:r>
            <a:r>
              <a:rPr lang="en-US" sz="5400" b="1" dirty="0">
                <a:solidFill>
                  <a:srgbClr val="CD191E"/>
                </a:solidFill>
                <a:latin typeface="Arial"/>
              </a:rPr>
              <a:t> </a:t>
            </a:r>
            <a:r>
              <a:rPr sz="5400" b="1" dirty="0">
                <a:solidFill>
                  <a:srgbClr val="CD191E"/>
                </a:solidFill>
                <a:latin typeface="Arial"/>
              </a:rPr>
              <a:t>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65D9D30-A4A1-91D5-9563-8DA5F68AEE2B}"/>
              </a:ext>
            </a:extLst>
          </p:cNvPr>
          <p:cNvSpPr txBox="1"/>
          <p:nvPr/>
        </p:nvSpPr>
        <p:spPr>
          <a:xfrm>
            <a:off x="2635270" y="1036618"/>
            <a:ext cx="4892039" cy="28931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1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PUBLIC SAFETY</a:t>
            </a:r>
            <a:endParaRPr sz="1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0436F174-9B0F-D3C7-D730-6E50163A597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33094" y="7048742"/>
            <a:ext cx="496455" cy="329379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E89FAAE4-2AD5-B99C-3FEE-16C220A1242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15351" y="6909956"/>
            <a:ext cx="492467" cy="495204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F4570F49-E2B3-0906-3708-7AADB1AA57E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24379" y="6930057"/>
            <a:ext cx="394675" cy="394675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343420AA-01A0-F86B-5020-099CFDBF0D2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37344" y="6950162"/>
            <a:ext cx="406421" cy="406421"/>
          </a:xfrm>
          <a:prstGeom prst="rect">
            <a:avLst/>
          </a:prstGeom>
        </p:spPr>
      </p:pic>
      <p:pic>
        <p:nvPicPr>
          <p:cNvPr id="63" name="Picture 62" descr="Ems Logo Clipart Best">
            <a:extLst>
              <a:ext uri="{FF2B5EF4-FFF2-40B4-BE49-F238E27FC236}">
                <a16:creationId xmlns:a16="http://schemas.microsoft.com/office/drawing/2014/main" id="{7EF56237-D3E5-3805-C1C6-8041431DF17C}"/>
              </a:ext>
            </a:extLst>
          </p:cNvPr>
          <p:cNvPicPr>
            <a:picLocks noChangeAspect="1"/>
          </p:cNvPicPr>
          <p:nvPr/>
        </p:nvPicPr>
        <p:blipFill>
          <a:blip r:embed="rId18">
            <a:biLevel thresh="75000"/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9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0826" y="7060702"/>
            <a:ext cx="726313" cy="303812"/>
          </a:xfrm>
          <a:prstGeom prst="rect">
            <a:avLst/>
          </a:prstGeom>
          <a:solidFill>
            <a:schemeClr val="tx1"/>
          </a:solidFill>
          <a:ln>
            <a:solidFill>
              <a:schemeClr val="accent1">
                <a:shade val="15000"/>
              </a:schemeClr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5C7EF8-DF24-98BD-8FDE-B0130C667FD1}"/>
              </a:ext>
            </a:extLst>
          </p:cNvPr>
          <p:cNvSpPr txBox="1"/>
          <p:nvPr/>
        </p:nvSpPr>
        <p:spPr>
          <a:xfrm>
            <a:off x="4198130" y="3744892"/>
            <a:ext cx="29151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111111"/>
                </a:solidFill>
                <a:latin typeface="Arial Narrow" panose="020B0604020202020204" pitchFamily="34" charset="0"/>
              </a:rPr>
              <a:t>NUMBER </a:t>
            </a:r>
            <a:r>
              <a:rPr lang="en-US" sz="1200" b="1">
                <a:solidFill>
                  <a:srgbClr val="111111"/>
                </a:solidFill>
                <a:latin typeface="Arial Narrow" panose="020B0604020202020204" pitchFamily="34" charset="0"/>
              </a:rPr>
              <a:t>OF FIREFIGHTERS</a:t>
            </a:r>
            <a:r>
              <a:rPr lang="en-US" sz="1200" b="1" dirty="0">
                <a:solidFill>
                  <a:srgbClr val="111111"/>
                </a:solidFill>
                <a:latin typeface="Arial Narrow" panose="020B0604020202020204" pitchFamily="34" charset="0"/>
              </a:rPr>
              <a:t>/EMS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1FC0D3-FE16-6949-9C05-5BAAD6F58681}"/>
              </a:ext>
            </a:extLst>
          </p:cNvPr>
          <p:cNvSpPr txBox="1"/>
          <p:nvPr/>
        </p:nvSpPr>
        <p:spPr>
          <a:xfrm>
            <a:off x="4248975" y="4029494"/>
            <a:ext cx="3257912" cy="196977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b="1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12345</a:t>
            </a:r>
            <a:endParaRPr sz="800" b="1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A9CB43C-E6A3-8C3F-2C35-5A3104B02705}"/>
              </a:ext>
            </a:extLst>
          </p:cNvPr>
          <p:cNvCxnSpPr>
            <a:cxnSpLocks/>
          </p:cNvCxnSpPr>
          <p:nvPr/>
        </p:nvCxnSpPr>
        <p:spPr>
          <a:xfrm>
            <a:off x="4285397" y="4193965"/>
            <a:ext cx="3057591" cy="0"/>
          </a:xfrm>
          <a:prstGeom prst="line">
            <a:avLst/>
          </a:prstGeom>
          <a:ln w="15875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A310986F-42FA-E0DC-6E78-85715E96FE71}"/>
              </a:ext>
            </a:extLst>
          </p:cNvPr>
          <p:cNvSpPr/>
          <p:nvPr/>
        </p:nvSpPr>
        <p:spPr>
          <a:xfrm>
            <a:off x="3772754" y="3775876"/>
            <a:ext cx="402384" cy="4023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 Narrow" panose="020B0604020202020204" pitchFamily="34" charset="0"/>
            </a:endParaRPr>
          </a:p>
        </p:txBody>
      </p:sp>
      <p:pic>
        <p:nvPicPr>
          <p:cNvPr id="54" name="Picture 53" descr="Firefighter icon or modern line symbol. line art and icon design with ...">
            <a:extLst>
              <a:ext uri="{FF2B5EF4-FFF2-40B4-BE49-F238E27FC236}">
                <a16:creationId xmlns:a16="http://schemas.microsoft.com/office/drawing/2014/main" id="{92B4E947-8F54-A2D3-3C13-A95490375704}"/>
              </a:ext>
            </a:extLst>
          </p:cNvPr>
          <p:cNvPicPr>
            <a:picLocks noChangeAspect="1"/>
          </p:cNvPicPr>
          <p:nvPr/>
        </p:nvPicPr>
        <p:blipFill>
          <a:blip r:embed="rId20">
            <a:biLevel thresh="50000"/>
          </a:blip>
          <a:stretch>
            <a:fillRect/>
          </a:stretch>
        </p:blipFill>
        <p:spPr>
          <a:xfrm>
            <a:off x="3862519" y="3860035"/>
            <a:ext cx="236223" cy="23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744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913</TotalTime>
  <Words>437</Words>
  <Application>Microsoft Office PowerPoint</Application>
  <PresentationFormat>Custom</PresentationFormat>
  <Paragraphs>44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Arial Narrow</vt:lpstr>
      <vt:lpstr>Aptos Display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Carolyn Karp</dc:creator>
  <cp:lastModifiedBy>Mary Lou Tighe</cp:lastModifiedBy>
  <cp:revision>67</cp:revision>
  <cp:lastPrinted>2026-08-11T18:37:30Z</cp:lastPrinted>
  <dcterms:created xsi:type="dcterms:W3CDTF">2026-07-24T17:47:55Z</dcterms:created>
  <dcterms:modified xsi:type="dcterms:W3CDTF">2026-08-12T03:22:33Z</dcterms:modified>
</cp:coreProperties>
</file>