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7772400" cy="10058400"/>
  <p:notesSz cx="7102475" cy="9388475"/>
  <p:embeddedFontLst>
    <p:embeddedFont>
      <p:font typeface="Arial Black" panose="020B0A04020102020204" pitchFamily="34" charset="0"/>
      <p:bold r:id="rId4"/>
    </p:embeddedFont>
    <p:embeddedFont>
      <p:font typeface="Arial Narrow" panose="020B0606020202030204" pitchFamily="3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14"/>
    <p:restoredTop sz="94755"/>
  </p:normalViewPr>
  <p:slideViewPr>
    <p:cSldViewPr snapToGrid="0">
      <p:cViewPr>
        <p:scale>
          <a:sx n="100" d="100"/>
          <a:sy n="100" d="100"/>
        </p:scale>
        <p:origin x="1266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 Lou Tighe" userId="79f45173-5dec-49ec-9ae7-da74c5e0ffa2" providerId="ADAL" clId="{FA235057-6C85-4108-887E-43DDF1589A0F}"/>
    <pc:docChg chg="modSld modNotesMaster">
      <pc:chgData name="Mary Lou Tighe" userId="79f45173-5dec-49ec-9ae7-da74c5e0ffa2" providerId="ADAL" clId="{FA235057-6C85-4108-887E-43DDF1589A0F}" dt="2026-08-12T04:32:00.214" v="26" actId="1076"/>
      <pc:docMkLst>
        <pc:docMk/>
      </pc:docMkLst>
      <pc:sldChg chg="modSp mod">
        <pc:chgData name="Mary Lou Tighe" userId="79f45173-5dec-49ec-9ae7-da74c5e0ffa2" providerId="ADAL" clId="{FA235057-6C85-4108-887E-43DDF1589A0F}" dt="2026-08-12T04:32:00.214" v="26" actId="1076"/>
        <pc:sldMkLst>
          <pc:docMk/>
          <pc:sldMk cId="3290744647" sldId="256"/>
        </pc:sldMkLst>
        <pc:spChg chg="mod">
          <ac:chgData name="Mary Lou Tighe" userId="79f45173-5dec-49ec-9ae7-da74c5e0ffa2" providerId="ADAL" clId="{FA235057-6C85-4108-887E-43DDF1589A0F}" dt="2026-08-12T04:30:41.589" v="19" actId="1076"/>
          <ac:spMkLst>
            <pc:docMk/>
            <pc:sldMk cId="3290744647" sldId="256"/>
            <ac:spMk id="13" creationId="{EF2BA7DE-A672-06FE-4B37-1C4C18B4ED50}"/>
          </ac:spMkLst>
        </pc:spChg>
        <pc:spChg chg="mod">
          <ac:chgData name="Mary Lou Tighe" userId="79f45173-5dec-49ec-9ae7-da74c5e0ffa2" providerId="ADAL" clId="{FA235057-6C85-4108-887E-43DDF1589A0F}" dt="2026-08-11T18:45:54.915" v="3" actId="6549"/>
          <ac:spMkLst>
            <pc:docMk/>
            <pc:sldMk cId="3290744647" sldId="256"/>
            <ac:spMk id="17" creationId="{42696A40-768A-8F20-4CB8-20D560988F2A}"/>
          </ac:spMkLst>
        </pc:spChg>
        <pc:spChg chg="mod">
          <ac:chgData name="Mary Lou Tighe" userId="79f45173-5dec-49ec-9ae7-da74c5e0ffa2" providerId="ADAL" clId="{FA235057-6C85-4108-887E-43DDF1589A0F}" dt="2026-08-12T04:30:16.919" v="18" actId="1076"/>
          <ac:spMkLst>
            <pc:docMk/>
            <pc:sldMk cId="3290744647" sldId="256"/>
            <ac:spMk id="27" creationId="{AB9F219A-4F01-2B3B-200E-302F4E2D3FCB}"/>
          </ac:spMkLst>
        </pc:spChg>
        <pc:spChg chg="mod">
          <ac:chgData name="Mary Lou Tighe" userId="79f45173-5dec-49ec-9ae7-da74c5e0ffa2" providerId="ADAL" clId="{FA235057-6C85-4108-887E-43DDF1589A0F}" dt="2026-08-12T04:30:06.046" v="17" actId="1076"/>
          <ac:spMkLst>
            <pc:docMk/>
            <pc:sldMk cId="3290744647" sldId="256"/>
            <ac:spMk id="28" creationId="{76F25701-5A49-595D-E53B-E3CDF5F2AF7D}"/>
          </ac:spMkLst>
        </pc:spChg>
        <pc:spChg chg="mod">
          <ac:chgData name="Mary Lou Tighe" userId="79f45173-5dec-49ec-9ae7-da74c5e0ffa2" providerId="ADAL" clId="{FA235057-6C85-4108-887E-43DDF1589A0F}" dt="2026-08-12T03:08:20.190" v="15" actId="1076"/>
          <ac:spMkLst>
            <pc:docMk/>
            <pc:sldMk cId="3290744647" sldId="256"/>
            <ac:spMk id="45" creationId="{3932FCF5-8799-1FAA-85AB-74EE652E2DC9}"/>
          </ac:spMkLst>
        </pc:spChg>
        <pc:spChg chg="mod">
          <ac:chgData name="Mary Lou Tighe" userId="79f45173-5dec-49ec-9ae7-da74c5e0ffa2" providerId="ADAL" clId="{FA235057-6C85-4108-887E-43DDF1589A0F}" dt="2026-08-12T04:31:28.535" v="23" actId="207"/>
          <ac:spMkLst>
            <pc:docMk/>
            <pc:sldMk cId="3290744647" sldId="256"/>
            <ac:spMk id="83" creationId="{E940D6F9-8586-ADEB-1C72-A25FEAF22851}"/>
          </ac:spMkLst>
        </pc:spChg>
        <pc:spChg chg="mod">
          <ac:chgData name="Mary Lou Tighe" userId="79f45173-5dec-49ec-9ae7-da74c5e0ffa2" providerId="ADAL" clId="{FA235057-6C85-4108-887E-43DDF1589A0F}" dt="2026-08-12T04:31:52.953" v="25" actId="1076"/>
          <ac:spMkLst>
            <pc:docMk/>
            <pc:sldMk cId="3290744647" sldId="256"/>
            <ac:spMk id="84" creationId="{6B527271-BA49-3EA0-36E0-7EF26F787566}"/>
          </ac:spMkLst>
        </pc:spChg>
        <pc:spChg chg="mod">
          <ac:chgData name="Mary Lou Tighe" userId="79f45173-5dec-49ec-9ae7-da74c5e0ffa2" providerId="ADAL" clId="{FA235057-6C85-4108-887E-43DDF1589A0F}" dt="2026-08-12T03:05:29.132" v="5" actId="1076"/>
          <ac:spMkLst>
            <pc:docMk/>
            <pc:sldMk cId="3290744647" sldId="256"/>
            <ac:spMk id="105" creationId="{9033AE5F-E56B-883D-0FAF-92E632BB7B16}"/>
          </ac:spMkLst>
        </pc:spChg>
        <pc:spChg chg="mod">
          <ac:chgData name="Mary Lou Tighe" userId="79f45173-5dec-49ec-9ae7-da74c5e0ffa2" providerId="ADAL" clId="{FA235057-6C85-4108-887E-43DDF1589A0F}" dt="2026-08-12T03:08:29.282" v="16" actId="1076"/>
          <ac:spMkLst>
            <pc:docMk/>
            <pc:sldMk cId="3290744647" sldId="256"/>
            <ac:spMk id="156" creationId="{B68FFE94-38AF-C2CA-1C20-0C723B5A4A84}"/>
          </ac:spMkLst>
        </pc:spChg>
        <pc:spChg chg="mod">
          <ac:chgData name="Mary Lou Tighe" userId="79f45173-5dec-49ec-9ae7-da74c5e0ffa2" providerId="ADAL" clId="{FA235057-6C85-4108-887E-43DDF1589A0F}" dt="2026-08-11T02:17:54.830" v="2" actId="20577"/>
          <ac:spMkLst>
            <pc:docMk/>
            <pc:sldMk cId="3290744647" sldId="256"/>
            <ac:spMk id="188" creationId="{0523E9B6-8E36-545E-B72A-BCB9E82970A2}"/>
          </ac:spMkLst>
        </pc:spChg>
        <pc:picChg chg="mod">
          <ac:chgData name="Mary Lou Tighe" userId="79f45173-5dec-49ec-9ae7-da74c5e0ffa2" providerId="ADAL" clId="{FA235057-6C85-4108-887E-43DDF1589A0F}" dt="2026-08-12T04:32:00.214" v="26" actId="1076"/>
          <ac:picMkLst>
            <pc:docMk/>
            <pc:sldMk cId="3290744647" sldId="256"/>
            <ac:picMk id="86" creationId="{91AFABD1-98B0-3EB0-02C6-DEAE8EEEDF5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 b="0" i="0"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 b="0" i="0">
                <a:latin typeface="Arial Narrow" panose="020B0604020202020204" pitchFamily="34" charset="0"/>
              </a:defRPr>
            </a:lvl1pPr>
          </a:lstStyle>
          <a:p>
            <a:fld id="{7E5B6CD9-1953-8B44-99D1-3EB7477D6767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73163"/>
            <a:ext cx="2447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 b="0" i="0"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 b="0" i="0">
                <a:latin typeface="Arial Narrow" panose="020B0604020202020204" pitchFamily="34" charset="0"/>
              </a:defRPr>
            </a:lvl1pPr>
          </a:lstStyle>
          <a:p>
            <a:fld id="{88C0F418-B918-4941-ABFA-036C3E8B8C7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50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 Narrow" panose="020B060402020202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C0F418-B918-4941-ABFA-036C3E8B8C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45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1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6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80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6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35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364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7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1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309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370E9-4070-5847-B47F-11AA4CA8DB50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B71A4-68AA-2548-960C-0F7D7220D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6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 b="0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279370E9-4070-5847-B47F-11AA4CA8DB50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 b="0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 b="0" i="0">
                <a:solidFill>
                  <a:schemeClr val="tx1">
                    <a:tint val="82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2FFB71A4-68AA-2548-960C-0F7D7220D7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3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svg"/><Relationship Id="rId3" Type="http://schemas.openxmlformats.org/officeDocument/2006/relationships/image" Target="../media/image1.png"/><Relationship Id="rId7" Type="http://schemas.openxmlformats.org/officeDocument/2006/relationships/image" Target="../media/image5.emf"/><Relationship Id="rId12" Type="http://schemas.openxmlformats.org/officeDocument/2006/relationships/image" Target="../media/image10.svg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5" Type="http://schemas.openxmlformats.org/officeDocument/2006/relationships/image" Target="../media/image13.sv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58A215E-ED11-F78A-56CE-695F893DF01C}"/>
              </a:ext>
            </a:extLst>
          </p:cNvPr>
          <p:cNvSpPr/>
          <p:nvPr/>
        </p:nvSpPr>
        <p:spPr>
          <a:xfrm>
            <a:off x="2033042" y="1300011"/>
            <a:ext cx="5739358" cy="391054"/>
          </a:xfrm>
          <a:prstGeom prst="rect">
            <a:avLst/>
          </a:prstGeom>
          <a:solidFill>
            <a:srgbClr val="CD191E"/>
          </a:solidFill>
          <a:ln>
            <a:solidFill>
              <a:srgbClr val="CD191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8F59C9-EA98-FDDC-1055-0A852C7DE110}"/>
              </a:ext>
            </a:extLst>
          </p:cNvPr>
          <p:cNvSpPr/>
          <p:nvPr/>
        </p:nvSpPr>
        <p:spPr>
          <a:xfrm>
            <a:off x="3584451" y="2379670"/>
            <a:ext cx="4050791" cy="4450677"/>
          </a:xfrm>
          <a:prstGeom prst="roundRect">
            <a:avLst>
              <a:gd name="adj" fmla="val 3895"/>
            </a:avLst>
          </a:prstGeom>
          <a:solidFill>
            <a:srgbClr val="FFFFFF"/>
          </a:solidFill>
          <a:ln>
            <a:solidFill>
              <a:srgbClr val="CD191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AA6D48-6D4F-DB25-035E-3A199E3B959E}"/>
              </a:ext>
            </a:extLst>
          </p:cNvPr>
          <p:cNvSpPr/>
          <p:nvPr/>
        </p:nvSpPr>
        <p:spPr>
          <a:xfrm flipV="1">
            <a:off x="1693394" y="-24601"/>
            <a:ext cx="6087207" cy="1314068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20A9A1-4E22-7FF7-5526-DDE779A8C0B6}"/>
              </a:ext>
            </a:extLst>
          </p:cNvPr>
          <p:cNvSpPr/>
          <p:nvPr/>
        </p:nvSpPr>
        <p:spPr>
          <a:xfrm>
            <a:off x="-833647" y="-256430"/>
            <a:ext cx="3310128" cy="31602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Narrow" panose="020B0604020202020204" pitchFamily="34" charset="0"/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B9F219A-4F01-2B3B-200E-302F4E2D3FCB}"/>
              </a:ext>
            </a:extLst>
          </p:cNvPr>
          <p:cNvSpPr txBox="1"/>
          <p:nvPr/>
        </p:nvSpPr>
        <p:spPr>
          <a:xfrm>
            <a:off x="2668870" y="1308645"/>
            <a:ext cx="5103530" cy="38164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 FACTUAL LOOK AT HOW AMENDMENT 3 COULD AFFECT  ESSENTIAL </a:t>
            </a:r>
            <a:br>
              <a:rPr lang="en-US" sz="10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en-US" sz="1000" b="1" dirty="0">
                <a:solidFill>
                  <a:srgbClr val="FFFFFF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PUBLIC HEALTH SERVICES</a:t>
            </a:r>
            <a:endParaRPr sz="1000" b="1" dirty="0">
              <a:solidFill>
                <a:srgbClr val="FFFFFF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F25701-5A49-595D-E53B-E3CDF5F2AF7D}"/>
              </a:ext>
            </a:extLst>
          </p:cNvPr>
          <p:cNvSpPr txBox="1"/>
          <p:nvPr/>
        </p:nvSpPr>
        <p:spPr>
          <a:xfrm>
            <a:off x="2638382" y="1749835"/>
            <a:ext cx="4942257" cy="558614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50" dirty="0">
                <a:latin typeface="Arial Narrow" panose="020B0604020202020204" pitchFamily="34" charset="0"/>
                <a:cs typeface="Arial Narrow" panose="020B0604020202020204" pitchFamily="34" charset="0"/>
              </a:rPr>
              <a:t>Amendment 3, if approved by </a:t>
            </a:r>
            <a:r>
              <a:rPr lang="en-US" sz="1050" b="1" dirty="0">
                <a:solidFill>
                  <a:srgbClr val="FF0000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60%</a:t>
            </a:r>
            <a:r>
              <a:rPr lang="en-US" sz="1050" b="1" dirty="0"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en-US" sz="1050" dirty="0">
                <a:latin typeface="Arial Narrow" panose="020B0604020202020204" pitchFamily="34" charset="0"/>
                <a:cs typeface="Arial Narrow" panose="020B0604020202020204" pitchFamily="34" charset="0"/>
              </a:rPr>
              <a:t>of Florida voters, would expand the homestead property tax exemption and create a framework to reduce or eliminate the non-school portion of property taxes on homesteaded property over time. 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7209C312-788D-EAEC-87AD-FC10CC8CDCA1}"/>
              </a:ext>
            </a:extLst>
          </p:cNvPr>
          <p:cNvSpPr/>
          <p:nvPr/>
        </p:nvSpPr>
        <p:spPr>
          <a:xfrm>
            <a:off x="137160" y="2391943"/>
            <a:ext cx="3310128" cy="2115517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30" name="Round Same Side Corner Rectangle 29">
            <a:extLst>
              <a:ext uri="{FF2B5EF4-FFF2-40B4-BE49-F238E27FC236}">
                <a16:creationId xmlns:a16="http://schemas.microsoft.com/office/drawing/2014/main" id="{183ACB7F-FA04-3887-FD99-683260F6B81B}"/>
              </a:ext>
            </a:extLst>
          </p:cNvPr>
          <p:cNvSpPr/>
          <p:nvPr/>
        </p:nvSpPr>
        <p:spPr>
          <a:xfrm>
            <a:off x="137160" y="238473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83C81D-E169-0DFE-4062-FF53ACD21EF7}"/>
              </a:ext>
            </a:extLst>
          </p:cNvPr>
          <p:cNvSpPr txBox="1"/>
          <p:nvPr/>
        </p:nvSpPr>
        <p:spPr>
          <a:xfrm>
            <a:off x="718405" y="2414948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WHY IT MATTERS TO PUBLIC HEALTH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BA2317-6460-A20A-CDC0-760B222BDB28}"/>
              </a:ext>
            </a:extLst>
          </p:cNvPr>
          <p:cNvSpPr txBox="1"/>
          <p:nvPr/>
        </p:nvSpPr>
        <p:spPr>
          <a:xfrm>
            <a:off x="211938" y="2841095"/>
            <a:ext cx="3180119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just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</a:rPr>
              <a:t>Local property taxes are a primary source of funding for many public health services that protect our residents and improve our quality of life.  A revenue reduction could greatly impact the ability to provide these critical public health services.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55D6843B-A55A-9819-0BDB-5DC9FAB2D8E8}"/>
              </a:ext>
            </a:extLst>
          </p:cNvPr>
          <p:cNvSpPr/>
          <p:nvPr/>
        </p:nvSpPr>
        <p:spPr>
          <a:xfrm>
            <a:off x="0" y="9567784"/>
            <a:ext cx="7772400" cy="484388"/>
          </a:xfrm>
          <a:prstGeom prst="rect">
            <a:avLst/>
          </a:prstGeom>
          <a:solidFill>
            <a:srgbClr val="111111"/>
          </a:solidFill>
          <a:ln>
            <a:solidFill>
              <a:srgbClr val="1111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31A71FA-1A92-0405-49E0-BCE615E230F1}"/>
              </a:ext>
            </a:extLst>
          </p:cNvPr>
          <p:cNvSpPr txBox="1"/>
          <p:nvPr/>
        </p:nvSpPr>
        <p:spPr>
          <a:xfrm>
            <a:off x="145974" y="9624821"/>
            <a:ext cx="2753204" cy="22006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950" dirty="0">
                <a:solidFill>
                  <a:srgbClr val="FFFFFF"/>
                </a:solidFill>
                <a:latin typeface="Arial Narrow" panose="020B0604020202020204" pitchFamily="34" charset="0"/>
              </a:rPr>
              <a:t>EDUCATIONAL PURPOSE ONLY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E3959B-0533-898B-7FFF-9AB8A088059E}"/>
              </a:ext>
            </a:extLst>
          </p:cNvPr>
          <p:cNvSpPr txBox="1"/>
          <p:nvPr/>
        </p:nvSpPr>
        <p:spPr>
          <a:xfrm>
            <a:off x="149771" y="9804889"/>
            <a:ext cx="6858000" cy="1785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sz="680" dirty="0">
                <a:solidFill>
                  <a:srgbClr val="FFFFFF"/>
                </a:solidFill>
                <a:latin typeface="Arial Narrow" panose="020B0604020202020204" pitchFamily="34" charset="0"/>
              </a:rPr>
              <a:t>Factual, nonpartisan educational material. Local figures should be verified against the municipality's adopted budget, taxable-value data, and applicable official fiscal estimates.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27E7792C-C183-FD74-6F94-BBC380663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54" y="146905"/>
            <a:ext cx="2057399" cy="2046699"/>
          </a:xfrm>
          <a:prstGeom prst="rect">
            <a:avLst/>
          </a:prstGeom>
        </p:spPr>
      </p:pic>
      <p:sp>
        <p:nvSpPr>
          <p:cNvPr id="70" name="Round Same Side Corner Rectangle 69">
            <a:extLst>
              <a:ext uri="{FF2B5EF4-FFF2-40B4-BE49-F238E27FC236}">
                <a16:creationId xmlns:a16="http://schemas.microsoft.com/office/drawing/2014/main" id="{BF851C92-0F66-EAC6-3CF3-1F89FF7F4314}"/>
              </a:ext>
            </a:extLst>
          </p:cNvPr>
          <p:cNvSpPr/>
          <p:nvPr/>
        </p:nvSpPr>
        <p:spPr>
          <a:xfrm>
            <a:off x="3584448" y="2370924"/>
            <a:ext cx="4041979" cy="476356"/>
          </a:xfrm>
          <a:prstGeom prst="round2SameRect">
            <a:avLst>
              <a:gd name="adj1" fmla="val 273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2BA7DE-A672-06FE-4B37-1C4C18B4ED50}"/>
              </a:ext>
            </a:extLst>
          </p:cNvPr>
          <p:cNvSpPr txBox="1"/>
          <p:nvPr/>
        </p:nvSpPr>
        <p:spPr>
          <a:xfrm>
            <a:off x="3638658" y="2469481"/>
            <a:ext cx="4050790" cy="32008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  <a:latin typeface="Arial Narrow" panose="020B0604020202020204" pitchFamily="34" charset="0"/>
              </a:rPr>
              <a:t>PUBLIC HEALTH SERVICES AT RISK</a:t>
            </a:r>
            <a:endParaRPr sz="16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D30E1507-A845-8286-499F-04B58816E94F}"/>
              </a:ext>
            </a:extLst>
          </p:cNvPr>
          <p:cNvSpPr/>
          <p:nvPr/>
        </p:nvSpPr>
        <p:spPr>
          <a:xfrm>
            <a:off x="258210" y="2317550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DFD52B72-3F2F-0D3A-BC34-1EB6F3C345BB}"/>
              </a:ext>
            </a:extLst>
          </p:cNvPr>
          <p:cNvSpPr/>
          <p:nvPr/>
        </p:nvSpPr>
        <p:spPr>
          <a:xfrm>
            <a:off x="3769889" y="2983999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50053B0E-5F33-C85A-5755-2A839E184A7C}"/>
              </a:ext>
            </a:extLst>
          </p:cNvPr>
          <p:cNvSpPr/>
          <p:nvPr/>
        </p:nvSpPr>
        <p:spPr>
          <a:xfrm>
            <a:off x="3784789" y="3610119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0716CD7B-38F7-CF08-BBB4-C1B907FC9DD6}"/>
              </a:ext>
            </a:extLst>
          </p:cNvPr>
          <p:cNvSpPr/>
          <p:nvPr/>
        </p:nvSpPr>
        <p:spPr>
          <a:xfrm>
            <a:off x="3784789" y="4206743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5A988E9-670B-1A9E-9619-97C25EC9839A}"/>
              </a:ext>
            </a:extLst>
          </p:cNvPr>
          <p:cNvSpPr txBox="1"/>
          <p:nvPr/>
        </p:nvSpPr>
        <p:spPr>
          <a:xfrm>
            <a:off x="4288782" y="2977557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MOSQUITO SPRAYING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AD12BC-7FFD-0F73-E155-7BD140A2117C}"/>
              </a:ext>
            </a:extLst>
          </p:cNvPr>
          <p:cNvCxnSpPr>
            <a:cxnSpLocks/>
          </p:cNvCxnSpPr>
          <p:nvPr/>
        </p:nvCxnSpPr>
        <p:spPr>
          <a:xfrm>
            <a:off x="256406" y="3522305"/>
            <a:ext cx="3057591" cy="0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71E3852-A167-9C64-2675-3EB1577EEE03}"/>
              </a:ext>
            </a:extLst>
          </p:cNvPr>
          <p:cNvSpPr txBox="1"/>
          <p:nvPr/>
        </p:nvSpPr>
        <p:spPr>
          <a:xfrm>
            <a:off x="932329" y="3633434"/>
            <a:ext cx="2399598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economists estimate Amendment 3 could reduce local government property tax revenues by approximately </a:t>
            </a:r>
            <a:r>
              <a:rPr lang="en-US" sz="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 BILLION </a:t>
            </a:r>
            <a:r>
              <a:rPr lang="en-US" sz="800" b="1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Fiscal Year 2027-28, with larger reductions in future years as the proposal is fully implemented. </a:t>
            </a:r>
            <a:endParaRPr sz="800" b="1" dirty="0">
              <a:solidFill>
                <a:srgbClr val="11111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B09E38B-3754-A2EA-323E-31551EB233E9}"/>
              </a:ext>
            </a:extLst>
          </p:cNvPr>
          <p:cNvSpPr/>
          <p:nvPr/>
        </p:nvSpPr>
        <p:spPr>
          <a:xfrm>
            <a:off x="349702" y="3733888"/>
            <a:ext cx="463799" cy="463799"/>
          </a:xfrm>
          <a:prstGeom prst="ellips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21" name="Graphic 20" descr="Bar graph with upward trend with solid fill">
            <a:extLst>
              <a:ext uri="{FF2B5EF4-FFF2-40B4-BE49-F238E27FC236}">
                <a16:creationId xmlns:a16="http://schemas.microsoft.com/office/drawing/2014/main" id="{8DFA72AF-2B61-443F-00AC-48F434DC3D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368" y="3840429"/>
            <a:ext cx="261531" cy="261531"/>
          </a:xfrm>
          <a:prstGeom prst="rect">
            <a:avLst/>
          </a:prstGeom>
        </p:spPr>
      </p:pic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BD53CE0C-5DE7-E6F4-47BE-4F76DF9196AD}"/>
              </a:ext>
            </a:extLst>
          </p:cNvPr>
          <p:cNvSpPr/>
          <p:nvPr/>
        </p:nvSpPr>
        <p:spPr>
          <a:xfrm>
            <a:off x="158977" y="4648051"/>
            <a:ext cx="3310128" cy="2203181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44" name="Round Same Side Corner Rectangle 43">
            <a:extLst>
              <a:ext uri="{FF2B5EF4-FFF2-40B4-BE49-F238E27FC236}">
                <a16:creationId xmlns:a16="http://schemas.microsoft.com/office/drawing/2014/main" id="{3BA949F3-53C6-CEAE-8749-4663355F9E12}"/>
              </a:ext>
            </a:extLst>
          </p:cNvPr>
          <p:cNvSpPr/>
          <p:nvPr/>
        </p:nvSpPr>
        <p:spPr>
          <a:xfrm>
            <a:off x="158977" y="4640844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32FCF5-8799-1FAA-85AB-74EE652E2DC9}"/>
              </a:ext>
            </a:extLst>
          </p:cNvPr>
          <p:cNvSpPr txBox="1"/>
          <p:nvPr/>
        </p:nvSpPr>
        <p:spPr>
          <a:xfrm>
            <a:off x="729512" y="4653680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THE POTENTIAL FINANCIAL IMPACT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AB44740-E59F-EC2C-B5DF-9D31E5B67516}"/>
              </a:ext>
            </a:extLst>
          </p:cNvPr>
          <p:cNvSpPr txBox="1"/>
          <p:nvPr/>
        </p:nvSpPr>
        <p:spPr>
          <a:xfrm>
            <a:off x="245097" y="5025594"/>
            <a:ext cx="3124253" cy="4893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Because every Florida city has a different tax base, population, and service demands, the impact of Amendment 3 will vary from one municipality to another. Cities may face difficult choices, such as:</a:t>
            </a:r>
            <a:endParaRPr sz="9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09F904C-33D2-2207-B93A-C9EFC5967BB4}"/>
              </a:ext>
            </a:extLst>
          </p:cNvPr>
          <p:cNvSpPr/>
          <p:nvPr/>
        </p:nvSpPr>
        <p:spPr>
          <a:xfrm>
            <a:off x="280027" y="4573658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59" name="Graphic 58" descr="Dollar with solid fill">
            <a:extLst>
              <a:ext uri="{FF2B5EF4-FFF2-40B4-BE49-F238E27FC236}">
                <a16:creationId xmlns:a16="http://schemas.microsoft.com/office/drawing/2014/main" id="{FC080D29-49AA-8B18-E5C5-026B4D51C5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2766" y="4625869"/>
            <a:ext cx="321268" cy="321268"/>
          </a:xfrm>
          <a:prstGeom prst="rect">
            <a:avLst/>
          </a:prstGeom>
        </p:spPr>
      </p:pic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91F699B-9018-97A7-251A-64BD820E5EC3}"/>
              </a:ext>
            </a:extLst>
          </p:cNvPr>
          <p:cNvCxnSpPr>
            <a:cxnSpLocks/>
          </p:cNvCxnSpPr>
          <p:nvPr/>
        </p:nvCxnSpPr>
        <p:spPr>
          <a:xfrm>
            <a:off x="4336916" y="3519371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3CE4522E-FF30-4AF1-2E11-C4448A9386D4}"/>
              </a:ext>
            </a:extLst>
          </p:cNvPr>
          <p:cNvSpPr txBox="1"/>
          <p:nvPr/>
        </p:nvSpPr>
        <p:spPr>
          <a:xfrm>
            <a:off x="4288782" y="3589983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ANIMAL CONTROL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6205A5BA-BE94-529A-96C3-ECC411D4E193}"/>
              </a:ext>
            </a:extLst>
          </p:cNvPr>
          <p:cNvCxnSpPr>
            <a:cxnSpLocks/>
          </p:cNvCxnSpPr>
          <p:nvPr/>
        </p:nvCxnSpPr>
        <p:spPr>
          <a:xfrm>
            <a:off x="4336916" y="4143449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701E70D0-5944-D3AB-6ADD-B585492D2EA7}"/>
              </a:ext>
            </a:extLst>
          </p:cNvPr>
          <p:cNvSpPr txBox="1"/>
          <p:nvPr/>
        </p:nvSpPr>
        <p:spPr>
          <a:xfrm>
            <a:off x="4288782" y="4182714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COMMUNITY HEALTH PROGRAMS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B2C72A3-1E02-F568-3E06-5B15B7A782F0}"/>
              </a:ext>
            </a:extLst>
          </p:cNvPr>
          <p:cNvCxnSpPr>
            <a:cxnSpLocks/>
          </p:cNvCxnSpPr>
          <p:nvPr/>
        </p:nvCxnSpPr>
        <p:spPr>
          <a:xfrm>
            <a:off x="4336916" y="4737975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9C0ADA25-CD72-0CA9-1B3E-228B45568A8B}"/>
              </a:ext>
            </a:extLst>
          </p:cNvPr>
          <p:cNvSpPr/>
          <p:nvPr/>
        </p:nvSpPr>
        <p:spPr>
          <a:xfrm>
            <a:off x="3784789" y="4803367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F8155F0-F05A-6354-5CB7-4A71E2CF10DC}"/>
              </a:ext>
            </a:extLst>
          </p:cNvPr>
          <p:cNvSpPr/>
          <p:nvPr/>
        </p:nvSpPr>
        <p:spPr>
          <a:xfrm>
            <a:off x="3784789" y="5399992"/>
            <a:ext cx="402384" cy="402384"/>
          </a:xfrm>
          <a:prstGeom prst="ellipse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5175523-C3FB-B2A4-2854-249D99D0E592}"/>
              </a:ext>
            </a:extLst>
          </p:cNvPr>
          <p:cNvSpPr txBox="1"/>
          <p:nvPr/>
        </p:nvSpPr>
        <p:spPr>
          <a:xfrm>
            <a:off x="4288782" y="4792276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MENTAL HEALTH PROGRAMS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6CE70CA8-9D44-1F5D-0571-4A0624D3D9FB}"/>
              </a:ext>
            </a:extLst>
          </p:cNvPr>
          <p:cNvCxnSpPr>
            <a:cxnSpLocks/>
          </p:cNvCxnSpPr>
          <p:nvPr/>
        </p:nvCxnSpPr>
        <p:spPr>
          <a:xfrm>
            <a:off x="4336916" y="5327559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8DE42909-034B-864A-4A1F-3ED4D9B43A73}"/>
              </a:ext>
            </a:extLst>
          </p:cNvPr>
          <p:cNvSpPr txBox="1"/>
          <p:nvPr/>
        </p:nvSpPr>
        <p:spPr>
          <a:xfrm>
            <a:off x="4288782" y="5385007"/>
            <a:ext cx="3298108" cy="22775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000" b="1" dirty="0">
                <a:solidFill>
                  <a:srgbClr val="111111"/>
                </a:solidFill>
                <a:latin typeface="Arial Narrow" panose="020B0604020202020204" pitchFamily="34" charset="0"/>
              </a:rPr>
              <a:t>HOMELESS SERVICES</a:t>
            </a:r>
            <a:endParaRPr sz="1000" b="1" dirty="0">
              <a:solidFill>
                <a:srgbClr val="111111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5328449-7ABB-5D75-1828-AF982FE78C9E}"/>
              </a:ext>
            </a:extLst>
          </p:cNvPr>
          <p:cNvCxnSpPr>
            <a:cxnSpLocks/>
          </p:cNvCxnSpPr>
          <p:nvPr/>
        </p:nvCxnSpPr>
        <p:spPr>
          <a:xfrm>
            <a:off x="4336916" y="5920675"/>
            <a:ext cx="3057591" cy="0"/>
          </a:xfrm>
          <a:prstGeom prst="line">
            <a:avLst/>
          </a:prstGeom>
          <a:ln w="15875"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E940D6F9-8586-ADEB-1C72-A25FEAF22851}"/>
              </a:ext>
            </a:extLst>
          </p:cNvPr>
          <p:cNvSpPr/>
          <p:nvPr/>
        </p:nvSpPr>
        <p:spPr>
          <a:xfrm>
            <a:off x="3718399" y="6001248"/>
            <a:ext cx="3774075" cy="661172"/>
          </a:xfrm>
          <a:prstGeom prst="roundRect">
            <a:avLst/>
          </a:prstGeom>
          <a:solidFill>
            <a:srgbClr val="C0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 Narrow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B527271-BA49-3EA0-36E0-7EF26F787566}"/>
              </a:ext>
            </a:extLst>
          </p:cNvPr>
          <p:cNvSpPr txBox="1"/>
          <p:nvPr/>
        </p:nvSpPr>
        <p:spPr>
          <a:xfrm>
            <a:off x="4048677" y="6053437"/>
            <a:ext cx="3117128" cy="53553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0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The availability, frequency, and responsiveness of these services may be affected if local revenues decline. Each city will evaluate the impact during its annual budget process. </a:t>
            </a:r>
            <a:endParaRPr sz="10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86" name="Graphic 85" descr="Information with solid fill">
            <a:extLst>
              <a:ext uri="{FF2B5EF4-FFF2-40B4-BE49-F238E27FC236}">
                <a16:creationId xmlns:a16="http://schemas.microsoft.com/office/drawing/2014/main" id="{91AFABD1-98B0-3EB0-02C6-DEAE8EEEDF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84789" y="6157556"/>
            <a:ext cx="258540" cy="258540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A30DED51-069D-2917-F861-1DB81695AA0E}"/>
              </a:ext>
            </a:extLst>
          </p:cNvPr>
          <p:cNvSpPr txBox="1"/>
          <p:nvPr/>
        </p:nvSpPr>
        <p:spPr>
          <a:xfrm>
            <a:off x="4288782" y="3151845"/>
            <a:ext cx="2969323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Helps control mosquito populations and reduce the risk of mosquito-borne illnesses such as West Nile and Zika virus and Dengue fever.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34305B7F-CA1E-AE9B-E725-019A77273CE3}"/>
              </a:ext>
            </a:extLst>
          </p:cNvPr>
          <p:cNvSpPr/>
          <p:nvPr/>
        </p:nvSpPr>
        <p:spPr>
          <a:xfrm>
            <a:off x="144400" y="7000430"/>
            <a:ext cx="7436239" cy="1416304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95" name="Round Same Side Corner Rectangle 94">
            <a:extLst>
              <a:ext uri="{FF2B5EF4-FFF2-40B4-BE49-F238E27FC236}">
                <a16:creationId xmlns:a16="http://schemas.microsoft.com/office/drawing/2014/main" id="{C91D803C-086C-3085-E1AE-3785B6EC9776}"/>
              </a:ext>
            </a:extLst>
          </p:cNvPr>
          <p:cNvSpPr/>
          <p:nvPr/>
        </p:nvSpPr>
        <p:spPr>
          <a:xfrm>
            <a:off x="144401" y="6972789"/>
            <a:ext cx="7436238" cy="2859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C7843DA-ACCC-8BD8-220F-D48F6180234C}"/>
              </a:ext>
            </a:extLst>
          </p:cNvPr>
          <p:cNvSpPr txBox="1"/>
          <p:nvPr/>
        </p:nvSpPr>
        <p:spPr>
          <a:xfrm>
            <a:off x="301239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PROTECT PUBLIC HEALTH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97C0B39B-7CF8-E844-F7A2-01940264BA91}"/>
              </a:ext>
            </a:extLst>
          </p:cNvPr>
          <p:cNvSpPr/>
          <p:nvPr/>
        </p:nvSpPr>
        <p:spPr>
          <a:xfrm>
            <a:off x="265451" y="6896043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B02AA67D-D6F6-3D08-B04D-81523473B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5278" y="7692433"/>
            <a:ext cx="257570" cy="210739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37C84848-80E6-E1F9-ED23-834FA67E2697}"/>
              </a:ext>
            </a:extLst>
          </p:cNvPr>
          <p:cNvSpPr txBox="1"/>
          <p:nvPr/>
        </p:nvSpPr>
        <p:spPr>
          <a:xfrm>
            <a:off x="265451" y="7671050"/>
            <a:ext cx="1219018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Prevents the spread of disease and reduces health risks in our communities.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033AE5F-E56B-883D-0FAF-92E632BB7B16}"/>
              </a:ext>
            </a:extLst>
          </p:cNvPr>
          <p:cNvSpPr txBox="1"/>
          <p:nvPr/>
        </p:nvSpPr>
        <p:spPr>
          <a:xfrm>
            <a:off x="769342" y="6991959"/>
            <a:ext cx="6186353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WHY STRONG PUBLIC HEALTH SERVICES MATTER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4961EB2C-7CCF-A5EE-AA93-3BE0D9A20753}"/>
              </a:ext>
            </a:extLst>
          </p:cNvPr>
          <p:cNvCxnSpPr>
            <a:cxnSpLocks/>
          </p:cNvCxnSpPr>
          <p:nvPr/>
        </p:nvCxnSpPr>
        <p:spPr>
          <a:xfrm>
            <a:off x="1637492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3801D0C2-C1C2-F9C4-5582-3B9DB5C8F2BD}"/>
              </a:ext>
            </a:extLst>
          </p:cNvPr>
          <p:cNvCxnSpPr>
            <a:cxnSpLocks/>
          </p:cNvCxnSpPr>
          <p:nvPr/>
        </p:nvCxnSpPr>
        <p:spPr>
          <a:xfrm>
            <a:off x="3125151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0EA50903-D913-FFAA-6CF7-9402E97E47E7}"/>
              </a:ext>
            </a:extLst>
          </p:cNvPr>
          <p:cNvCxnSpPr>
            <a:cxnSpLocks/>
          </p:cNvCxnSpPr>
          <p:nvPr/>
        </p:nvCxnSpPr>
        <p:spPr>
          <a:xfrm>
            <a:off x="4612810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2DD8F06-7906-6C40-C160-3C0FCDB7ACFD}"/>
              </a:ext>
            </a:extLst>
          </p:cNvPr>
          <p:cNvCxnSpPr>
            <a:cxnSpLocks/>
          </p:cNvCxnSpPr>
          <p:nvPr/>
        </p:nvCxnSpPr>
        <p:spPr>
          <a:xfrm>
            <a:off x="6100469" y="7340397"/>
            <a:ext cx="0" cy="968155"/>
          </a:xfrm>
          <a:prstGeom prst="line">
            <a:avLst/>
          </a:prstGeom>
          <a:ln w="158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2" name="TextBox 121">
            <a:extLst>
              <a:ext uri="{FF2B5EF4-FFF2-40B4-BE49-F238E27FC236}">
                <a16:creationId xmlns:a16="http://schemas.microsoft.com/office/drawing/2014/main" id="{02EE7662-F7AF-81A6-6336-14589AE6DC8D}"/>
              </a:ext>
            </a:extLst>
          </p:cNvPr>
          <p:cNvSpPr txBox="1"/>
          <p:nvPr/>
        </p:nvSpPr>
        <p:spPr>
          <a:xfrm>
            <a:off x="1808067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REDUCE LONG-TERM COSTS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44BBAB9-3FE9-FA14-9A86-8C8128430679}"/>
              </a:ext>
            </a:extLst>
          </p:cNvPr>
          <p:cNvSpPr txBox="1"/>
          <p:nvPr/>
        </p:nvSpPr>
        <p:spPr>
          <a:xfrm>
            <a:off x="3292893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SUPPORT A STRONG COMMUNITY 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8D793FD-ACEB-8ECF-F4C5-57CF8E023B2C}"/>
              </a:ext>
            </a:extLst>
          </p:cNvPr>
          <p:cNvSpPr txBox="1"/>
          <p:nvPr/>
        </p:nvSpPr>
        <p:spPr>
          <a:xfrm>
            <a:off x="4771457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SERVE OUR MOST VULNERABLE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E613102-598B-4A21-9A3C-017425F7F047}"/>
              </a:ext>
            </a:extLst>
          </p:cNvPr>
          <p:cNvSpPr txBox="1"/>
          <p:nvPr/>
        </p:nvSpPr>
        <p:spPr>
          <a:xfrm>
            <a:off x="6264157" y="7360429"/>
            <a:ext cx="11628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900" b="1" dirty="0">
                <a:solidFill>
                  <a:srgbClr val="C00000"/>
                </a:solidFill>
                <a:latin typeface="Arial Narrow" panose="020B0604020202020204" pitchFamily="34" charset="0"/>
              </a:rPr>
              <a:t>IMPROVE QUALITY OF LIFE</a:t>
            </a:r>
            <a:endParaRPr sz="900" b="1" dirty="0">
              <a:solidFill>
                <a:srgbClr val="C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408496C-7A37-2CB1-FC58-01F915DBAEF2}"/>
              </a:ext>
            </a:extLst>
          </p:cNvPr>
          <p:cNvSpPr txBox="1"/>
          <p:nvPr/>
        </p:nvSpPr>
        <p:spPr>
          <a:xfrm>
            <a:off x="544300" y="5541729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Reducing the frequency or scope of public health services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A6856AD4-C8FD-120F-0F3E-EB592ACB74E3}"/>
              </a:ext>
            </a:extLst>
          </p:cNvPr>
          <p:cNvSpPr txBox="1"/>
          <p:nvPr/>
        </p:nvSpPr>
        <p:spPr>
          <a:xfrm>
            <a:off x="544300" y="5786477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Delaying equipment purchases or facility improvements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E5BCAEA-CD27-5D55-129A-40ABE2B690D7}"/>
              </a:ext>
            </a:extLst>
          </p:cNvPr>
          <p:cNvSpPr txBox="1"/>
          <p:nvPr/>
        </p:nvSpPr>
        <p:spPr>
          <a:xfrm>
            <a:off x="544300" y="6031225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Reducing outreach and education programs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8B4CC1C-0E8E-55D2-C4B0-8C1C03A47318}"/>
              </a:ext>
            </a:extLst>
          </p:cNvPr>
          <p:cNvSpPr txBox="1"/>
          <p:nvPr/>
        </p:nvSpPr>
        <p:spPr>
          <a:xfrm>
            <a:off x="544300" y="6275973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Seeking alternative funding sources to maintain services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92A321AF-00A0-4E51-653C-D59DD752D788}"/>
              </a:ext>
            </a:extLst>
          </p:cNvPr>
          <p:cNvSpPr txBox="1"/>
          <p:nvPr/>
        </p:nvSpPr>
        <p:spPr>
          <a:xfrm>
            <a:off x="544300" y="6520723"/>
            <a:ext cx="2977130" cy="212366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Adjusting service levels to match available resources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2D505C00-5F59-130B-1D3B-4047A39A4A9D}"/>
              </a:ext>
            </a:extLst>
          </p:cNvPr>
          <p:cNvGrpSpPr/>
          <p:nvPr/>
        </p:nvGrpSpPr>
        <p:grpSpPr>
          <a:xfrm>
            <a:off x="365604" y="5581382"/>
            <a:ext cx="124174" cy="124174"/>
            <a:chOff x="291462" y="5536414"/>
            <a:chExt cx="124174" cy="124174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0F9D32F-5C7C-8DF0-DC9E-0346D6F8589D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35" name="Graphic 134" descr="Checkmark with solid fill">
              <a:extLst>
                <a:ext uri="{FF2B5EF4-FFF2-40B4-BE49-F238E27FC236}">
                  <a16:creationId xmlns:a16="http://schemas.microsoft.com/office/drawing/2014/main" id="{91882B33-A4F3-60F2-6988-BA2EB7C393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A1EBD4D0-C363-48FD-32C2-4F8FE33F72F1}"/>
              </a:ext>
            </a:extLst>
          </p:cNvPr>
          <p:cNvGrpSpPr/>
          <p:nvPr/>
        </p:nvGrpSpPr>
        <p:grpSpPr>
          <a:xfrm>
            <a:off x="365604" y="5825162"/>
            <a:ext cx="124174" cy="124174"/>
            <a:chOff x="291462" y="5536414"/>
            <a:chExt cx="124174" cy="124174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07A91F47-A3F8-448D-A977-B96C473B31E7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39" name="Graphic 138" descr="Checkmark with solid fill">
              <a:extLst>
                <a:ext uri="{FF2B5EF4-FFF2-40B4-BE49-F238E27FC236}">
                  <a16:creationId xmlns:a16="http://schemas.microsoft.com/office/drawing/2014/main" id="{54DBB856-D6CF-4C3A-88CD-8953263037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DF062F07-148D-BC27-9CEC-0FBCFA5ED00C}"/>
              </a:ext>
            </a:extLst>
          </p:cNvPr>
          <p:cNvGrpSpPr/>
          <p:nvPr/>
        </p:nvGrpSpPr>
        <p:grpSpPr>
          <a:xfrm>
            <a:off x="365604" y="6068942"/>
            <a:ext cx="124174" cy="124174"/>
            <a:chOff x="291462" y="5536414"/>
            <a:chExt cx="124174" cy="124174"/>
          </a:xfrm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B2549AC-B31F-8B87-FCB3-A0425ABEDFC8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43" name="Graphic 142" descr="Checkmark with solid fill">
              <a:extLst>
                <a:ext uri="{FF2B5EF4-FFF2-40B4-BE49-F238E27FC236}">
                  <a16:creationId xmlns:a16="http://schemas.microsoft.com/office/drawing/2014/main" id="{F42BD0D6-8D91-5A80-646C-E3EE818BB7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86C4232-7702-CD70-BAFC-07DE700369B8}"/>
              </a:ext>
            </a:extLst>
          </p:cNvPr>
          <p:cNvGrpSpPr/>
          <p:nvPr/>
        </p:nvGrpSpPr>
        <p:grpSpPr>
          <a:xfrm>
            <a:off x="365604" y="6312722"/>
            <a:ext cx="124174" cy="124174"/>
            <a:chOff x="291462" y="5536414"/>
            <a:chExt cx="124174" cy="124174"/>
          </a:xfrm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6DC19B73-F024-1330-E165-B86940242176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46" name="Graphic 145" descr="Checkmark with solid fill">
              <a:extLst>
                <a:ext uri="{FF2B5EF4-FFF2-40B4-BE49-F238E27FC236}">
                  <a16:creationId xmlns:a16="http://schemas.microsoft.com/office/drawing/2014/main" id="{9FBA6505-CD7E-2054-FAB4-6E28291AC4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EC07D568-DF46-D552-2A7B-2639A567EAE1}"/>
              </a:ext>
            </a:extLst>
          </p:cNvPr>
          <p:cNvGrpSpPr/>
          <p:nvPr/>
        </p:nvGrpSpPr>
        <p:grpSpPr>
          <a:xfrm>
            <a:off x="361757" y="6556503"/>
            <a:ext cx="124174" cy="124174"/>
            <a:chOff x="291462" y="5536414"/>
            <a:chExt cx="124174" cy="124174"/>
          </a:xfrm>
        </p:grpSpPr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3879B943-8A85-07C7-3077-A380BFC2C10F}"/>
                </a:ext>
              </a:extLst>
            </p:cNvPr>
            <p:cNvSpPr/>
            <p:nvPr/>
          </p:nvSpPr>
          <p:spPr>
            <a:xfrm>
              <a:off x="291462" y="5536414"/>
              <a:ext cx="124174" cy="124174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ysClr val="windowText" lastClr="000000"/>
                </a:solidFill>
                <a:latin typeface="Arial Narrow" panose="020B0604020202020204" pitchFamily="34" charset="0"/>
              </a:endParaRPr>
            </a:p>
          </p:txBody>
        </p:sp>
        <p:pic>
          <p:nvPicPr>
            <p:cNvPr id="149" name="Graphic 148" descr="Checkmark with solid fill">
              <a:extLst>
                <a:ext uri="{FF2B5EF4-FFF2-40B4-BE49-F238E27FC236}">
                  <a16:creationId xmlns:a16="http://schemas.microsoft.com/office/drawing/2014/main" id="{3C13E11C-9799-1AF7-2284-DE190BDA98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22776" y="5570908"/>
              <a:ext cx="62518" cy="62518"/>
            </a:xfrm>
            <a:prstGeom prst="rect">
              <a:avLst/>
            </a:prstGeom>
          </p:spPr>
        </p:pic>
      </p:grpSp>
      <p:sp>
        <p:nvSpPr>
          <p:cNvPr id="150" name="TextBox 149">
            <a:extLst>
              <a:ext uri="{FF2B5EF4-FFF2-40B4-BE49-F238E27FC236}">
                <a16:creationId xmlns:a16="http://schemas.microsoft.com/office/drawing/2014/main" id="{C92BEDB1-CEAE-2004-349A-D57B75ABB6EA}"/>
              </a:ext>
            </a:extLst>
          </p:cNvPr>
          <p:cNvSpPr txBox="1"/>
          <p:nvPr/>
        </p:nvSpPr>
        <p:spPr>
          <a:xfrm>
            <a:off x="1703121" y="7671050"/>
            <a:ext cx="1361089" cy="470898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Investing in prevention helps avoid higher medical and social costs in the future.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F2DB3D1-DF4A-61DA-1787-E93DC912BDD2}"/>
              </a:ext>
            </a:extLst>
          </p:cNvPr>
          <p:cNvSpPr txBox="1"/>
          <p:nvPr/>
        </p:nvSpPr>
        <p:spPr>
          <a:xfrm>
            <a:off x="3193775" y="7671050"/>
            <a:ext cx="1351249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Healthy residents are more productive, children do better in school, and our community thrives.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090F6A2-CF29-9A22-E45E-78591BE5608B}"/>
              </a:ext>
            </a:extLst>
          </p:cNvPr>
          <p:cNvSpPr txBox="1"/>
          <p:nvPr/>
        </p:nvSpPr>
        <p:spPr>
          <a:xfrm>
            <a:off x="4753542" y="7671050"/>
            <a:ext cx="1219018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Programs for mental health, homeless services, and animal welfare protect those most in need.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154" name="Rounded Rectangle 153">
            <a:extLst>
              <a:ext uri="{FF2B5EF4-FFF2-40B4-BE49-F238E27FC236}">
                <a16:creationId xmlns:a16="http://schemas.microsoft.com/office/drawing/2014/main" id="{9B0728C5-6F83-078C-C608-32EBBD6FBDD0}"/>
              </a:ext>
            </a:extLst>
          </p:cNvPr>
          <p:cNvSpPr/>
          <p:nvPr/>
        </p:nvSpPr>
        <p:spPr>
          <a:xfrm>
            <a:off x="137160" y="8572829"/>
            <a:ext cx="3310128" cy="896490"/>
          </a:xfrm>
          <a:prstGeom prst="roundRect">
            <a:avLst>
              <a:gd name="adj" fmla="val 8457"/>
            </a:avLst>
          </a:prstGeom>
          <a:solidFill>
            <a:srgbClr val="FFFFFF"/>
          </a:solidFill>
          <a:ln>
            <a:solidFill>
              <a:srgbClr val="B9B9B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 Narrow" panose="020B0604020202020204" pitchFamily="34" charset="0"/>
            </a:endParaRPr>
          </a:p>
        </p:txBody>
      </p:sp>
      <p:sp>
        <p:nvSpPr>
          <p:cNvPr id="155" name="Round Same Side Corner Rectangle 154">
            <a:extLst>
              <a:ext uri="{FF2B5EF4-FFF2-40B4-BE49-F238E27FC236}">
                <a16:creationId xmlns:a16="http://schemas.microsoft.com/office/drawing/2014/main" id="{4FAA3B34-6658-BF58-8332-0BF6F7A5B12D}"/>
              </a:ext>
            </a:extLst>
          </p:cNvPr>
          <p:cNvSpPr/>
          <p:nvPr/>
        </p:nvSpPr>
        <p:spPr>
          <a:xfrm>
            <a:off x="137160" y="8527946"/>
            <a:ext cx="3310128" cy="27865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68FFE94-38AF-C2CA-1C20-0C723B5A4A84}"/>
              </a:ext>
            </a:extLst>
          </p:cNvPr>
          <p:cNvSpPr txBox="1"/>
          <p:nvPr/>
        </p:nvSpPr>
        <p:spPr>
          <a:xfrm>
            <a:off x="718405" y="8541612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THE BOTTOM LINE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C1D81D20-F001-A552-276E-BCBF05E3C396}"/>
              </a:ext>
            </a:extLst>
          </p:cNvPr>
          <p:cNvSpPr/>
          <p:nvPr/>
        </p:nvSpPr>
        <p:spPr>
          <a:xfrm>
            <a:off x="275176" y="8480018"/>
            <a:ext cx="406746" cy="406746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ysClr val="windowText" lastClr="000000"/>
              </a:solidFill>
              <a:latin typeface="Arial Narrow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523E9B6-8E36-545E-B72A-BCB9E82970A2}"/>
              </a:ext>
            </a:extLst>
          </p:cNvPr>
          <p:cNvSpPr txBox="1"/>
          <p:nvPr/>
        </p:nvSpPr>
        <p:spPr>
          <a:xfrm>
            <a:off x="211938" y="8862687"/>
            <a:ext cx="3180119" cy="566309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Public health services are essential to a safe, healthy, and resilient community. Amendment 3 would reduce a major source of local funding, requiring cities to carefully evaluate how to continue providing these important services residents </a:t>
            </a:r>
            <a:r>
              <a:rPr lang="en-US" sz="800" b="1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rely on.</a:t>
            </a:r>
            <a:endParaRPr sz="800" b="1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4" name="Graphic 3" descr="Pin with solid fill">
            <a:extLst>
              <a:ext uri="{FF2B5EF4-FFF2-40B4-BE49-F238E27FC236}">
                <a16:creationId xmlns:a16="http://schemas.microsoft.com/office/drawing/2014/main" id="{91658DA5-5A84-CE74-0EC9-F612A1CFDA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6070" y="8545398"/>
            <a:ext cx="289990" cy="28999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6F45719-870A-8F86-C956-F281D9DFCDE5}"/>
              </a:ext>
            </a:extLst>
          </p:cNvPr>
          <p:cNvSpPr txBox="1"/>
          <p:nvPr/>
        </p:nvSpPr>
        <p:spPr>
          <a:xfrm>
            <a:off x="6240510" y="7671050"/>
            <a:ext cx="1219018" cy="60324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ctr"/>
            <a:r>
              <a:rPr lang="en-US" sz="86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Clean, safe, and healthy communities are more attractive places to live, work, and visit. </a:t>
            </a:r>
            <a:endParaRPr sz="86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10" name="Graphic 9" descr="Heartbeat with solid fill">
            <a:extLst>
              <a:ext uri="{FF2B5EF4-FFF2-40B4-BE49-F238E27FC236}">
                <a16:creationId xmlns:a16="http://schemas.microsoft.com/office/drawing/2014/main" id="{AE5B470D-9CA7-9E0D-DE25-DFC697B444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2003" y="6916900"/>
            <a:ext cx="385889" cy="385889"/>
          </a:xfrm>
          <a:prstGeom prst="rect">
            <a:avLst/>
          </a:prstGeom>
        </p:spPr>
      </p:pic>
      <p:pic>
        <p:nvPicPr>
          <p:cNvPr id="18" name="Graphic 17" descr="Medical with solid fill">
            <a:extLst>
              <a:ext uri="{FF2B5EF4-FFF2-40B4-BE49-F238E27FC236}">
                <a16:creationId xmlns:a16="http://schemas.microsoft.com/office/drawing/2014/main" id="{678E9256-D1D1-87E3-0419-1E52B57ACA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7385" y="2373288"/>
            <a:ext cx="311265" cy="31126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F15471B-21B8-F2C4-D528-101944F7679C}"/>
              </a:ext>
            </a:extLst>
          </p:cNvPr>
          <p:cNvSpPr txBox="1"/>
          <p:nvPr/>
        </p:nvSpPr>
        <p:spPr>
          <a:xfrm>
            <a:off x="4288782" y="3773465"/>
            <a:ext cx="314044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Enforces animal-related laws, protects public safety, responds to bites and animal cruelty, and provides shelter and adoption services. 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5F59141-1B7A-A784-A2F9-A757BAD44187}"/>
              </a:ext>
            </a:extLst>
          </p:cNvPr>
          <p:cNvSpPr txBox="1"/>
          <p:nvPr/>
        </p:nvSpPr>
        <p:spPr>
          <a:xfrm>
            <a:off x="4288782" y="4368418"/>
            <a:ext cx="295192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Includes immunizations, health education, chronic disease prevention, maternal and child health, and wellness initiatives. 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E345CA-25B8-0681-B0AA-1AB5C458C955}"/>
              </a:ext>
            </a:extLst>
          </p:cNvPr>
          <p:cNvSpPr txBox="1"/>
          <p:nvPr/>
        </p:nvSpPr>
        <p:spPr>
          <a:xfrm>
            <a:off x="4288782" y="4968782"/>
            <a:ext cx="3057591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Supports counseling, crisis intervention, and outreach programs that improve mental well-being and connect residents to resources. 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D8CD965-F1A7-43E2-82C4-C87E4F903E2B}"/>
              </a:ext>
            </a:extLst>
          </p:cNvPr>
          <p:cNvSpPr txBox="1"/>
          <p:nvPr/>
        </p:nvSpPr>
        <p:spPr>
          <a:xfrm>
            <a:off x="4288782" y="5559909"/>
            <a:ext cx="2817176" cy="350865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900" dirty="0">
                <a:solidFill>
                  <a:srgbClr val="11111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Provides outreach, emergency shelter, case management, and connections to housing and support services. </a:t>
            </a:r>
            <a:endParaRPr sz="900" dirty="0">
              <a:solidFill>
                <a:srgbClr val="11111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40" name="Graphic 39" descr="Mosquito with solid fill">
            <a:extLst>
              <a:ext uri="{FF2B5EF4-FFF2-40B4-BE49-F238E27FC236}">
                <a16:creationId xmlns:a16="http://schemas.microsoft.com/office/drawing/2014/main" id="{6A0F25A3-EC4F-0429-5C6A-EF92390FCA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809894" y="3028952"/>
            <a:ext cx="303441" cy="303441"/>
          </a:xfrm>
          <a:prstGeom prst="rect">
            <a:avLst/>
          </a:prstGeom>
        </p:spPr>
      </p:pic>
      <p:pic>
        <p:nvPicPr>
          <p:cNvPr id="42" name="Graphic 41" descr="Paw prints with solid fill">
            <a:extLst>
              <a:ext uri="{FF2B5EF4-FFF2-40B4-BE49-F238E27FC236}">
                <a16:creationId xmlns:a16="http://schemas.microsoft.com/office/drawing/2014/main" id="{F825D244-48D0-B591-80FD-2A6684C4A9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30610" y="3667341"/>
            <a:ext cx="285824" cy="285824"/>
          </a:xfrm>
          <a:prstGeom prst="rect">
            <a:avLst/>
          </a:prstGeom>
        </p:spPr>
      </p:pic>
      <p:pic>
        <p:nvPicPr>
          <p:cNvPr id="53" name="Graphic 52" descr="Heart with pulse with solid fill">
            <a:extLst>
              <a:ext uri="{FF2B5EF4-FFF2-40B4-BE49-F238E27FC236}">
                <a16:creationId xmlns:a16="http://schemas.microsoft.com/office/drawing/2014/main" id="{C9FBF063-6C3A-06AD-8F83-8E8A38B174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19293" y="4258142"/>
            <a:ext cx="333375" cy="333375"/>
          </a:xfrm>
          <a:prstGeom prst="rect">
            <a:avLst/>
          </a:prstGeom>
        </p:spPr>
      </p:pic>
      <p:pic>
        <p:nvPicPr>
          <p:cNvPr id="55" name="Graphic 54" descr="Brain in head with solid fill">
            <a:extLst>
              <a:ext uri="{FF2B5EF4-FFF2-40B4-BE49-F238E27FC236}">
                <a16:creationId xmlns:a16="http://schemas.microsoft.com/office/drawing/2014/main" id="{2B4BA768-6A66-7319-F592-93CEC6F77C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40135" y="4829271"/>
            <a:ext cx="304800" cy="304800"/>
          </a:xfrm>
          <a:prstGeom prst="rect">
            <a:avLst/>
          </a:prstGeom>
        </p:spPr>
      </p:pic>
      <p:pic>
        <p:nvPicPr>
          <p:cNvPr id="57" name="Graphic 56" descr="Suburban scene with solid fill">
            <a:extLst>
              <a:ext uri="{FF2B5EF4-FFF2-40B4-BE49-F238E27FC236}">
                <a16:creationId xmlns:a16="http://schemas.microsoft.com/office/drawing/2014/main" id="{97A2A6CF-A2EB-43B7-F701-141D21A5C2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852574" y="5478540"/>
            <a:ext cx="266813" cy="2668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BC3412-2EBA-FEAB-EE40-920C6B1D20F6}"/>
              </a:ext>
            </a:extLst>
          </p:cNvPr>
          <p:cNvSpPr txBox="1"/>
          <p:nvPr/>
        </p:nvSpPr>
        <p:spPr>
          <a:xfrm>
            <a:off x="2660206" y="17405"/>
            <a:ext cx="3014545" cy="535531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3000" b="1" dirty="0">
                <a:solidFill>
                  <a:srgbClr val="FFFFFF"/>
                </a:solidFill>
                <a:latin typeface="Arial" panose="020B0604020202020204" pitchFamily="34" charset="0"/>
              </a:rPr>
              <a:t>THE IMPACT OF</a:t>
            </a:r>
            <a:endParaRPr sz="30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462306-E892-B293-276C-7E3DC53AE1BB}"/>
              </a:ext>
            </a:extLst>
          </p:cNvPr>
          <p:cNvSpPr txBox="1"/>
          <p:nvPr/>
        </p:nvSpPr>
        <p:spPr>
          <a:xfrm>
            <a:off x="2643471" y="289133"/>
            <a:ext cx="5065428" cy="904863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5400" b="1" dirty="0">
                <a:solidFill>
                  <a:srgbClr val="CD191E"/>
                </a:solidFill>
                <a:latin typeface="Arial Narrow" panose="020B0604020202020204" pitchFamily="34" charset="0"/>
              </a:rPr>
              <a:t>AMENDMENT</a:t>
            </a:r>
            <a:r>
              <a:rPr lang="en-US" sz="5400" b="1" dirty="0">
                <a:solidFill>
                  <a:srgbClr val="CD191E"/>
                </a:solidFill>
                <a:latin typeface="Arial"/>
              </a:rPr>
              <a:t> </a:t>
            </a:r>
            <a:r>
              <a:rPr sz="5400" b="1" dirty="0">
                <a:solidFill>
                  <a:srgbClr val="CD191E"/>
                </a:solidFill>
                <a:latin typeface="Arial"/>
              </a:rPr>
              <a:t>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669CC1-8D35-7ABB-B660-BBD400CECB7C}"/>
              </a:ext>
            </a:extLst>
          </p:cNvPr>
          <p:cNvSpPr txBox="1"/>
          <p:nvPr/>
        </p:nvSpPr>
        <p:spPr>
          <a:xfrm>
            <a:off x="2635270" y="1017764"/>
            <a:ext cx="4892039" cy="28931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PUBLIC HEALTH</a:t>
            </a:r>
            <a:endParaRPr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307A7C8-4DB5-5B2B-376F-EA0091F70C36}"/>
              </a:ext>
            </a:extLst>
          </p:cNvPr>
          <p:cNvSpPr/>
          <p:nvPr/>
        </p:nvSpPr>
        <p:spPr>
          <a:xfrm>
            <a:off x="3584448" y="8721773"/>
            <a:ext cx="4041976" cy="747545"/>
          </a:xfrm>
          <a:prstGeom prst="roundRect">
            <a:avLst>
              <a:gd name="adj" fmla="val 8790"/>
            </a:avLst>
          </a:prstGeom>
          <a:solidFill>
            <a:srgbClr val="FFFFFF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Arial" panose="020B06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54BFDD2-8AFF-0956-6194-8B545C22CD7B}"/>
              </a:ext>
            </a:extLst>
          </p:cNvPr>
          <p:cNvSpPr/>
          <p:nvPr/>
        </p:nvSpPr>
        <p:spPr>
          <a:xfrm>
            <a:off x="3802055" y="8867052"/>
            <a:ext cx="507850" cy="50785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16" name="Graphic 15" descr="Calculator with solid fill">
            <a:extLst>
              <a:ext uri="{FF2B5EF4-FFF2-40B4-BE49-F238E27FC236}">
                <a16:creationId xmlns:a16="http://schemas.microsoft.com/office/drawing/2014/main" id="{89A3A697-39DB-50D8-EF3C-3279AB5C4C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75403" y="8936033"/>
            <a:ext cx="364236" cy="3642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2696A40-768A-8F20-4CB8-20D560988F2A}"/>
              </a:ext>
            </a:extLst>
          </p:cNvPr>
          <p:cNvSpPr txBox="1"/>
          <p:nvPr/>
        </p:nvSpPr>
        <p:spPr>
          <a:xfrm>
            <a:off x="4502296" y="8769354"/>
            <a:ext cx="3163073" cy="689420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Amendment 3 does not create new revenue for cities</a:t>
            </a:r>
            <a:r>
              <a:rPr lang="en-US" sz="800" b="1">
                <a:solidFill>
                  <a:srgbClr val="111111"/>
                </a:solidFill>
                <a:latin typeface="Arial"/>
              </a:rPr>
              <a:t>, counties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, or other local governments.</a:t>
            </a:r>
          </a:p>
          <a:p>
            <a:pPr algn="l"/>
            <a:endParaRPr lang="en-US" sz="800" b="1" dirty="0">
              <a:solidFill>
                <a:srgbClr val="111111"/>
              </a:solidFill>
              <a:latin typeface="Arial"/>
            </a:endParaRP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It </a:t>
            </a:r>
            <a:r>
              <a:rPr lang="en-US" sz="800" b="1" dirty="0">
                <a:solidFill>
                  <a:srgbClr val="C00000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reduces</a:t>
            </a:r>
            <a:r>
              <a:rPr lang="en-US" sz="800" b="1" dirty="0">
                <a:solidFill>
                  <a:srgbClr val="111111"/>
                </a:solidFill>
                <a:latin typeface="Arial"/>
              </a:rPr>
              <a:t> the amount of property tax revenue available</a:t>
            </a:r>
          </a:p>
          <a:p>
            <a:pPr algn="l"/>
            <a:r>
              <a:rPr lang="en-US" sz="800" b="1" dirty="0">
                <a:solidFill>
                  <a:srgbClr val="111111"/>
                </a:solidFill>
                <a:latin typeface="Arial"/>
              </a:rPr>
              <a:t>to fund local services. </a:t>
            </a:r>
            <a:endParaRPr sz="800" b="1" dirty="0">
              <a:solidFill>
                <a:srgbClr val="111111"/>
              </a:solidFill>
              <a:latin typeface="Arial"/>
            </a:endParaRPr>
          </a:p>
        </p:txBody>
      </p:sp>
      <p:sp>
        <p:nvSpPr>
          <p:cNvPr id="20" name="Round Same Side Corner Rectangle 19">
            <a:extLst>
              <a:ext uri="{FF2B5EF4-FFF2-40B4-BE49-F238E27FC236}">
                <a16:creationId xmlns:a16="http://schemas.microsoft.com/office/drawing/2014/main" id="{76D05184-D001-AB29-6F2C-CCF8126340E9}"/>
              </a:ext>
            </a:extLst>
          </p:cNvPr>
          <p:cNvSpPr/>
          <p:nvPr/>
        </p:nvSpPr>
        <p:spPr>
          <a:xfrm>
            <a:off x="3584448" y="8540512"/>
            <a:ext cx="4041976" cy="236704"/>
          </a:xfrm>
          <a:prstGeom prst="round2SameRect">
            <a:avLst>
              <a:gd name="adj1" fmla="val 45932"/>
              <a:gd name="adj2" fmla="val 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12E987-E355-468F-9B60-D0909C5A3E5C}"/>
              </a:ext>
            </a:extLst>
          </p:cNvPr>
          <p:cNvSpPr txBox="1"/>
          <p:nvPr/>
        </p:nvSpPr>
        <p:spPr>
          <a:xfrm>
            <a:off x="3702205" y="8536701"/>
            <a:ext cx="2629128" cy="258532"/>
          </a:xfrm>
          <a:prstGeom prst="rect">
            <a:avLst/>
          </a:prstGeom>
          <a:noFill/>
        </p:spPr>
        <p:txBody>
          <a:bodyPr wrap="square" lIns="36576" tIns="36576" rIns="36576" bIns="36576">
            <a:spAutoFit/>
          </a:bodyPr>
          <a:lstStyle/>
          <a:p>
            <a:r>
              <a:rPr lang="en-US" sz="1200" b="1" dirty="0">
                <a:solidFill>
                  <a:srgbClr val="FFFFFF"/>
                </a:solidFill>
                <a:latin typeface="Arial Narrow" panose="020B0604020202020204" pitchFamily="34" charset="0"/>
              </a:rPr>
              <a:t>KEY FACT</a:t>
            </a:r>
            <a:endParaRPr sz="1200" b="1" dirty="0">
              <a:solidFill>
                <a:srgbClr val="FFFFFF"/>
              </a:solidFill>
              <a:latin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44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747</TotalTime>
  <Words>578</Words>
  <Application>Microsoft Office PowerPoint</Application>
  <PresentationFormat>Custom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Arial Narrow</vt:lpstr>
      <vt:lpstr>Aptos Display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Karp</dc:creator>
  <cp:lastModifiedBy>Mary Lou Tighe</cp:lastModifiedBy>
  <cp:revision>84</cp:revision>
  <cp:lastPrinted>2026-08-10T22:43:58Z</cp:lastPrinted>
  <dcterms:created xsi:type="dcterms:W3CDTF">2026-07-24T17:47:55Z</dcterms:created>
  <dcterms:modified xsi:type="dcterms:W3CDTF">2026-08-12T04:32:42Z</dcterms:modified>
</cp:coreProperties>
</file>