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60" r:id="rId1"/>
  </p:sldMasterIdLst>
  <p:notesMasterIdLst>
    <p:notesMasterId r:id="rId3"/>
  </p:notesMasterIdLst>
  <p:sldIdLst>
    <p:sldId id="256" r:id="rId2"/>
  </p:sldIdLst>
  <p:sldSz cx="7772400" cy="10058400"/>
  <p:notesSz cx="7102475" cy="9388475"/>
  <p:embeddedFontLst>
    <p:embeddedFont>
      <p:font typeface="Arial Black" panose="020B0A04020102020204" pitchFamily="34" charset="0"/>
      <p:bold r:id="rId4"/>
    </p:embeddedFont>
    <p:embeddedFont>
      <p:font typeface="Arial Narrow" panose="020B0606020202030204" pitchFamily="34" charset="0"/>
      <p:regular r:id="rId5"/>
      <p:bold r:id="rId6"/>
      <p:italic r:id="rId7"/>
      <p:boldItalic r:id="rId8"/>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7505"/>
    <p:restoredTop sz="94691"/>
  </p:normalViewPr>
  <p:slideViewPr>
    <p:cSldViewPr snapToGrid="0">
      <p:cViewPr>
        <p:scale>
          <a:sx n="200" d="100"/>
          <a:sy n="200" d="100"/>
        </p:scale>
        <p:origin x="-2232" y="-78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3"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font" Target="fonts/font4.fntdata"/><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theme" Target="theme/theme1.xml"/><Relationship Id="rId5" Type="http://schemas.openxmlformats.org/officeDocument/2006/relationships/font" Target="fonts/font2.fntdata"/><Relationship Id="rId10" Type="http://schemas.openxmlformats.org/officeDocument/2006/relationships/viewProps" Target="viewProps.xml"/><Relationship Id="rId4" Type="http://schemas.openxmlformats.org/officeDocument/2006/relationships/font" Target="fonts/font1.fntdata"/><Relationship Id="rId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y Lou Tighe" userId="79f45173-5dec-49ec-9ae7-da74c5e0ffa2" providerId="ADAL" clId="{FA235057-6C85-4108-887E-43DDF1589A0F}"/>
    <pc:docChg chg="undo custSel modSld modNotesMaster">
      <pc:chgData name="Mary Lou Tighe" userId="79f45173-5dec-49ec-9ae7-da74c5e0ffa2" providerId="ADAL" clId="{FA235057-6C85-4108-887E-43DDF1589A0F}" dt="2026-08-12T05:01:54.305" v="65" actId="1076"/>
      <pc:docMkLst>
        <pc:docMk/>
      </pc:docMkLst>
      <pc:sldChg chg="addSp modSp mod">
        <pc:chgData name="Mary Lou Tighe" userId="79f45173-5dec-49ec-9ae7-da74c5e0ffa2" providerId="ADAL" clId="{FA235057-6C85-4108-887E-43DDF1589A0F}" dt="2026-08-12T05:01:54.305" v="65" actId="1076"/>
        <pc:sldMkLst>
          <pc:docMk/>
          <pc:sldMk cId="3290744647" sldId="256"/>
        </pc:sldMkLst>
        <pc:spChg chg="mod">
          <ac:chgData name="Mary Lou Tighe" userId="79f45173-5dec-49ec-9ae7-da74c5e0ffa2" providerId="ADAL" clId="{FA235057-6C85-4108-887E-43DDF1589A0F}" dt="2026-08-11T02:14:26.076" v="2" actId="1076"/>
          <ac:spMkLst>
            <pc:docMk/>
            <pc:sldMk cId="3290744647" sldId="256"/>
            <ac:spMk id="3" creationId="{7C27A3A3-1458-1B1D-07C3-75EF56F72316}"/>
          </ac:spMkLst>
        </pc:spChg>
        <pc:spChg chg="mod">
          <ac:chgData name="Mary Lou Tighe" userId="79f45173-5dec-49ec-9ae7-da74c5e0ffa2" providerId="ADAL" clId="{FA235057-6C85-4108-887E-43DDF1589A0F}" dt="2026-08-11T02:14:20.534" v="1" actId="1076"/>
          <ac:spMkLst>
            <pc:docMk/>
            <pc:sldMk cId="3290744647" sldId="256"/>
            <ac:spMk id="25" creationId="{45A1B199-1634-4EF3-E05C-10574F8E589F}"/>
          </ac:spMkLst>
        </pc:spChg>
        <pc:spChg chg="mod">
          <ac:chgData name="Mary Lou Tighe" userId="79f45173-5dec-49ec-9ae7-da74c5e0ffa2" providerId="ADAL" clId="{FA235057-6C85-4108-887E-43DDF1589A0F}" dt="2026-08-12T03:21:52.602" v="29" actId="1076"/>
          <ac:spMkLst>
            <pc:docMk/>
            <pc:sldMk cId="3290744647" sldId="256"/>
            <ac:spMk id="28" creationId="{76F25701-5A49-595D-E53B-E3CDF5F2AF7D}"/>
          </ac:spMkLst>
        </pc:spChg>
        <pc:spChg chg="mod">
          <ac:chgData name="Mary Lou Tighe" userId="79f45173-5dec-49ec-9ae7-da74c5e0ffa2" providerId="ADAL" clId="{FA235057-6C85-4108-887E-43DDF1589A0F}" dt="2026-08-12T05:01:54.305" v="65" actId="1076"/>
          <ac:spMkLst>
            <pc:docMk/>
            <pc:sldMk cId="3290744647" sldId="256"/>
            <ac:spMk id="33" creationId="{52AC0E89-FFCA-C7B3-EB67-00FDC8282C65}"/>
          </ac:spMkLst>
        </pc:spChg>
        <pc:spChg chg="mod">
          <ac:chgData name="Mary Lou Tighe" userId="79f45173-5dec-49ec-9ae7-da74c5e0ffa2" providerId="ADAL" clId="{FA235057-6C85-4108-887E-43DDF1589A0F}" dt="2026-08-12T05:01:13.905" v="60" actId="1076"/>
          <ac:spMkLst>
            <pc:docMk/>
            <pc:sldMk cId="3290744647" sldId="256"/>
            <ac:spMk id="34" creationId="{D5F04EBB-52E2-2729-0C18-01C5DCA0D18D}"/>
          </ac:spMkLst>
        </pc:spChg>
        <pc:spChg chg="mod">
          <ac:chgData name="Mary Lou Tighe" userId="79f45173-5dec-49ec-9ae7-da74c5e0ffa2" providerId="ADAL" clId="{FA235057-6C85-4108-887E-43DDF1589A0F}" dt="2026-08-12T03:24:32.520" v="49" actId="1076"/>
          <ac:spMkLst>
            <pc:docMk/>
            <pc:sldMk cId="3290744647" sldId="256"/>
            <ac:spMk id="43" creationId="{BD53CE0C-5DE7-E6F4-47BE-4F76DF9196AD}"/>
          </ac:spMkLst>
        </pc:spChg>
        <pc:spChg chg="mod">
          <ac:chgData name="Mary Lou Tighe" userId="79f45173-5dec-49ec-9ae7-da74c5e0ffa2" providerId="ADAL" clId="{FA235057-6C85-4108-887E-43DDF1589A0F}" dt="2026-08-12T03:23:37.290" v="31" actId="1076"/>
          <ac:spMkLst>
            <pc:docMk/>
            <pc:sldMk cId="3290744647" sldId="256"/>
            <ac:spMk id="95" creationId="{C91D803C-086C-3085-E1AE-3785B6EC9776}"/>
          </ac:spMkLst>
        </pc:spChg>
        <pc:spChg chg="mod">
          <ac:chgData name="Mary Lou Tighe" userId="79f45173-5dec-49ec-9ae7-da74c5e0ffa2" providerId="ADAL" clId="{FA235057-6C85-4108-887E-43DDF1589A0F}" dt="2026-08-12T05:01:28.680" v="61" actId="1076"/>
          <ac:spMkLst>
            <pc:docMk/>
            <pc:sldMk cId="3290744647" sldId="256"/>
            <ac:spMk id="100" creationId="{37C84848-80E6-E1F9-ED23-834FA67E2697}"/>
          </ac:spMkLst>
        </pc:spChg>
        <pc:spChg chg="mod">
          <ac:chgData name="Mary Lou Tighe" userId="79f45173-5dec-49ec-9ae7-da74c5e0ffa2" providerId="ADAL" clId="{FA235057-6C85-4108-887E-43DDF1589A0F}" dt="2026-08-12T03:23:44.135" v="32" actId="1076"/>
          <ac:spMkLst>
            <pc:docMk/>
            <pc:sldMk cId="3290744647" sldId="256"/>
            <ac:spMk id="105" creationId="{9033AE5F-E56B-883D-0FAF-92E632BB7B16}"/>
          </ac:spMkLst>
        </pc:spChg>
        <pc:spChg chg="mod">
          <ac:chgData name="Mary Lou Tighe" userId="79f45173-5dec-49ec-9ae7-da74c5e0ffa2" providerId="ADAL" clId="{FA235057-6C85-4108-887E-43DDF1589A0F}" dt="2026-08-12T05:01:33.974" v="62" actId="1076"/>
          <ac:spMkLst>
            <pc:docMk/>
            <pc:sldMk cId="3290744647" sldId="256"/>
            <ac:spMk id="150" creationId="{C92BEDB1-CEAE-2004-349A-D57B75ABB6EA}"/>
          </ac:spMkLst>
        </pc:spChg>
        <pc:spChg chg="mod">
          <ac:chgData name="Mary Lou Tighe" userId="79f45173-5dec-49ec-9ae7-da74c5e0ffa2" providerId="ADAL" clId="{FA235057-6C85-4108-887E-43DDF1589A0F}" dt="2026-08-12T05:01:38.523" v="63" actId="1076"/>
          <ac:spMkLst>
            <pc:docMk/>
            <pc:sldMk cId="3290744647" sldId="256"/>
            <ac:spMk id="151" creationId="{0F2DB3D1-DF4A-61DA-1787-E93DC912BDD2}"/>
          </ac:spMkLst>
        </pc:spChg>
        <pc:spChg chg="mod">
          <ac:chgData name="Mary Lou Tighe" userId="79f45173-5dec-49ec-9ae7-da74c5e0ffa2" providerId="ADAL" clId="{FA235057-6C85-4108-887E-43DDF1589A0F}" dt="2026-08-12T05:01:46.092" v="64" actId="1076"/>
          <ac:spMkLst>
            <pc:docMk/>
            <pc:sldMk cId="3290744647" sldId="256"/>
            <ac:spMk id="152" creationId="{E090F6A2-CF29-9A22-E45E-78591BE5608B}"/>
          </ac:spMkLst>
        </pc:spChg>
        <pc:spChg chg="mod">
          <ac:chgData name="Mary Lou Tighe" userId="79f45173-5dec-49ec-9ae7-da74c5e0ffa2" providerId="ADAL" clId="{FA235057-6C85-4108-887E-43DDF1589A0F}" dt="2026-08-11T02:15:54.330" v="25" actId="120"/>
          <ac:spMkLst>
            <pc:docMk/>
            <pc:sldMk cId="3290744647" sldId="256"/>
            <ac:spMk id="156" creationId="{B68FFE94-38AF-C2CA-1C20-0C723B5A4A84}"/>
          </ac:spMkLst>
        </pc:spChg>
        <pc:spChg chg="mod">
          <ac:chgData name="Mary Lou Tighe" userId="79f45173-5dec-49ec-9ae7-da74c5e0ffa2" providerId="ADAL" clId="{FA235057-6C85-4108-887E-43DDF1589A0F}" dt="2026-08-11T18:43:24.305" v="28" actId="6549"/>
          <ac:spMkLst>
            <pc:docMk/>
            <pc:sldMk cId="3290744647" sldId="256"/>
            <ac:spMk id="211" creationId="{EC5C384F-50CF-7BB8-11F1-1CF27ED596C5}"/>
          </ac:spMkLst>
        </pc:spChg>
        <pc:picChg chg="add mod">
          <ac:chgData name="Mary Lou Tighe" userId="79f45173-5dec-49ec-9ae7-da74c5e0ffa2" providerId="ADAL" clId="{FA235057-6C85-4108-887E-43DDF1589A0F}" dt="2026-08-12T03:24:36.404" v="50" actId="1076"/>
          <ac:picMkLst>
            <pc:docMk/>
            <pc:sldMk cId="3290744647" sldId="256"/>
            <ac:picMk id="35" creationId="{8D8DA881-5488-151B-42CA-D81530E9801A}"/>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b="1" i="0">
                <a:latin typeface="Arial Narrow" panose="020B0604020202020204" pitchFamily="34" charset="0"/>
              </a:defRPr>
            </a:lvl1pPr>
          </a:lstStyle>
          <a:p>
            <a:endParaRPr lang="en-US" dirty="0"/>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b="1" i="0">
                <a:latin typeface="Arial Narrow" panose="020B0604020202020204" pitchFamily="34" charset="0"/>
              </a:defRPr>
            </a:lvl1pPr>
          </a:lstStyle>
          <a:p>
            <a:fld id="{7E5B6CD9-1953-8B44-99D1-3EB7477D6767}" type="datetimeFigureOut">
              <a:rPr lang="en-US" smtClean="0"/>
              <a:pPr/>
              <a:t>8/12/2026</a:t>
            </a:fld>
            <a:endParaRPr lang="en-US" dirty="0"/>
          </a:p>
        </p:txBody>
      </p:sp>
      <p:sp>
        <p:nvSpPr>
          <p:cNvPr id="4" name="Slide Image Placeholder 3"/>
          <p:cNvSpPr>
            <a:spLocks noGrp="1" noRot="1" noChangeAspect="1"/>
          </p:cNvSpPr>
          <p:nvPr>
            <p:ph type="sldImg" idx="2"/>
          </p:nvPr>
        </p:nvSpPr>
        <p:spPr>
          <a:xfrm>
            <a:off x="2327275" y="1173163"/>
            <a:ext cx="2447925" cy="3168650"/>
          </a:xfrm>
          <a:prstGeom prst="rect">
            <a:avLst/>
          </a:prstGeom>
          <a:noFill/>
          <a:ln w="12700">
            <a:solidFill>
              <a:prstClr val="black"/>
            </a:solidFill>
          </a:ln>
        </p:spPr>
        <p:txBody>
          <a:bodyPr vert="horz" lIns="94229" tIns="47114" rIns="94229" bIns="47114" rtlCol="0" anchor="ctr"/>
          <a:lstStyle/>
          <a:p>
            <a:endParaRPr lang="en-US" dirty="0"/>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b="1" i="0">
                <a:latin typeface="Arial Narrow"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b="1" i="0">
                <a:latin typeface="Arial Narrow" panose="020B0604020202020204" pitchFamily="34" charset="0"/>
              </a:defRPr>
            </a:lvl1pPr>
          </a:lstStyle>
          <a:p>
            <a:fld id="{88C0F418-B918-4941-ABFA-036C3E8B8C7C}" type="slidenum">
              <a:rPr lang="en-US" smtClean="0"/>
              <a:pPr/>
              <a:t>‹#›</a:t>
            </a:fld>
            <a:endParaRPr lang="en-US" dirty="0"/>
          </a:p>
        </p:txBody>
      </p:sp>
    </p:spTree>
    <p:extLst>
      <p:ext uri="{BB962C8B-B14F-4D97-AF65-F5344CB8AC3E}">
        <p14:creationId xmlns:p14="http://schemas.microsoft.com/office/powerpoint/2010/main" val="2203506550"/>
      </p:ext>
    </p:extLst>
  </p:cSld>
  <p:clrMap bg1="lt1" tx1="dk1" bg2="lt2" tx2="dk2" accent1="accent1" accent2="accent2" accent3="accent3" accent4="accent4" accent5="accent5" accent6="accent6" hlink="hlink" folHlink="folHlink"/>
  <p:notesStyle>
    <a:lvl1pPr marL="0" algn="l" defTabSz="914400" rtl="0" eaLnBrk="1" latinLnBrk="0" hangingPunct="1">
      <a:defRPr sz="1200" b="1" i="0" kern="1200">
        <a:solidFill>
          <a:schemeClr val="tx1"/>
        </a:solidFill>
        <a:latin typeface="Arial Narrow" panose="020B0604020202020204" pitchFamily="34"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8C0F418-B918-4941-ABFA-036C3E8B8C7C}" type="slidenum">
              <a:rPr lang="en-US" smtClean="0"/>
              <a:t>1</a:t>
            </a:fld>
            <a:endParaRPr lang="en-US"/>
          </a:p>
        </p:txBody>
      </p:sp>
    </p:spTree>
    <p:extLst>
      <p:ext uri="{BB962C8B-B14F-4D97-AF65-F5344CB8AC3E}">
        <p14:creationId xmlns:p14="http://schemas.microsoft.com/office/powerpoint/2010/main" val="18286457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3"/>
            <a:ext cx="6606540" cy="3501813"/>
          </a:xfrm>
        </p:spPr>
        <p:txBody>
          <a:bodyPr anchor="b"/>
          <a:lstStyle>
            <a:lvl1pPr algn="ctr">
              <a:defRPr sz="5100"/>
            </a:lvl1pPr>
          </a:lstStyle>
          <a:p>
            <a:r>
              <a:rPr lang="en-US"/>
              <a:t>Click to edit Master title style</a:t>
            </a:r>
            <a:endParaRPr lang="en-US" dirty="0"/>
          </a:p>
        </p:txBody>
      </p:sp>
      <p:sp>
        <p:nvSpPr>
          <p:cNvPr id="3" name="Subtitle 2"/>
          <p:cNvSpPr>
            <a:spLocks noGrp="1"/>
          </p:cNvSpPr>
          <p:nvPr>
            <p:ph type="subTitle" idx="1"/>
          </p:nvPr>
        </p:nvSpPr>
        <p:spPr>
          <a:xfrm>
            <a:off x="971550" y="5282989"/>
            <a:ext cx="5829300" cy="2428451"/>
          </a:xfrm>
        </p:spPr>
        <p:txBody>
          <a:bodyPr/>
          <a:lstStyle>
            <a:lvl1pPr marL="0" indent="0" algn="ctr">
              <a:buNone/>
              <a:defRPr sz="2040"/>
            </a:lvl1pPr>
            <a:lvl2pPr marL="388620" indent="0" algn="ctr">
              <a:buNone/>
              <a:defRPr sz="1700"/>
            </a:lvl2pPr>
            <a:lvl3pPr marL="777240" indent="0" algn="ctr">
              <a:buNone/>
              <a:defRPr sz="1530"/>
            </a:lvl3pPr>
            <a:lvl4pPr marL="1165860" indent="0" algn="ctr">
              <a:buNone/>
              <a:defRPr sz="1360"/>
            </a:lvl4pPr>
            <a:lvl5pPr marL="1554480" indent="0" algn="ctr">
              <a:buNone/>
              <a:defRPr sz="1360"/>
            </a:lvl5pPr>
            <a:lvl6pPr marL="1943100" indent="0" algn="ctr">
              <a:buNone/>
              <a:defRPr sz="1360"/>
            </a:lvl6pPr>
            <a:lvl7pPr marL="2331720" indent="0" algn="ctr">
              <a:buNone/>
              <a:defRPr sz="1360"/>
            </a:lvl7pPr>
            <a:lvl8pPr marL="2720340" indent="0" algn="ctr">
              <a:buNone/>
              <a:defRPr sz="1360"/>
            </a:lvl8pPr>
            <a:lvl9pPr marL="3108960" indent="0" algn="ctr">
              <a:buNone/>
              <a:defRPr sz="136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79370E9-4070-5847-B47F-11AA4CA8DB50}" type="datetimeFigureOut">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FB71A4-68AA-2548-960C-0F7D7220D75F}" type="slidenum">
              <a:rPr lang="en-US" smtClean="0"/>
              <a:t>‹#›</a:t>
            </a:fld>
            <a:endParaRPr lang="en-US"/>
          </a:p>
        </p:txBody>
      </p:sp>
    </p:spTree>
    <p:extLst>
      <p:ext uri="{BB962C8B-B14F-4D97-AF65-F5344CB8AC3E}">
        <p14:creationId xmlns:p14="http://schemas.microsoft.com/office/powerpoint/2010/main" val="36109103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9370E9-4070-5847-B47F-11AA4CA8DB50}" type="datetimeFigureOut">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FB71A4-68AA-2548-960C-0F7D7220D75F}" type="slidenum">
              <a:rPr lang="en-US" smtClean="0"/>
              <a:t>‹#›</a:t>
            </a:fld>
            <a:endParaRPr lang="en-US"/>
          </a:p>
        </p:txBody>
      </p:sp>
    </p:spTree>
    <p:extLst>
      <p:ext uri="{BB962C8B-B14F-4D97-AF65-F5344CB8AC3E}">
        <p14:creationId xmlns:p14="http://schemas.microsoft.com/office/powerpoint/2010/main" val="15815213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4" y="535517"/>
            <a:ext cx="1675924"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3" y="535517"/>
            <a:ext cx="4930616" cy="85240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9370E9-4070-5847-B47F-11AA4CA8DB50}" type="datetimeFigureOut">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FB71A4-68AA-2548-960C-0F7D7220D75F}" type="slidenum">
              <a:rPr lang="en-US" smtClean="0"/>
              <a:t>‹#›</a:t>
            </a:fld>
            <a:endParaRPr lang="en-US"/>
          </a:p>
        </p:txBody>
      </p:sp>
    </p:spTree>
    <p:extLst>
      <p:ext uri="{BB962C8B-B14F-4D97-AF65-F5344CB8AC3E}">
        <p14:creationId xmlns:p14="http://schemas.microsoft.com/office/powerpoint/2010/main" val="1635668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9370E9-4070-5847-B47F-11AA4CA8DB50}" type="datetimeFigureOut">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FB71A4-68AA-2548-960C-0F7D7220D75F}" type="slidenum">
              <a:rPr lang="en-US" smtClean="0"/>
              <a:t>‹#›</a:t>
            </a:fld>
            <a:endParaRPr lang="en-US"/>
          </a:p>
        </p:txBody>
      </p:sp>
    </p:spTree>
    <p:extLst>
      <p:ext uri="{BB962C8B-B14F-4D97-AF65-F5344CB8AC3E}">
        <p14:creationId xmlns:p14="http://schemas.microsoft.com/office/powerpoint/2010/main" val="3056804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5" y="2507618"/>
            <a:ext cx="6703695" cy="4184014"/>
          </a:xfrm>
        </p:spPr>
        <p:txBody>
          <a:bodyPr anchor="b"/>
          <a:lstStyle>
            <a:lvl1pPr>
              <a:defRPr sz="5100"/>
            </a:lvl1pPr>
          </a:lstStyle>
          <a:p>
            <a:r>
              <a:rPr lang="en-US"/>
              <a:t>Click to edit Master title style</a:t>
            </a:r>
            <a:endParaRPr lang="en-US" dirty="0"/>
          </a:p>
        </p:txBody>
      </p:sp>
      <p:sp>
        <p:nvSpPr>
          <p:cNvPr id="3" name="Text Placeholder 2"/>
          <p:cNvSpPr>
            <a:spLocks noGrp="1"/>
          </p:cNvSpPr>
          <p:nvPr>
            <p:ph type="body" idx="1"/>
          </p:nvPr>
        </p:nvSpPr>
        <p:spPr>
          <a:xfrm>
            <a:off x="530305" y="6731215"/>
            <a:ext cx="6703695" cy="2200274"/>
          </a:xfrm>
        </p:spPr>
        <p:txBody>
          <a:bodyPr/>
          <a:lstStyle>
            <a:lvl1pPr marL="0" indent="0">
              <a:buNone/>
              <a:defRPr sz="2040">
                <a:solidFill>
                  <a:schemeClr val="tx1">
                    <a:tint val="82000"/>
                  </a:schemeClr>
                </a:solidFill>
              </a:defRPr>
            </a:lvl1pPr>
            <a:lvl2pPr marL="388620" indent="0">
              <a:buNone/>
              <a:defRPr sz="1700">
                <a:solidFill>
                  <a:schemeClr val="tx1">
                    <a:tint val="82000"/>
                  </a:schemeClr>
                </a:solidFill>
              </a:defRPr>
            </a:lvl2pPr>
            <a:lvl3pPr marL="777240" indent="0">
              <a:buNone/>
              <a:defRPr sz="1530">
                <a:solidFill>
                  <a:schemeClr val="tx1">
                    <a:tint val="82000"/>
                  </a:schemeClr>
                </a:solidFill>
              </a:defRPr>
            </a:lvl3pPr>
            <a:lvl4pPr marL="1165860" indent="0">
              <a:buNone/>
              <a:defRPr sz="1360">
                <a:solidFill>
                  <a:schemeClr val="tx1">
                    <a:tint val="82000"/>
                  </a:schemeClr>
                </a:solidFill>
              </a:defRPr>
            </a:lvl4pPr>
            <a:lvl5pPr marL="1554480" indent="0">
              <a:buNone/>
              <a:defRPr sz="1360">
                <a:solidFill>
                  <a:schemeClr val="tx1">
                    <a:tint val="82000"/>
                  </a:schemeClr>
                </a:solidFill>
              </a:defRPr>
            </a:lvl5pPr>
            <a:lvl6pPr marL="1943100" indent="0">
              <a:buNone/>
              <a:defRPr sz="1360">
                <a:solidFill>
                  <a:schemeClr val="tx1">
                    <a:tint val="82000"/>
                  </a:schemeClr>
                </a:solidFill>
              </a:defRPr>
            </a:lvl6pPr>
            <a:lvl7pPr marL="2331720" indent="0">
              <a:buNone/>
              <a:defRPr sz="1360">
                <a:solidFill>
                  <a:schemeClr val="tx1">
                    <a:tint val="82000"/>
                  </a:schemeClr>
                </a:solidFill>
              </a:defRPr>
            </a:lvl7pPr>
            <a:lvl8pPr marL="2720340" indent="0">
              <a:buNone/>
              <a:defRPr sz="1360">
                <a:solidFill>
                  <a:schemeClr val="tx1">
                    <a:tint val="82000"/>
                  </a:schemeClr>
                </a:solidFill>
              </a:defRPr>
            </a:lvl8pPr>
            <a:lvl9pPr marL="3108960" indent="0">
              <a:buNone/>
              <a:defRPr sz="136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79370E9-4070-5847-B47F-11AA4CA8DB50}" type="datetimeFigureOut">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FB71A4-68AA-2548-960C-0F7D7220D75F}" type="slidenum">
              <a:rPr lang="en-US" smtClean="0"/>
              <a:t>‹#›</a:t>
            </a:fld>
            <a:endParaRPr lang="en-US"/>
          </a:p>
        </p:txBody>
      </p:sp>
    </p:spTree>
    <p:extLst>
      <p:ext uri="{BB962C8B-B14F-4D97-AF65-F5344CB8AC3E}">
        <p14:creationId xmlns:p14="http://schemas.microsoft.com/office/powerpoint/2010/main" val="24055684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79370E9-4070-5847-B47F-11AA4CA8DB50}" type="datetimeFigureOut">
              <a:rPr lang="en-US" smtClean="0"/>
              <a:t>8/12/2026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FB71A4-68AA-2548-960C-0F7D7220D75F}" type="slidenum">
              <a:rPr lang="en-US" smtClean="0"/>
              <a:t>‹#›</a:t>
            </a:fld>
            <a:endParaRPr lang="en-US"/>
          </a:p>
        </p:txBody>
      </p:sp>
    </p:spTree>
    <p:extLst>
      <p:ext uri="{BB962C8B-B14F-4D97-AF65-F5344CB8AC3E}">
        <p14:creationId xmlns:p14="http://schemas.microsoft.com/office/powerpoint/2010/main" val="4251135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5" y="535519"/>
            <a:ext cx="6703695"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35366" y="2465706"/>
            <a:ext cx="3288089"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4" name="Content Placeholder 3"/>
          <p:cNvSpPr>
            <a:spLocks noGrp="1"/>
          </p:cNvSpPr>
          <p:nvPr>
            <p:ph sz="half" idx="2"/>
          </p:nvPr>
        </p:nvSpPr>
        <p:spPr>
          <a:xfrm>
            <a:off x="535366" y="3674110"/>
            <a:ext cx="3288089"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78" y="2465706"/>
            <a:ext cx="3304282"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6" name="Content Placeholder 5"/>
          <p:cNvSpPr>
            <a:spLocks noGrp="1"/>
          </p:cNvSpPr>
          <p:nvPr>
            <p:ph sz="quarter" idx="4"/>
          </p:nvPr>
        </p:nvSpPr>
        <p:spPr>
          <a:xfrm>
            <a:off x="3934778" y="3674110"/>
            <a:ext cx="3304282"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79370E9-4070-5847-B47F-11AA4CA8DB50}" type="datetimeFigureOut">
              <a:rPr lang="en-US" smtClean="0"/>
              <a:t>8/12/2026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FFB71A4-68AA-2548-960C-0F7D7220D75F}" type="slidenum">
              <a:rPr lang="en-US" smtClean="0"/>
              <a:t>‹#›</a:t>
            </a:fld>
            <a:endParaRPr lang="en-US"/>
          </a:p>
        </p:txBody>
      </p:sp>
    </p:spTree>
    <p:extLst>
      <p:ext uri="{BB962C8B-B14F-4D97-AF65-F5344CB8AC3E}">
        <p14:creationId xmlns:p14="http://schemas.microsoft.com/office/powerpoint/2010/main" val="33383646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79370E9-4070-5847-B47F-11AA4CA8DB50}" type="datetimeFigureOut">
              <a:rPr lang="en-US" smtClean="0"/>
              <a:t>8/12/2026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FFB71A4-68AA-2548-960C-0F7D7220D75F}" type="slidenum">
              <a:rPr lang="en-US" smtClean="0"/>
              <a:t>‹#›</a:t>
            </a:fld>
            <a:endParaRPr lang="en-US"/>
          </a:p>
        </p:txBody>
      </p:sp>
    </p:spTree>
    <p:extLst>
      <p:ext uri="{BB962C8B-B14F-4D97-AF65-F5344CB8AC3E}">
        <p14:creationId xmlns:p14="http://schemas.microsoft.com/office/powerpoint/2010/main" val="1296077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9370E9-4070-5847-B47F-11AA4CA8DB50}" type="datetimeFigureOut">
              <a:rPr lang="en-US" smtClean="0"/>
              <a:t>8/12/2026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FFB71A4-68AA-2548-960C-0F7D7220D75F}" type="slidenum">
              <a:rPr lang="en-US" smtClean="0"/>
              <a:t>‹#›</a:t>
            </a:fld>
            <a:endParaRPr lang="en-US"/>
          </a:p>
        </p:txBody>
      </p:sp>
    </p:spTree>
    <p:extLst>
      <p:ext uri="{BB962C8B-B14F-4D97-AF65-F5344CB8AC3E}">
        <p14:creationId xmlns:p14="http://schemas.microsoft.com/office/powerpoint/2010/main" val="14750194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endParaRPr lang="en-US" dirty="0"/>
          </a:p>
        </p:txBody>
      </p:sp>
      <p:sp>
        <p:nvSpPr>
          <p:cNvPr id="3" name="Content Placeholder 2"/>
          <p:cNvSpPr>
            <a:spLocks noGrp="1"/>
          </p:cNvSpPr>
          <p:nvPr>
            <p:ph idx="1"/>
          </p:nvPr>
        </p:nvSpPr>
        <p:spPr>
          <a:xfrm>
            <a:off x="3304282" y="1448226"/>
            <a:ext cx="3934778" cy="7147983"/>
          </a:xfrm>
        </p:spPr>
        <p:txBody>
          <a:bodyPr/>
          <a:lstStyle>
            <a:lvl1pPr>
              <a:defRPr sz="2720"/>
            </a:lvl1pPr>
            <a:lvl2pPr>
              <a:defRPr sz="2380"/>
            </a:lvl2pPr>
            <a:lvl3pPr>
              <a:defRPr sz="204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5" name="Date Placeholder 4"/>
          <p:cNvSpPr>
            <a:spLocks noGrp="1"/>
          </p:cNvSpPr>
          <p:nvPr>
            <p:ph type="dt" sz="half" idx="10"/>
          </p:nvPr>
        </p:nvSpPr>
        <p:spPr/>
        <p:txBody>
          <a:bodyPr/>
          <a:lstStyle/>
          <a:p>
            <a:fld id="{279370E9-4070-5847-B47F-11AA4CA8DB50}" type="datetimeFigureOut">
              <a:rPr lang="en-US" smtClean="0"/>
              <a:t>8/12/2026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FB71A4-68AA-2548-960C-0F7D7220D75F}" type="slidenum">
              <a:rPr lang="en-US" smtClean="0"/>
              <a:t>‹#›</a:t>
            </a:fld>
            <a:endParaRPr lang="en-US"/>
          </a:p>
        </p:txBody>
      </p:sp>
    </p:spTree>
    <p:extLst>
      <p:ext uri="{BB962C8B-B14F-4D97-AF65-F5344CB8AC3E}">
        <p14:creationId xmlns:p14="http://schemas.microsoft.com/office/powerpoint/2010/main" val="32603094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2" y="1448226"/>
            <a:ext cx="3934778" cy="7147983"/>
          </a:xfrm>
        </p:spPr>
        <p:txBody>
          <a:bodyPr anchor="t"/>
          <a:lstStyle>
            <a:lvl1pPr marL="0" indent="0">
              <a:buNone/>
              <a:defRPr sz="2720"/>
            </a:lvl1pPr>
            <a:lvl2pPr marL="388620" indent="0">
              <a:buNone/>
              <a:defRPr sz="2380"/>
            </a:lvl2pPr>
            <a:lvl3pPr marL="777240" indent="0">
              <a:buNone/>
              <a:defRPr sz="2040"/>
            </a:lvl3pPr>
            <a:lvl4pPr marL="1165860" indent="0">
              <a:buNone/>
              <a:defRPr sz="1700"/>
            </a:lvl4pPr>
            <a:lvl5pPr marL="1554480" indent="0">
              <a:buNone/>
              <a:defRPr sz="1700"/>
            </a:lvl5pPr>
            <a:lvl6pPr marL="1943100" indent="0">
              <a:buNone/>
              <a:defRPr sz="1700"/>
            </a:lvl6pPr>
            <a:lvl7pPr marL="2331720" indent="0">
              <a:buNone/>
              <a:defRPr sz="1700"/>
            </a:lvl7pPr>
            <a:lvl8pPr marL="2720340" indent="0">
              <a:buNone/>
              <a:defRPr sz="1700"/>
            </a:lvl8pPr>
            <a:lvl9pPr marL="3108960" indent="0">
              <a:buNone/>
              <a:defRPr sz="1700"/>
            </a:lvl9pPr>
          </a:lstStyle>
          <a:p>
            <a:r>
              <a:rPr lang="en-US"/>
              <a:t>Click icon to add picture</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5" name="Date Placeholder 4"/>
          <p:cNvSpPr>
            <a:spLocks noGrp="1"/>
          </p:cNvSpPr>
          <p:nvPr>
            <p:ph type="dt" sz="half" idx="10"/>
          </p:nvPr>
        </p:nvSpPr>
        <p:spPr/>
        <p:txBody>
          <a:bodyPr/>
          <a:lstStyle/>
          <a:p>
            <a:fld id="{279370E9-4070-5847-B47F-11AA4CA8DB50}" type="datetimeFigureOut">
              <a:rPr lang="en-US" smtClean="0"/>
              <a:t>8/12/2026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FB71A4-68AA-2548-960C-0F7D7220D75F}" type="slidenum">
              <a:rPr lang="en-US" smtClean="0"/>
              <a:t>‹#›</a:t>
            </a:fld>
            <a:endParaRPr lang="en-US"/>
          </a:p>
        </p:txBody>
      </p:sp>
    </p:spTree>
    <p:extLst>
      <p:ext uri="{BB962C8B-B14F-4D97-AF65-F5344CB8AC3E}">
        <p14:creationId xmlns:p14="http://schemas.microsoft.com/office/powerpoint/2010/main" val="464569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34353" y="9322649"/>
            <a:ext cx="1748790" cy="535517"/>
          </a:xfrm>
          <a:prstGeom prst="rect">
            <a:avLst/>
          </a:prstGeom>
        </p:spPr>
        <p:txBody>
          <a:bodyPr vert="horz" lIns="91440" tIns="45720" rIns="91440" bIns="45720" rtlCol="0" anchor="ctr"/>
          <a:lstStyle>
            <a:lvl1pPr algn="l">
              <a:defRPr sz="1020" b="1" i="0">
                <a:solidFill>
                  <a:schemeClr val="tx1">
                    <a:tint val="82000"/>
                  </a:schemeClr>
                </a:solidFill>
                <a:latin typeface="Arial Narrow" panose="020B0604020202020204" pitchFamily="34" charset="0"/>
              </a:defRPr>
            </a:lvl1pPr>
          </a:lstStyle>
          <a:p>
            <a:fld id="{279370E9-4070-5847-B47F-11AA4CA8DB50}" type="datetimeFigureOut">
              <a:rPr lang="en-US" smtClean="0"/>
              <a:pPr/>
              <a:t>8/12/2026</a:t>
            </a:fld>
            <a:endParaRPr lang="en-US" dirty="0"/>
          </a:p>
        </p:txBody>
      </p:sp>
      <p:sp>
        <p:nvSpPr>
          <p:cNvPr id="5" name="Footer Placeholder 4"/>
          <p:cNvSpPr>
            <a:spLocks noGrp="1"/>
          </p:cNvSpPr>
          <p:nvPr>
            <p:ph type="ftr" sz="quarter" idx="3"/>
          </p:nvPr>
        </p:nvSpPr>
        <p:spPr>
          <a:xfrm>
            <a:off x="2574608" y="9322649"/>
            <a:ext cx="2623185" cy="535517"/>
          </a:xfrm>
          <a:prstGeom prst="rect">
            <a:avLst/>
          </a:prstGeom>
        </p:spPr>
        <p:txBody>
          <a:bodyPr vert="horz" lIns="91440" tIns="45720" rIns="91440" bIns="45720" rtlCol="0" anchor="ctr"/>
          <a:lstStyle>
            <a:lvl1pPr algn="ctr">
              <a:defRPr sz="1020" b="1" i="0">
                <a:solidFill>
                  <a:schemeClr val="tx1">
                    <a:tint val="82000"/>
                  </a:schemeClr>
                </a:solidFill>
                <a:latin typeface="Arial Narrow" panose="020B0604020202020204" pitchFamily="34" charset="0"/>
              </a:defRPr>
            </a:lvl1pPr>
          </a:lstStyle>
          <a:p>
            <a:endParaRPr lang="en-US" dirty="0"/>
          </a:p>
        </p:txBody>
      </p:sp>
      <p:sp>
        <p:nvSpPr>
          <p:cNvPr id="6" name="Slide Number Placeholder 5"/>
          <p:cNvSpPr>
            <a:spLocks noGrp="1"/>
          </p:cNvSpPr>
          <p:nvPr>
            <p:ph type="sldNum" sz="quarter" idx="4"/>
          </p:nvPr>
        </p:nvSpPr>
        <p:spPr>
          <a:xfrm>
            <a:off x="5489258" y="9322649"/>
            <a:ext cx="1748790" cy="535517"/>
          </a:xfrm>
          <a:prstGeom prst="rect">
            <a:avLst/>
          </a:prstGeom>
        </p:spPr>
        <p:txBody>
          <a:bodyPr vert="horz" lIns="91440" tIns="45720" rIns="91440" bIns="45720" rtlCol="0" anchor="ctr"/>
          <a:lstStyle>
            <a:lvl1pPr algn="r">
              <a:defRPr sz="1020" b="1" i="0">
                <a:solidFill>
                  <a:schemeClr val="tx1">
                    <a:tint val="82000"/>
                  </a:schemeClr>
                </a:solidFill>
                <a:latin typeface="Arial Narrow" panose="020B0604020202020204" pitchFamily="34" charset="0"/>
              </a:defRPr>
            </a:lvl1pPr>
          </a:lstStyle>
          <a:p>
            <a:fld id="{2FFB71A4-68AA-2548-960C-0F7D7220D75F}" type="slidenum">
              <a:rPr lang="en-US" smtClean="0"/>
              <a:pPr/>
              <a:t>‹#›</a:t>
            </a:fld>
            <a:endParaRPr lang="en-US" dirty="0"/>
          </a:p>
        </p:txBody>
      </p:sp>
    </p:spTree>
    <p:extLst>
      <p:ext uri="{BB962C8B-B14F-4D97-AF65-F5344CB8AC3E}">
        <p14:creationId xmlns:p14="http://schemas.microsoft.com/office/powerpoint/2010/main" val="26655362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77240" rtl="0" eaLnBrk="1" latinLnBrk="0" hangingPunct="1">
        <a:lnSpc>
          <a:spcPct val="90000"/>
        </a:lnSpc>
        <a:spcBef>
          <a:spcPct val="0"/>
        </a:spcBef>
        <a:buNone/>
        <a:defRPr sz="3740" b="0" i="0" kern="1200">
          <a:solidFill>
            <a:schemeClr val="tx1"/>
          </a:solidFill>
          <a:latin typeface="Arial" panose="020B0604020202020204" pitchFamily="34" charset="0"/>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b="1" i="0" kern="1200">
          <a:solidFill>
            <a:schemeClr val="tx1"/>
          </a:solidFill>
          <a:latin typeface="Arial Narrow" panose="020B0604020202020204" pitchFamily="34" charset="0"/>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b="1" i="0" kern="1200">
          <a:solidFill>
            <a:schemeClr val="tx1"/>
          </a:solidFill>
          <a:latin typeface="Arial Narrow" panose="020B0604020202020204" pitchFamily="34" charset="0"/>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b="1" i="0" kern="1200">
          <a:solidFill>
            <a:schemeClr val="tx1"/>
          </a:solidFill>
          <a:latin typeface="Arial Narrow" panose="020B0604020202020204" pitchFamily="34" charset="0"/>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b="1" i="0" kern="1200">
          <a:solidFill>
            <a:schemeClr val="tx1"/>
          </a:solidFill>
          <a:latin typeface="Arial Narrow" panose="020B0604020202020204" pitchFamily="34" charset="0"/>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b="1" i="0" kern="1200">
          <a:solidFill>
            <a:schemeClr val="tx1"/>
          </a:solidFill>
          <a:latin typeface="Arial Narrow" panose="020B0604020202020204" pitchFamily="34" charset="0"/>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11.svg"/><Relationship Id="rId18" Type="http://schemas.openxmlformats.org/officeDocument/2006/relationships/image" Target="../media/image16.svg"/><Relationship Id="rId3" Type="http://schemas.openxmlformats.org/officeDocument/2006/relationships/image" Target="../media/image1.png"/><Relationship Id="rId7" Type="http://schemas.openxmlformats.org/officeDocument/2006/relationships/image" Target="../media/image5.svg"/><Relationship Id="rId12" Type="http://schemas.openxmlformats.org/officeDocument/2006/relationships/image" Target="../media/image10.svg"/><Relationship Id="rId17" Type="http://schemas.openxmlformats.org/officeDocument/2006/relationships/image" Target="../media/image15.svg"/><Relationship Id="rId2" Type="http://schemas.openxmlformats.org/officeDocument/2006/relationships/notesSlide" Target="../notesSlides/notesSlide1.xml"/><Relationship Id="rId16" Type="http://schemas.openxmlformats.org/officeDocument/2006/relationships/image" Target="../media/image14.svg"/><Relationship Id="rId1" Type="http://schemas.openxmlformats.org/officeDocument/2006/relationships/slideLayout" Target="../slideLayouts/slideLayout1.xml"/><Relationship Id="rId6" Type="http://schemas.openxmlformats.org/officeDocument/2006/relationships/image" Target="../media/image4.emf"/><Relationship Id="rId11" Type="http://schemas.openxmlformats.org/officeDocument/2006/relationships/image" Target="../media/image9.svg"/><Relationship Id="rId5" Type="http://schemas.openxmlformats.org/officeDocument/2006/relationships/image" Target="../media/image3.svg"/><Relationship Id="rId15" Type="http://schemas.openxmlformats.org/officeDocument/2006/relationships/image" Target="../media/image13.svg"/><Relationship Id="rId10" Type="http://schemas.openxmlformats.org/officeDocument/2006/relationships/image" Target="../media/image8.svg"/><Relationship Id="rId4" Type="http://schemas.openxmlformats.org/officeDocument/2006/relationships/image" Target="../media/image2.svg"/><Relationship Id="rId9" Type="http://schemas.openxmlformats.org/officeDocument/2006/relationships/image" Target="../media/image7.svg"/><Relationship Id="rId14" Type="http://schemas.openxmlformats.org/officeDocument/2006/relationships/image" Target="../media/image1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Rounded Rectangle 139">
            <a:extLst>
              <a:ext uri="{FF2B5EF4-FFF2-40B4-BE49-F238E27FC236}">
                <a16:creationId xmlns:a16="http://schemas.microsoft.com/office/drawing/2014/main" id="{3EC23603-97D1-4898-F69E-4778AD50053F}"/>
              </a:ext>
            </a:extLst>
          </p:cNvPr>
          <p:cNvSpPr/>
          <p:nvPr/>
        </p:nvSpPr>
        <p:spPr>
          <a:xfrm>
            <a:off x="3584448" y="8623463"/>
            <a:ext cx="4041976" cy="845856"/>
          </a:xfrm>
          <a:prstGeom prst="roundRect">
            <a:avLst>
              <a:gd name="adj" fmla="val 8790"/>
            </a:avLst>
          </a:prstGeom>
          <a:solidFill>
            <a:srgbClr val="FFFFFF"/>
          </a:soli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b="1" dirty="0">
              <a:latin typeface="Arial Narrow" panose="020B0604020202020204" pitchFamily="34" charset="0"/>
            </a:endParaRPr>
          </a:p>
        </p:txBody>
      </p:sp>
      <p:sp>
        <p:nvSpPr>
          <p:cNvPr id="11" name="Rectangle 10">
            <a:extLst>
              <a:ext uri="{FF2B5EF4-FFF2-40B4-BE49-F238E27FC236}">
                <a16:creationId xmlns:a16="http://schemas.microsoft.com/office/drawing/2014/main" id="{358A215E-ED11-F78A-56CE-695F893DF01C}"/>
              </a:ext>
            </a:extLst>
          </p:cNvPr>
          <p:cNvSpPr/>
          <p:nvPr/>
        </p:nvSpPr>
        <p:spPr>
          <a:xfrm>
            <a:off x="2033042" y="1259471"/>
            <a:ext cx="5739358" cy="431594"/>
          </a:xfrm>
          <a:prstGeom prst="rect">
            <a:avLst/>
          </a:prstGeom>
          <a:solidFill>
            <a:srgbClr val="CD191E"/>
          </a:solidFill>
          <a:ln>
            <a:solidFill>
              <a:srgbClr val="CD191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b="1" dirty="0">
              <a:latin typeface="Arial Narrow" panose="020B0604020202020204" pitchFamily="34" charset="0"/>
            </a:endParaRPr>
          </a:p>
        </p:txBody>
      </p:sp>
      <p:sp>
        <p:nvSpPr>
          <p:cNvPr id="12" name="Rounded Rectangle 11">
            <a:extLst>
              <a:ext uri="{FF2B5EF4-FFF2-40B4-BE49-F238E27FC236}">
                <a16:creationId xmlns:a16="http://schemas.microsoft.com/office/drawing/2014/main" id="{208F59C9-EA98-FDDC-1055-0A852C7DE110}"/>
              </a:ext>
            </a:extLst>
          </p:cNvPr>
          <p:cNvSpPr/>
          <p:nvPr/>
        </p:nvSpPr>
        <p:spPr>
          <a:xfrm>
            <a:off x="3584451" y="2341033"/>
            <a:ext cx="4050791" cy="4499015"/>
          </a:xfrm>
          <a:prstGeom prst="roundRect">
            <a:avLst>
              <a:gd name="adj" fmla="val 3895"/>
            </a:avLst>
          </a:prstGeom>
          <a:solidFill>
            <a:srgbClr val="FFFFFF"/>
          </a:solidFill>
          <a:ln>
            <a:solidFill>
              <a:srgbClr val="CD191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b="1" dirty="0">
              <a:latin typeface="Arial Narrow" panose="020B0604020202020204" pitchFamily="34" charset="0"/>
            </a:endParaRPr>
          </a:p>
        </p:txBody>
      </p:sp>
      <p:sp>
        <p:nvSpPr>
          <p:cNvPr id="19" name="Rectangle 18">
            <a:extLst>
              <a:ext uri="{FF2B5EF4-FFF2-40B4-BE49-F238E27FC236}">
                <a16:creationId xmlns:a16="http://schemas.microsoft.com/office/drawing/2014/main" id="{9BAA6D48-6D4F-DB25-035E-3A199E3B959E}"/>
              </a:ext>
            </a:extLst>
          </p:cNvPr>
          <p:cNvSpPr/>
          <p:nvPr/>
        </p:nvSpPr>
        <p:spPr>
          <a:xfrm flipV="1">
            <a:off x="1693394" y="-24602"/>
            <a:ext cx="6087207" cy="1270427"/>
          </a:xfrm>
          <a:prstGeom prst="rect">
            <a:avLst/>
          </a:prstGeom>
          <a:solidFill>
            <a:srgbClr val="111111"/>
          </a:solidFill>
          <a:ln>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b="1" dirty="0">
              <a:latin typeface="Arial Narrow" panose="020B0604020202020204" pitchFamily="34" charset="0"/>
            </a:endParaRPr>
          </a:p>
        </p:txBody>
      </p:sp>
      <p:sp>
        <p:nvSpPr>
          <p:cNvPr id="23" name="Oval 22">
            <a:extLst>
              <a:ext uri="{FF2B5EF4-FFF2-40B4-BE49-F238E27FC236}">
                <a16:creationId xmlns:a16="http://schemas.microsoft.com/office/drawing/2014/main" id="{C120A9A1-4E22-7FF7-5526-DDE779A8C0B6}"/>
              </a:ext>
            </a:extLst>
          </p:cNvPr>
          <p:cNvSpPr/>
          <p:nvPr/>
        </p:nvSpPr>
        <p:spPr>
          <a:xfrm>
            <a:off x="-844795" y="-265303"/>
            <a:ext cx="3310128" cy="3160213"/>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a:latin typeface="Arial Narrow" panose="020B0604020202020204" pitchFamily="34" charset="0"/>
              </a:rPr>
              <a:t>a</a:t>
            </a:r>
          </a:p>
        </p:txBody>
      </p:sp>
      <p:sp>
        <p:nvSpPr>
          <p:cNvPr id="24" name="TextBox 23">
            <a:extLst>
              <a:ext uri="{FF2B5EF4-FFF2-40B4-BE49-F238E27FC236}">
                <a16:creationId xmlns:a16="http://schemas.microsoft.com/office/drawing/2014/main" id="{3CD3C77E-B5FF-B1F5-185D-1D36387A8711}"/>
              </a:ext>
            </a:extLst>
          </p:cNvPr>
          <p:cNvSpPr txBox="1"/>
          <p:nvPr/>
        </p:nvSpPr>
        <p:spPr>
          <a:xfrm>
            <a:off x="2660206" y="24493"/>
            <a:ext cx="3014545" cy="535531"/>
          </a:xfrm>
          <a:prstGeom prst="rect">
            <a:avLst/>
          </a:prstGeom>
          <a:noFill/>
        </p:spPr>
        <p:txBody>
          <a:bodyPr wrap="square" lIns="36576" tIns="36576" rIns="36576" bIns="36576">
            <a:spAutoFit/>
          </a:bodyPr>
          <a:lstStyle/>
          <a:p>
            <a:pPr algn="l"/>
            <a:r>
              <a:rPr lang="en-US" sz="3000" b="1" dirty="0">
                <a:solidFill>
                  <a:srgbClr val="FFFFFF"/>
                </a:solidFill>
                <a:latin typeface="Arial Narrow" panose="020B0604020202020204" pitchFamily="34" charset="0"/>
              </a:rPr>
              <a:t>THE IMPACT OF</a:t>
            </a:r>
            <a:endParaRPr sz="3000" b="1" dirty="0">
              <a:solidFill>
                <a:srgbClr val="FFFFFF"/>
              </a:solidFill>
              <a:latin typeface="Arial Narrow" panose="020B0604020202020204" pitchFamily="34" charset="0"/>
            </a:endParaRPr>
          </a:p>
        </p:txBody>
      </p:sp>
      <p:sp>
        <p:nvSpPr>
          <p:cNvPr id="25" name="TextBox 24">
            <a:extLst>
              <a:ext uri="{FF2B5EF4-FFF2-40B4-BE49-F238E27FC236}">
                <a16:creationId xmlns:a16="http://schemas.microsoft.com/office/drawing/2014/main" id="{45A1B199-1634-4EF3-E05C-10574F8E589F}"/>
              </a:ext>
            </a:extLst>
          </p:cNvPr>
          <p:cNvSpPr txBox="1"/>
          <p:nvPr/>
        </p:nvSpPr>
        <p:spPr>
          <a:xfrm>
            <a:off x="2640197" y="305699"/>
            <a:ext cx="5065428" cy="904863"/>
          </a:xfrm>
          <a:prstGeom prst="rect">
            <a:avLst/>
          </a:prstGeom>
          <a:noFill/>
        </p:spPr>
        <p:txBody>
          <a:bodyPr wrap="square" lIns="36576" tIns="36576" rIns="36576" bIns="36576">
            <a:spAutoFit/>
          </a:bodyPr>
          <a:lstStyle/>
          <a:p>
            <a:pPr algn="l"/>
            <a:r>
              <a:rPr lang="en-US" sz="5400" b="1" dirty="0">
                <a:solidFill>
                  <a:srgbClr val="CD191E"/>
                </a:solidFill>
                <a:latin typeface="Arial Narrow" panose="020B0604020202020204" pitchFamily="34" charset="0"/>
              </a:rPr>
              <a:t>AMENDMENT </a:t>
            </a:r>
            <a:r>
              <a:rPr sz="5400" b="1" dirty="0">
                <a:solidFill>
                  <a:srgbClr val="CD191E"/>
                </a:solidFill>
                <a:latin typeface="Arial Narrow" panose="020B0604020202020204" pitchFamily="34" charset="0"/>
              </a:rPr>
              <a:t>3</a:t>
            </a:r>
          </a:p>
        </p:txBody>
      </p:sp>
      <p:sp>
        <p:nvSpPr>
          <p:cNvPr id="27" name="TextBox 26">
            <a:extLst>
              <a:ext uri="{FF2B5EF4-FFF2-40B4-BE49-F238E27FC236}">
                <a16:creationId xmlns:a16="http://schemas.microsoft.com/office/drawing/2014/main" id="{AB9F219A-4F01-2B3B-200E-302F4E2D3FCB}"/>
              </a:ext>
            </a:extLst>
          </p:cNvPr>
          <p:cNvSpPr txBox="1"/>
          <p:nvPr/>
        </p:nvSpPr>
        <p:spPr>
          <a:xfrm>
            <a:off x="2640197" y="1272852"/>
            <a:ext cx="4892039" cy="412421"/>
          </a:xfrm>
          <a:prstGeom prst="rect">
            <a:avLst/>
          </a:prstGeom>
          <a:noFill/>
        </p:spPr>
        <p:txBody>
          <a:bodyPr wrap="square" lIns="36576" tIns="36576" rIns="36576" bIns="36576">
            <a:spAutoFit/>
          </a:bodyPr>
          <a:lstStyle/>
          <a:p>
            <a:pPr algn="l"/>
            <a:r>
              <a:rPr lang="en-US" sz="1100" b="1" dirty="0">
                <a:solidFill>
                  <a:srgbClr val="FFFFFF"/>
                </a:solidFill>
                <a:latin typeface="Arial Narrow" panose="020B0604020202020204" pitchFamily="34" charset="0"/>
                <a:cs typeface="Arial Narrow" panose="020B0604020202020204" pitchFamily="34" charset="0"/>
              </a:rPr>
              <a:t>A FACTUAL LOOK AT HOW AMENDMENT 3 COULD AFFECT LEISURE ACTIVITIES AND QUALITY- OF- LIFE SERVICES YOUR CITY PROVIDES</a:t>
            </a:r>
            <a:endParaRPr sz="1100" b="1" dirty="0">
              <a:solidFill>
                <a:srgbClr val="FFFFFF"/>
              </a:solidFill>
              <a:latin typeface="Arial Narrow" panose="020B0604020202020204" pitchFamily="34" charset="0"/>
              <a:cs typeface="Arial Narrow" panose="020B0604020202020204" pitchFamily="34" charset="0"/>
            </a:endParaRPr>
          </a:p>
        </p:txBody>
      </p:sp>
      <p:sp>
        <p:nvSpPr>
          <p:cNvPr id="28" name="TextBox 27">
            <a:extLst>
              <a:ext uri="{FF2B5EF4-FFF2-40B4-BE49-F238E27FC236}">
                <a16:creationId xmlns:a16="http://schemas.microsoft.com/office/drawing/2014/main" id="{76F25701-5A49-595D-E53B-E3CDF5F2AF7D}"/>
              </a:ext>
            </a:extLst>
          </p:cNvPr>
          <p:cNvSpPr txBox="1"/>
          <p:nvPr/>
        </p:nvSpPr>
        <p:spPr>
          <a:xfrm>
            <a:off x="2638382" y="1756256"/>
            <a:ext cx="4942257" cy="489365"/>
          </a:xfrm>
          <a:prstGeom prst="rect">
            <a:avLst/>
          </a:prstGeom>
          <a:noFill/>
        </p:spPr>
        <p:txBody>
          <a:bodyPr wrap="square" lIns="36576" tIns="36576" rIns="36576" bIns="36576">
            <a:spAutoFit/>
          </a:bodyPr>
          <a:lstStyle/>
          <a:p>
            <a:r>
              <a:rPr lang="en-US" sz="900" dirty="0">
                <a:latin typeface="Arial" panose="020B0604020202020204" pitchFamily="34" charset="0"/>
                <a:cs typeface="Arial" panose="020B0604020202020204" pitchFamily="34" charset="0"/>
              </a:rPr>
              <a:t>Amendment 3, if approved by </a:t>
            </a:r>
            <a:r>
              <a:rPr lang="en-US" sz="900" b="1" dirty="0">
                <a:solidFill>
                  <a:srgbClr val="FF0000"/>
                </a:solidFill>
                <a:latin typeface="Arial" panose="020B0604020202020204" pitchFamily="34" charset="0"/>
                <a:cs typeface="Arial" panose="020B0604020202020204" pitchFamily="34" charset="0"/>
              </a:rPr>
              <a:t>60%</a:t>
            </a:r>
            <a:r>
              <a:rPr lang="en-US" sz="900" b="1" dirty="0">
                <a:latin typeface="Arial" panose="020B0604020202020204" pitchFamily="34" charset="0"/>
                <a:cs typeface="Arial" panose="020B0604020202020204" pitchFamily="34" charset="0"/>
              </a:rPr>
              <a:t> </a:t>
            </a:r>
            <a:r>
              <a:rPr lang="en-US" sz="900" dirty="0">
                <a:latin typeface="Arial" panose="020B0604020202020204" pitchFamily="34" charset="0"/>
                <a:cs typeface="Arial" panose="020B0604020202020204" pitchFamily="34" charset="0"/>
              </a:rPr>
              <a:t>of Florida voters, would expand the homestead property tax exemption and create a framework to reduce or eliminate the non-school portion of property taxes on homesteaded property over time. </a:t>
            </a:r>
          </a:p>
        </p:txBody>
      </p:sp>
      <p:sp>
        <p:nvSpPr>
          <p:cNvPr id="29" name="Rounded Rectangle 28">
            <a:extLst>
              <a:ext uri="{FF2B5EF4-FFF2-40B4-BE49-F238E27FC236}">
                <a16:creationId xmlns:a16="http://schemas.microsoft.com/office/drawing/2014/main" id="{7209C312-788D-EAEC-87AD-FC10CC8CDCA1}"/>
              </a:ext>
            </a:extLst>
          </p:cNvPr>
          <p:cNvSpPr/>
          <p:nvPr/>
        </p:nvSpPr>
        <p:spPr>
          <a:xfrm>
            <a:off x="137160" y="2353306"/>
            <a:ext cx="3310128" cy="1994099"/>
          </a:xfrm>
          <a:prstGeom prst="roundRect">
            <a:avLst>
              <a:gd name="adj" fmla="val 8457"/>
            </a:avLst>
          </a:prstGeom>
          <a:solidFill>
            <a:srgbClr val="FFFFFF"/>
          </a:solidFill>
          <a:ln>
            <a:solidFill>
              <a:srgbClr val="B9B9B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b="1" dirty="0">
              <a:latin typeface="Arial Narrow" panose="020B0604020202020204" pitchFamily="34" charset="0"/>
            </a:endParaRPr>
          </a:p>
        </p:txBody>
      </p:sp>
      <p:sp>
        <p:nvSpPr>
          <p:cNvPr id="30" name="Round Same Side Corner Rectangle 29">
            <a:extLst>
              <a:ext uri="{FF2B5EF4-FFF2-40B4-BE49-F238E27FC236}">
                <a16:creationId xmlns:a16="http://schemas.microsoft.com/office/drawing/2014/main" id="{183ACB7F-FA04-3887-FD99-683260F6B81B}"/>
              </a:ext>
            </a:extLst>
          </p:cNvPr>
          <p:cNvSpPr/>
          <p:nvPr/>
        </p:nvSpPr>
        <p:spPr>
          <a:xfrm>
            <a:off x="137160" y="2346099"/>
            <a:ext cx="3310128" cy="278652"/>
          </a:xfrm>
          <a:prstGeom prst="round2SameRect">
            <a:avLst>
              <a:gd name="adj1" fmla="val 50000"/>
              <a:gd name="adj2" fmla="val 0"/>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dirty="0">
              <a:solidFill>
                <a:srgbClr val="FF0000"/>
              </a:solidFill>
              <a:latin typeface="Arial Narrow" panose="020B0604020202020204" pitchFamily="34" charset="0"/>
            </a:endParaRPr>
          </a:p>
        </p:txBody>
      </p:sp>
      <p:sp>
        <p:nvSpPr>
          <p:cNvPr id="31" name="TextBox 30">
            <a:extLst>
              <a:ext uri="{FF2B5EF4-FFF2-40B4-BE49-F238E27FC236}">
                <a16:creationId xmlns:a16="http://schemas.microsoft.com/office/drawing/2014/main" id="{5D83C81D-E169-0DFE-4062-FF53ACD21EF7}"/>
              </a:ext>
            </a:extLst>
          </p:cNvPr>
          <p:cNvSpPr txBox="1"/>
          <p:nvPr/>
        </p:nvSpPr>
        <p:spPr>
          <a:xfrm>
            <a:off x="718405" y="2376311"/>
            <a:ext cx="2629128" cy="258532"/>
          </a:xfrm>
          <a:prstGeom prst="rect">
            <a:avLst/>
          </a:prstGeom>
          <a:noFill/>
        </p:spPr>
        <p:txBody>
          <a:bodyPr wrap="square" lIns="36576" tIns="36576" rIns="36576" bIns="36576">
            <a:spAutoFit/>
          </a:bodyPr>
          <a:lstStyle/>
          <a:p>
            <a:r>
              <a:rPr lang="en-US" sz="1200" b="1" dirty="0">
                <a:solidFill>
                  <a:srgbClr val="FFFFFF"/>
                </a:solidFill>
                <a:latin typeface="Arial Narrow" panose="020B0604020202020204" pitchFamily="34" charset="0"/>
              </a:rPr>
              <a:t>WHY LEISURE SERVICES MATTER</a:t>
            </a:r>
            <a:endParaRPr sz="1200" b="1" dirty="0">
              <a:solidFill>
                <a:srgbClr val="FFFFFF"/>
              </a:solidFill>
              <a:latin typeface="Arial Narrow" panose="020B0604020202020204" pitchFamily="34" charset="0"/>
            </a:endParaRPr>
          </a:p>
        </p:txBody>
      </p:sp>
      <p:sp>
        <p:nvSpPr>
          <p:cNvPr id="32" name="TextBox 31">
            <a:extLst>
              <a:ext uri="{FF2B5EF4-FFF2-40B4-BE49-F238E27FC236}">
                <a16:creationId xmlns:a16="http://schemas.microsoft.com/office/drawing/2014/main" id="{A0BA2317-6460-A20A-CDC0-760B222BDB28}"/>
              </a:ext>
            </a:extLst>
          </p:cNvPr>
          <p:cNvSpPr txBox="1"/>
          <p:nvPr/>
        </p:nvSpPr>
        <p:spPr>
          <a:xfrm>
            <a:off x="196832" y="2733743"/>
            <a:ext cx="3201485" cy="689420"/>
          </a:xfrm>
          <a:prstGeom prst="rect">
            <a:avLst/>
          </a:prstGeom>
          <a:noFill/>
        </p:spPr>
        <p:txBody>
          <a:bodyPr wrap="square" lIns="36576" tIns="36576" rIns="36576" bIns="36576">
            <a:spAutoFit/>
          </a:bodyPr>
          <a:lstStyle/>
          <a:p>
            <a:pPr algn="l"/>
            <a:r>
              <a:rPr lang="en-US" sz="800" dirty="0">
                <a:solidFill>
                  <a:srgbClr val="111111"/>
                </a:solidFill>
                <a:latin typeface="Arial" panose="020B0604020202020204" pitchFamily="34" charset="0"/>
                <a:cs typeface="Arial" panose="020B0604020202020204" pitchFamily="34" charset="0"/>
              </a:rPr>
              <a:t>Leisure services enhance the quality of life in our communities by promoting health, wellness, social connection, and economic vitality. They include parks, recreation programs, cultural experiences, community events, and transportation options that bring residents together and make our cities great places to live, work, and visit. </a:t>
            </a:r>
            <a:endParaRPr sz="800" dirty="0">
              <a:solidFill>
                <a:srgbClr val="111111"/>
              </a:solidFill>
              <a:latin typeface="Arial" panose="020B0604020202020204" pitchFamily="34" charset="0"/>
              <a:cs typeface="Arial" panose="020B0604020202020204" pitchFamily="34" charset="0"/>
            </a:endParaRPr>
          </a:p>
        </p:txBody>
      </p:sp>
      <p:sp>
        <p:nvSpPr>
          <p:cNvPr id="47" name="Rectangle 46">
            <a:extLst>
              <a:ext uri="{FF2B5EF4-FFF2-40B4-BE49-F238E27FC236}">
                <a16:creationId xmlns:a16="http://schemas.microsoft.com/office/drawing/2014/main" id="{55D6843B-A55A-9819-0BDB-5DC9FAB2D8E8}"/>
              </a:ext>
            </a:extLst>
          </p:cNvPr>
          <p:cNvSpPr/>
          <p:nvPr/>
        </p:nvSpPr>
        <p:spPr>
          <a:xfrm>
            <a:off x="0" y="9567784"/>
            <a:ext cx="7772400" cy="484388"/>
          </a:xfrm>
          <a:prstGeom prst="rect">
            <a:avLst/>
          </a:prstGeom>
          <a:solidFill>
            <a:srgbClr val="111111"/>
          </a:solidFill>
          <a:ln>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b="1" dirty="0">
              <a:latin typeface="Arial Narrow" panose="020B0604020202020204" pitchFamily="34" charset="0"/>
            </a:endParaRPr>
          </a:p>
        </p:txBody>
      </p:sp>
      <p:sp>
        <p:nvSpPr>
          <p:cNvPr id="48" name="TextBox 47">
            <a:extLst>
              <a:ext uri="{FF2B5EF4-FFF2-40B4-BE49-F238E27FC236}">
                <a16:creationId xmlns:a16="http://schemas.microsoft.com/office/drawing/2014/main" id="{731A71FA-1A92-0405-49E0-BCE615E230F1}"/>
              </a:ext>
            </a:extLst>
          </p:cNvPr>
          <p:cNvSpPr txBox="1"/>
          <p:nvPr/>
        </p:nvSpPr>
        <p:spPr>
          <a:xfrm>
            <a:off x="145974" y="9624821"/>
            <a:ext cx="2753204" cy="220060"/>
          </a:xfrm>
          <a:prstGeom prst="rect">
            <a:avLst/>
          </a:prstGeom>
          <a:noFill/>
        </p:spPr>
        <p:txBody>
          <a:bodyPr wrap="square" lIns="36576" tIns="36576" rIns="36576" bIns="36576">
            <a:spAutoFit/>
          </a:bodyPr>
          <a:lstStyle/>
          <a:p>
            <a:pPr algn="l"/>
            <a:r>
              <a:rPr sz="950" b="1" dirty="0">
                <a:solidFill>
                  <a:srgbClr val="FFFFFF"/>
                </a:solidFill>
                <a:latin typeface="Arial Narrow" panose="020B0604020202020204" pitchFamily="34" charset="0"/>
              </a:rPr>
              <a:t>EDUCATIONAL PURPOSE ONLY</a:t>
            </a:r>
          </a:p>
        </p:txBody>
      </p:sp>
      <p:sp>
        <p:nvSpPr>
          <p:cNvPr id="49" name="TextBox 48">
            <a:extLst>
              <a:ext uri="{FF2B5EF4-FFF2-40B4-BE49-F238E27FC236}">
                <a16:creationId xmlns:a16="http://schemas.microsoft.com/office/drawing/2014/main" id="{E4E3959B-0533-898B-7FFF-9AB8A088059E}"/>
              </a:ext>
            </a:extLst>
          </p:cNvPr>
          <p:cNvSpPr txBox="1"/>
          <p:nvPr/>
        </p:nvSpPr>
        <p:spPr>
          <a:xfrm>
            <a:off x="149771" y="9804889"/>
            <a:ext cx="6858000" cy="178510"/>
          </a:xfrm>
          <a:prstGeom prst="rect">
            <a:avLst/>
          </a:prstGeom>
          <a:noFill/>
        </p:spPr>
        <p:txBody>
          <a:bodyPr wrap="square" lIns="36576" tIns="36576" rIns="36576" bIns="36576">
            <a:spAutoFit/>
          </a:bodyPr>
          <a:lstStyle/>
          <a:p>
            <a:pPr algn="l"/>
            <a:r>
              <a:rPr sz="680" b="1" dirty="0">
                <a:solidFill>
                  <a:srgbClr val="FFFFFF"/>
                </a:solidFill>
                <a:latin typeface="Arial Narrow" panose="020B0604020202020204" pitchFamily="34" charset="0"/>
              </a:rPr>
              <a:t>Factual, nonpartisan educational material. Local figures should be verified against the municipality's adopted budget, taxable-value data, and applicable official fiscal estimates.</a:t>
            </a:r>
          </a:p>
        </p:txBody>
      </p:sp>
      <p:pic>
        <p:nvPicPr>
          <p:cNvPr id="50" name="Picture 49">
            <a:extLst>
              <a:ext uri="{FF2B5EF4-FFF2-40B4-BE49-F238E27FC236}">
                <a16:creationId xmlns:a16="http://schemas.microsoft.com/office/drawing/2014/main" id="{27E7792C-C183-FD74-6F94-BBC38066365F}"/>
              </a:ext>
            </a:extLst>
          </p:cNvPr>
          <p:cNvPicPr>
            <a:picLocks noChangeAspect="1"/>
          </p:cNvPicPr>
          <p:nvPr/>
        </p:nvPicPr>
        <p:blipFill>
          <a:blip r:embed="rId3"/>
          <a:stretch>
            <a:fillRect/>
          </a:stretch>
        </p:blipFill>
        <p:spPr>
          <a:xfrm>
            <a:off x="123754" y="146905"/>
            <a:ext cx="2057399" cy="2046699"/>
          </a:xfrm>
          <a:prstGeom prst="rect">
            <a:avLst/>
          </a:prstGeom>
        </p:spPr>
      </p:pic>
      <p:sp>
        <p:nvSpPr>
          <p:cNvPr id="70" name="Round Same Side Corner Rectangle 69">
            <a:extLst>
              <a:ext uri="{FF2B5EF4-FFF2-40B4-BE49-F238E27FC236}">
                <a16:creationId xmlns:a16="http://schemas.microsoft.com/office/drawing/2014/main" id="{BF851C92-0F66-EAC6-3CF3-1F89FF7F4314}"/>
              </a:ext>
            </a:extLst>
          </p:cNvPr>
          <p:cNvSpPr/>
          <p:nvPr/>
        </p:nvSpPr>
        <p:spPr>
          <a:xfrm>
            <a:off x="3595802" y="2353803"/>
            <a:ext cx="4030625" cy="476356"/>
          </a:xfrm>
          <a:prstGeom prst="round2SameRect">
            <a:avLst>
              <a:gd name="adj1" fmla="val 27332"/>
              <a:gd name="adj2" fmla="val 0"/>
            </a:avLst>
          </a:prstGeom>
          <a:solidFill>
            <a:srgbClr val="C00000"/>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dirty="0">
              <a:latin typeface="Arial Narrow" panose="020B0604020202020204" pitchFamily="34" charset="0"/>
            </a:endParaRPr>
          </a:p>
        </p:txBody>
      </p:sp>
      <p:sp>
        <p:nvSpPr>
          <p:cNvPr id="13" name="TextBox 12">
            <a:extLst>
              <a:ext uri="{FF2B5EF4-FFF2-40B4-BE49-F238E27FC236}">
                <a16:creationId xmlns:a16="http://schemas.microsoft.com/office/drawing/2014/main" id="{EF2BA7DE-A672-06FE-4B37-1C4C18B4ED50}"/>
              </a:ext>
            </a:extLst>
          </p:cNvPr>
          <p:cNvSpPr txBox="1"/>
          <p:nvPr/>
        </p:nvSpPr>
        <p:spPr>
          <a:xfrm>
            <a:off x="3584450" y="2449928"/>
            <a:ext cx="4050790" cy="320088"/>
          </a:xfrm>
          <a:prstGeom prst="rect">
            <a:avLst/>
          </a:prstGeom>
          <a:noFill/>
        </p:spPr>
        <p:txBody>
          <a:bodyPr wrap="square" lIns="36576" tIns="36576" rIns="36576" bIns="36576">
            <a:spAutoFit/>
          </a:bodyPr>
          <a:lstStyle/>
          <a:p>
            <a:pPr algn="ctr"/>
            <a:r>
              <a:rPr lang="en-US" sz="1600" b="1" dirty="0">
                <a:solidFill>
                  <a:srgbClr val="FFFFFF"/>
                </a:solidFill>
                <a:latin typeface="Arial Narrow" panose="020B0604020202020204" pitchFamily="34" charset="0"/>
              </a:rPr>
              <a:t>YOUR CITY AT A GLANCE</a:t>
            </a:r>
            <a:endParaRPr sz="1600" b="1" dirty="0">
              <a:solidFill>
                <a:srgbClr val="FFFFFF"/>
              </a:solidFill>
              <a:latin typeface="Arial Narrow" panose="020B0604020202020204" pitchFamily="34" charset="0"/>
            </a:endParaRPr>
          </a:p>
        </p:txBody>
      </p:sp>
      <p:sp>
        <p:nvSpPr>
          <p:cNvPr id="81" name="Oval 80">
            <a:extLst>
              <a:ext uri="{FF2B5EF4-FFF2-40B4-BE49-F238E27FC236}">
                <a16:creationId xmlns:a16="http://schemas.microsoft.com/office/drawing/2014/main" id="{D30E1507-A845-8286-499F-04B58816E94F}"/>
              </a:ext>
            </a:extLst>
          </p:cNvPr>
          <p:cNvSpPr/>
          <p:nvPr/>
        </p:nvSpPr>
        <p:spPr>
          <a:xfrm>
            <a:off x="258210" y="2278913"/>
            <a:ext cx="406746" cy="406746"/>
          </a:xfrm>
          <a:prstGeom prst="ellipse">
            <a:avLst/>
          </a:prstGeom>
          <a:solidFill>
            <a:srgbClr val="C00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ysClr val="windowText" lastClr="000000"/>
              </a:solidFill>
              <a:latin typeface="Arial Narrow" panose="020B0604020202020204" pitchFamily="34" charset="0"/>
            </a:endParaRPr>
          </a:p>
        </p:txBody>
      </p:sp>
      <p:sp>
        <p:nvSpPr>
          <p:cNvPr id="114" name="Oval 113">
            <a:extLst>
              <a:ext uri="{FF2B5EF4-FFF2-40B4-BE49-F238E27FC236}">
                <a16:creationId xmlns:a16="http://schemas.microsoft.com/office/drawing/2014/main" id="{DFD52B72-3F2F-0D3A-BC34-1EB6F3C345BB}"/>
              </a:ext>
            </a:extLst>
          </p:cNvPr>
          <p:cNvSpPr/>
          <p:nvPr/>
        </p:nvSpPr>
        <p:spPr>
          <a:xfrm>
            <a:off x="3769889" y="2945362"/>
            <a:ext cx="402384" cy="402384"/>
          </a:xfrm>
          <a:prstGeom prst="ellipse">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dirty="0">
              <a:latin typeface="Arial Narrow" panose="020B0604020202020204" pitchFamily="34" charset="0"/>
            </a:endParaRPr>
          </a:p>
        </p:txBody>
      </p:sp>
      <p:sp>
        <p:nvSpPr>
          <p:cNvPr id="118" name="Oval 117">
            <a:extLst>
              <a:ext uri="{FF2B5EF4-FFF2-40B4-BE49-F238E27FC236}">
                <a16:creationId xmlns:a16="http://schemas.microsoft.com/office/drawing/2014/main" id="{50053B0E-5F33-C85A-5755-2A839E184A7C}"/>
              </a:ext>
            </a:extLst>
          </p:cNvPr>
          <p:cNvSpPr/>
          <p:nvPr/>
        </p:nvSpPr>
        <p:spPr>
          <a:xfrm>
            <a:off x="3784789" y="3536691"/>
            <a:ext cx="402384" cy="402384"/>
          </a:xfrm>
          <a:prstGeom prst="ellipse">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dirty="0">
              <a:latin typeface="Arial Narrow" panose="020B0604020202020204" pitchFamily="34" charset="0"/>
            </a:endParaRPr>
          </a:p>
        </p:txBody>
      </p:sp>
      <p:sp>
        <p:nvSpPr>
          <p:cNvPr id="120" name="Oval 119">
            <a:extLst>
              <a:ext uri="{FF2B5EF4-FFF2-40B4-BE49-F238E27FC236}">
                <a16:creationId xmlns:a16="http://schemas.microsoft.com/office/drawing/2014/main" id="{0716CD7B-38F7-CF08-BBB4-C1B907FC9DD6}"/>
              </a:ext>
            </a:extLst>
          </p:cNvPr>
          <p:cNvSpPr/>
          <p:nvPr/>
        </p:nvSpPr>
        <p:spPr>
          <a:xfrm>
            <a:off x="3784789" y="4129566"/>
            <a:ext cx="402384" cy="402384"/>
          </a:xfrm>
          <a:prstGeom prst="ellipse">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dirty="0">
              <a:latin typeface="Arial Narrow" panose="020B0604020202020204" pitchFamily="34" charset="0"/>
            </a:endParaRPr>
          </a:p>
        </p:txBody>
      </p:sp>
      <p:sp>
        <p:nvSpPr>
          <p:cNvPr id="125" name="TextBox 124">
            <a:extLst>
              <a:ext uri="{FF2B5EF4-FFF2-40B4-BE49-F238E27FC236}">
                <a16:creationId xmlns:a16="http://schemas.microsoft.com/office/drawing/2014/main" id="{F5A988E9-670B-1A9E-9619-97C25EC9839A}"/>
              </a:ext>
            </a:extLst>
          </p:cNvPr>
          <p:cNvSpPr txBox="1"/>
          <p:nvPr/>
        </p:nvSpPr>
        <p:spPr>
          <a:xfrm>
            <a:off x="4287620" y="2952775"/>
            <a:ext cx="3298108" cy="243143"/>
          </a:xfrm>
          <a:prstGeom prst="rect">
            <a:avLst/>
          </a:prstGeom>
          <a:noFill/>
        </p:spPr>
        <p:txBody>
          <a:bodyPr wrap="square" lIns="36576" tIns="36576" rIns="36576" bIns="36576">
            <a:spAutoFit/>
          </a:bodyPr>
          <a:lstStyle/>
          <a:p>
            <a:r>
              <a:rPr lang="en-US" sz="1100" b="1" dirty="0">
                <a:solidFill>
                  <a:srgbClr val="111111"/>
                </a:solidFill>
                <a:latin typeface="Arial Narrow" panose="020B0604020202020204" pitchFamily="34" charset="0"/>
              </a:rPr>
              <a:t>NUMBER OF PARKS AND TRAILS</a:t>
            </a:r>
            <a:endParaRPr sz="1100" b="1" dirty="0">
              <a:solidFill>
                <a:srgbClr val="111111"/>
              </a:solidFill>
              <a:latin typeface="Arial Narrow" panose="020B0604020202020204" pitchFamily="34" charset="0"/>
            </a:endParaRPr>
          </a:p>
        </p:txBody>
      </p:sp>
      <p:sp>
        <p:nvSpPr>
          <p:cNvPr id="206" name="Oval 205">
            <a:extLst>
              <a:ext uri="{FF2B5EF4-FFF2-40B4-BE49-F238E27FC236}">
                <a16:creationId xmlns:a16="http://schemas.microsoft.com/office/drawing/2014/main" id="{2BF3A169-E432-D519-0A09-9958955C92BF}"/>
              </a:ext>
            </a:extLst>
          </p:cNvPr>
          <p:cNvSpPr/>
          <p:nvPr/>
        </p:nvSpPr>
        <p:spPr>
          <a:xfrm>
            <a:off x="3802055" y="8867052"/>
            <a:ext cx="507850" cy="507850"/>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dirty="0">
              <a:latin typeface="Arial Narrow" panose="020B0604020202020204" pitchFamily="34" charset="0"/>
            </a:endParaRPr>
          </a:p>
        </p:txBody>
      </p:sp>
      <p:pic>
        <p:nvPicPr>
          <p:cNvPr id="210" name="Graphic 209" descr="Calculator with solid fill">
            <a:extLst>
              <a:ext uri="{FF2B5EF4-FFF2-40B4-BE49-F238E27FC236}">
                <a16:creationId xmlns:a16="http://schemas.microsoft.com/office/drawing/2014/main" id="{2ED3BD44-75A7-8313-EABE-86DB290016A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75403" y="8936033"/>
            <a:ext cx="364236" cy="364236"/>
          </a:xfrm>
          <a:prstGeom prst="rect">
            <a:avLst/>
          </a:prstGeom>
        </p:spPr>
      </p:pic>
      <p:sp>
        <p:nvSpPr>
          <p:cNvPr id="211" name="TextBox 210">
            <a:extLst>
              <a:ext uri="{FF2B5EF4-FFF2-40B4-BE49-F238E27FC236}">
                <a16:creationId xmlns:a16="http://schemas.microsoft.com/office/drawing/2014/main" id="{EC5C384F-50CF-7BB8-11F1-1CF27ED596C5}"/>
              </a:ext>
            </a:extLst>
          </p:cNvPr>
          <p:cNvSpPr txBox="1"/>
          <p:nvPr/>
        </p:nvSpPr>
        <p:spPr>
          <a:xfrm>
            <a:off x="4420109" y="8770182"/>
            <a:ext cx="3025947" cy="689420"/>
          </a:xfrm>
          <a:prstGeom prst="rect">
            <a:avLst/>
          </a:prstGeom>
          <a:noFill/>
        </p:spPr>
        <p:txBody>
          <a:bodyPr wrap="square" lIns="36576" tIns="36576" rIns="36576" bIns="36576">
            <a:spAutoFit/>
          </a:bodyPr>
          <a:lstStyle/>
          <a:p>
            <a:pPr algn="l"/>
            <a:r>
              <a:rPr lang="en-US" sz="800" b="1" dirty="0">
                <a:solidFill>
                  <a:srgbClr val="111111"/>
                </a:solidFill>
                <a:latin typeface="Arial Narrow" panose="020B0604020202020204" pitchFamily="34" charset="0"/>
              </a:rPr>
              <a:t>Amendment 3 does not create new revenue for cities</a:t>
            </a:r>
            <a:r>
              <a:rPr lang="en-US" sz="800" b="1">
                <a:solidFill>
                  <a:srgbClr val="111111"/>
                </a:solidFill>
                <a:latin typeface="Arial Narrow" panose="020B0604020202020204" pitchFamily="34" charset="0"/>
              </a:rPr>
              <a:t>, counties</a:t>
            </a:r>
            <a:r>
              <a:rPr lang="en-US" sz="800" b="1" dirty="0">
                <a:solidFill>
                  <a:srgbClr val="111111"/>
                </a:solidFill>
                <a:latin typeface="Arial Narrow" panose="020B0604020202020204" pitchFamily="34" charset="0"/>
              </a:rPr>
              <a:t>, or other local governments.</a:t>
            </a:r>
          </a:p>
          <a:p>
            <a:pPr algn="l"/>
            <a:endParaRPr lang="en-US" sz="800" b="1" dirty="0">
              <a:solidFill>
                <a:srgbClr val="111111"/>
              </a:solidFill>
              <a:latin typeface="Arial Narrow" panose="020B0604020202020204" pitchFamily="34" charset="0"/>
            </a:endParaRPr>
          </a:p>
          <a:p>
            <a:pPr algn="l"/>
            <a:r>
              <a:rPr lang="en-US" sz="800" b="1" dirty="0">
                <a:solidFill>
                  <a:srgbClr val="111111"/>
                </a:solidFill>
                <a:latin typeface="Arial Narrow" panose="020B0604020202020204" pitchFamily="34" charset="0"/>
              </a:rPr>
              <a:t>It </a:t>
            </a:r>
            <a:r>
              <a:rPr lang="en-US" sz="800" b="1" dirty="0">
                <a:solidFill>
                  <a:srgbClr val="C00000"/>
                </a:solidFill>
                <a:latin typeface="Arial Black" panose="020B0604020202020204" pitchFamily="34" charset="0"/>
                <a:cs typeface="Arial Black" panose="020B0604020202020204" pitchFamily="34" charset="0"/>
              </a:rPr>
              <a:t>reduces</a:t>
            </a:r>
            <a:r>
              <a:rPr lang="en-US" sz="800" b="1" dirty="0">
                <a:solidFill>
                  <a:srgbClr val="111111"/>
                </a:solidFill>
                <a:latin typeface="Arial Narrow" panose="020B0604020202020204" pitchFamily="34" charset="0"/>
              </a:rPr>
              <a:t> the amount of property tax revenue available</a:t>
            </a:r>
          </a:p>
          <a:p>
            <a:pPr algn="l"/>
            <a:r>
              <a:rPr lang="en-US" sz="800" b="1" dirty="0">
                <a:solidFill>
                  <a:srgbClr val="111111"/>
                </a:solidFill>
                <a:latin typeface="Arial Narrow" panose="020B0604020202020204" pitchFamily="34" charset="0"/>
              </a:rPr>
              <a:t>to fund local services. </a:t>
            </a:r>
            <a:endParaRPr sz="800" b="1" dirty="0">
              <a:solidFill>
                <a:srgbClr val="111111"/>
              </a:solidFill>
              <a:latin typeface="Arial Narrow" panose="020B0604020202020204" pitchFamily="34" charset="0"/>
            </a:endParaRPr>
          </a:p>
        </p:txBody>
      </p:sp>
      <p:sp>
        <p:nvSpPr>
          <p:cNvPr id="3" name="TextBox 2">
            <a:extLst>
              <a:ext uri="{FF2B5EF4-FFF2-40B4-BE49-F238E27FC236}">
                <a16:creationId xmlns:a16="http://schemas.microsoft.com/office/drawing/2014/main" id="{7C27A3A3-1458-1B1D-07C3-75EF56F72316}"/>
              </a:ext>
            </a:extLst>
          </p:cNvPr>
          <p:cNvSpPr txBox="1"/>
          <p:nvPr/>
        </p:nvSpPr>
        <p:spPr>
          <a:xfrm>
            <a:off x="2695688" y="986433"/>
            <a:ext cx="4892039" cy="289310"/>
          </a:xfrm>
          <a:prstGeom prst="rect">
            <a:avLst/>
          </a:prstGeom>
          <a:noFill/>
        </p:spPr>
        <p:txBody>
          <a:bodyPr wrap="square" lIns="36576" tIns="36576" rIns="36576" bIns="36576">
            <a:spAutoFit/>
          </a:bodyPr>
          <a:lstStyle/>
          <a:p>
            <a:pPr algn="l"/>
            <a:r>
              <a:rPr lang="en-US" sz="1400" b="1" dirty="0">
                <a:solidFill>
                  <a:srgbClr val="FFFFFF"/>
                </a:solidFill>
                <a:latin typeface="Arial Narrow" panose="020B0604020202020204" pitchFamily="34" charset="0"/>
                <a:cs typeface="Arial Narrow" panose="020B0604020202020204" pitchFamily="34" charset="0"/>
              </a:rPr>
              <a:t>ON MUNICIPAL LEISURE SERVICES</a:t>
            </a:r>
            <a:endParaRPr sz="1400" b="1" dirty="0">
              <a:solidFill>
                <a:srgbClr val="FFFFFF"/>
              </a:solidFill>
              <a:latin typeface="Arial Narrow" panose="020B0604020202020204" pitchFamily="34" charset="0"/>
              <a:cs typeface="Arial Narrow" panose="020B0604020202020204" pitchFamily="34" charset="0"/>
            </a:endParaRPr>
          </a:p>
        </p:txBody>
      </p:sp>
      <p:cxnSp>
        <p:nvCxnSpPr>
          <p:cNvPr id="8" name="Straight Connector 7">
            <a:extLst>
              <a:ext uri="{FF2B5EF4-FFF2-40B4-BE49-F238E27FC236}">
                <a16:creationId xmlns:a16="http://schemas.microsoft.com/office/drawing/2014/main" id="{A5AD12BC-7FFD-0F73-E155-7BD140A2117C}"/>
              </a:ext>
            </a:extLst>
          </p:cNvPr>
          <p:cNvCxnSpPr>
            <a:cxnSpLocks/>
          </p:cNvCxnSpPr>
          <p:nvPr/>
        </p:nvCxnSpPr>
        <p:spPr>
          <a:xfrm>
            <a:off x="256406" y="3477762"/>
            <a:ext cx="3057591" cy="0"/>
          </a:xfrm>
          <a:prstGeom prst="line">
            <a:avLst/>
          </a:prstGeom>
          <a:ln w="15875"/>
        </p:spPr>
        <p:style>
          <a:lnRef idx="1">
            <a:schemeClr val="accent2"/>
          </a:lnRef>
          <a:fillRef idx="0">
            <a:schemeClr val="accent2"/>
          </a:fillRef>
          <a:effectRef idx="0">
            <a:schemeClr val="accent2"/>
          </a:effectRef>
          <a:fontRef idx="minor">
            <a:schemeClr val="tx1"/>
          </a:fontRef>
        </p:style>
      </p:cxnSp>
      <p:sp>
        <p:nvSpPr>
          <p:cNvPr id="14" name="TextBox 13">
            <a:extLst>
              <a:ext uri="{FF2B5EF4-FFF2-40B4-BE49-F238E27FC236}">
                <a16:creationId xmlns:a16="http://schemas.microsoft.com/office/drawing/2014/main" id="{871E3852-A167-9C64-2675-3EB1577EEE03}"/>
              </a:ext>
            </a:extLst>
          </p:cNvPr>
          <p:cNvSpPr txBox="1"/>
          <p:nvPr/>
        </p:nvSpPr>
        <p:spPr>
          <a:xfrm>
            <a:off x="932329" y="3510803"/>
            <a:ext cx="2399598" cy="741742"/>
          </a:xfrm>
          <a:prstGeom prst="rect">
            <a:avLst/>
          </a:prstGeom>
          <a:noFill/>
        </p:spPr>
        <p:txBody>
          <a:bodyPr wrap="square" lIns="36576" tIns="36576" rIns="36576" bIns="36576">
            <a:spAutoFit/>
          </a:bodyPr>
          <a:lstStyle/>
          <a:p>
            <a:pPr algn="l"/>
            <a:r>
              <a:rPr lang="en-US" sz="860" b="1" dirty="0">
                <a:solidFill>
                  <a:srgbClr val="111111"/>
                </a:solidFill>
                <a:latin typeface="Arial Narrow" panose="020B0604020202020204" pitchFamily="34" charset="0"/>
                <a:cs typeface="Arial Narrow" panose="020B0604020202020204" pitchFamily="34" charset="0"/>
              </a:rPr>
              <a:t>State economists estimate Amendment 3 could reduce local government property tax revenues by approximately </a:t>
            </a:r>
            <a:r>
              <a:rPr lang="en-US" sz="900" b="1" dirty="0">
                <a:solidFill>
                  <a:srgbClr val="C00000"/>
                </a:solidFill>
                <a:latin typeface="Arial Narrow" panose="020B0604020202020204" pitchFamily="34" charset="0"/>
                <a:cs typeface="Arial Narrow" panose="020B0604020202020204" pitchFamily="34" charset="0"/>
              </a:rPr>
              <a:t>$5 BILLION </a:t>
            </a:r>
            <a:r>
              <a:rPr lang="en-US" sz="860" b="1" dirty="0">
                <a:solidFill>
                  <a:srgbClr val="111111"/>
                </a:solidFill>
                <a:latin typeface="Arial Narrow" panose="020B0604020202020204" pitchFamily="34" charset="0"/>
                <a:cs typeface="Arial Narrow" panose="020B0604020202020204" pitchFamily="34" charset="0"/>
              </a:rPr>
              <a:t>in Fiscal Year 2027-28, with larger reductions in future years as the proposal is fully implemented. </a:t>
            </a:r>
            <a:endParaRPr sz="860" b="1" dirty="0">
              <a:solidFill>
                <a:srgbClr val="111111"/>
              </a:solidFill>
              <a:latin typeface="Arial Narrow" panose="020B0604020202020204" pitchFamily="34" charset="0"/>
              <a:cs typeface="Arial Narrow" panose="020B0604020202020204" pitchFamily="34" charset="0"/>
            </a:endParaRPr>
          </a:p>
        </p:txBody>
      </p:sp>
      <p:sp>
        <p:nvSpPr>
          <p:cNvPr id="15" name="Oval 14">
            <a:extLst>
              <a:ext uri="{FF2B5EF4-FFF2-40B4-BE49-F238E27FC236}">
                <a16:creationId xmlns:a16="http://schemas.microsoft.com/office/drawing/2014/main" id="{5B09E38B-3754-A2EA-323E-31551EB233E9}"/>
              </a:ext>
            </a:extLst>
          </p:cNvPr>
          <p:cNvSpPr/>
          <p:nvPr/>
        </p:nvSpPr>
        <p:spPr>
          <a:xfrm>
            <a:off x="349702" y="3596017"/>
            <a:ext cx="463799" cy="463799"/>
          </a:xfrm>
          <a:prstGeom prst="ellipse">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ysClr val="windowText" lastClr="000000"/>
              </a:solidFill>
              <a:latin typeface="Arial Narrow" panose="020B0604020202020204" pitchFamily="34" charset="0"/>
            </a:endParaRPr>
          </a:p>
        </p:txBody>
      </p:sp>
      <p:pic>
        <p:nvPicPr>
          <p:cNvPr id="21" name="Graphic 20" descr="Bar graph with upward trend with solid fill">
            <a:extLst>
              <a:ext uri="{FF2B5EF4-FFF2-40B4-BE49-F238E27FC236}">
                <a16:creationId xmlns:a16="http://schemas.microsoft.com/office/drawing/2014/main" id="{8DFA72AF-2B61-443F-00AC-48F434DC3DA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49368" y="3702558"/>
            <a:ext cx="261531" cy="261531"/>
          </a:xfrm>
          <a:prstGeom prst="rect">
            <a:avLst/>
          </a:prstGeom>
        </p:spPr>
      </p:pic>
      <p:sp>
        <p:nvSpPr>
          <p:cNvPr id="43" name="Rounded Rectangle 42">
            <a:extLst>
              <a:ext uri="{FF2B5EF4-FFF2-40B4-BE49-F238E27FC236}">
                <a16:creationId xmlns:a16="http://schemas.microsoft.com/office/drawing/2014/main" id="{BD53CE0C-5DE7-E6F4-47BE-4F76DF9196AD}"/>
              </a:ext>
            </a:extLst>
          </p:cNvPr>
          <p:cNvSpPr/>
          <p:nvPr/>
        </p:nvSpPr>
        <p:spPr>
          <a:xfrm>
            <a:off x="158977" y="4609414"/>
            <a:ext cx="3310128" cy="2230634"/>
          </a:xfrm>
          <a:prstGeom prst="roundRect">
            <a:avLst>
              <a:gd name="adj" fmla="val 8457"/>
            </a:avLst>
          </a:prstGeom>
          <a:solidFill>
            <a:srgbClr val="FFFFFF"/>
          </a:solidFill>
          <a:ln>
            <a:solidFill>
              <a:srgbClr val="B9B9B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b="1" dirty="0">
              <a:latin typeface="Arial Narrow" panose="020B0604020202020204" pitchFamily="34" charset="0"/>
            </a:endParaRPr>
          </a:p>
        </p:txBody>
      </p:sp>
      <p:sp>
        <p:nvSpPr>
          <p:cNvPr id="44" name="Round Same Side Corner Rectangle 43">
            <a:extLst>
              <a:ext uri="{FF2B5EF4-FFF2-40B4-BE49-F238E27FC236}">
                <a16:creationId xmlns:a16="http://schemas.microsoft.com/office/drawing/2014/main" id="{3BA949F3-53C6-CEAE-8749-4663355F9E12}"/>
              </a:ext>
            </a:extLst>
          </p:cNvPr>
          <p:cNvSpPr/>
          <p:nvPr/>
        </p:nvSpPr>
        <p:spPr>
          <a:xfrm>
            <a:off x="158977" y="4474426"/>
            <a:ext cx="3310128" cy="278652"/>
          </a:xfrm>
          <a:prstGeom prst="round2SameRect">
            <a:avLst>
              <a:gd name="adj1" fmla="val 50000"/>
              <a:gd name="adj2" fmla="val 0"/>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dirty="0">
              <a:solidFill>
                <a:srgbClr val="FF0000"/>
              </a:solidFill>
              <a:latin typeface="Arial Narrow" panose="020B0604020202020204" pitchFamily="34" charset="0"/>
            </a:endParaRPr>
          </a:p>
        </p:txBody>
      </p:sp>
      <p:sp>
        <p:nvSpPr>
          <p:cNvPr id="45" name="TextBox 44">
            <a:extLst>
              <a:ext uri="{FF2B5EF4-FFF2-40B4-BE49-F238E27FC236}">
                <a16:creationId xmlns:a16="http://schemas.microsoft.com/office/drawing/2014/main" id="{3932FCF5-8799-1FAA-85AB-74EE652E2DC9}"/>
              </a:ext>
            </a:extLst>
          </p:cNvPr>
          <p:cNvSpPr txBox="1"/>
          <p:nvPr/>
        </p:nvSpPr>
        <p:spPr>
          <a:xfrm>
            <a:off x="740222" y="4504638"/>
            <a:ext cx="2629128" cy="258532"/>
          </a:xfrm>
          <a:prstGeom prst="rect">
            <a:avLst/>
          </a:prstGeom>
          <a:noFill/>
        </p:spPr>
        <p:txBody>
          <a:bodyPr wrap="square" lIns="36576" tIns="36576" rIns="36576" bIns="36576">
            <a:spAutoFit/>
          </a:bodyPr>
          <a:lstStyle/>
          <a:p>
            <a:r>
              <a:rPr lang="en-US" sz="1200" b="1" dirty="0">
                <a:solidFill>
                  <a:srgbClr val="FFFFFF"/>
                </a:solidFill>
                <a:latin typeface="Arial Narrow" panose="020B0604020202020204" pitchFamily="34" charset="0"/>
              </a:rPr>
              <a:t>THE FINANCIAL IMPACT</a:t>
            </a:r>
            <a:endParaRPr sz="1200" b="1" dirty="0">
              <a:solidFill>
                <a:srgbClr val="FFFFFF"/>
              </a:solidFill>
              <a:latin typeface="Arial Narrow" panose="020B0604020202020204" pitchFamily="34" charset="0"/>
            </a:endParaRPr>
          </a:p>
        </p:txBody>
      </p:sp>
      <p:sp>
        <p:nvSpPr>
          <p:cNvPr id="46" name="TextBox 45">
            <a:extLst>
              <a:ext uri="{FF2B5EF4-FFF2-40B4-BE49-F238E27FC236}">
                <a16:creationId xmlns:a16="http://schemas.microsoft.com/office/drawing/2014/main" id="{7AB44740-E59F-EC2C-B5DF-9D31E5B67516}"/>
              </a:ext>
            </a:extLst>
          </p:cNvPr>
          <p:cNvSpPr txBox="1"/>
          <p:nvPr/>
        </p:nvSpPr>
        <p:spPr>
          <a:xfrm>
            <a:off x="245097" y="4852471"/>
            <a:ext cx="3180119" cy="320088"/>
          </a:xfrm>
          <a:prstGeom prst="rect">
            <a:avLst/>
          </a:prstGeom>
          <a:noFill/>
        </p:spPr>
        <p:txBody>
          <a:bodyPr wrap="square" lIns="36576" tIns="36576" rIns="36576" bIns="36576">
            <a:spAutoFit/>
          </a:bodyPr>
          <a:lstStyle/>
          <a:p>
            <a:pPr algn="l"/>
            <a:r>
              <a:rPr lang="en-US" sz="800" dirty="0">
                <a:solidFill>
                  <a:srgbClr val="111111"/>
                </a:solidFill>
                <a:latin typeface="Arial Narrow" panose="020B0604020202020204" pitchFamily="34" charset="0"/>
                <a:cs typeface="Arial Narrow" panose="020B0604020202020204" pitchFamily="34" charset="0"/>
              </a:rPr>
              <a:t>Because every Florida city has a different tax base, population, and service demands, the impact of Amendment 3 will vary from one municipality to another. </a:t>
            </a:r>
            <a:endParaRPr sz="800" dirty="0">
              <a:solidFill>
                <a:srgbClr val="111111"/>
              </a:solidFill>
              <a:latin typeface="Arial Narrow" panose="020B0604020202020204" pitchFamily="34" charset="0"/>
              <a:cs typeface="Arial Narrow" panose="020B0604020202020204" pitchFamily="34" charset="0"/>
            </a:endParaRPr>
          </a:p>
        </p:txBody>
      </p:sp>
      <p:sp>
        <p:nvSpPr>
          <p:cNvPr id="51" name="Oval 50">
            <a:extLst>
              <a:ext uri="{FF2B5EF4-FFF2-40B4-BE49-F238E27FC236}">
                <a16:creationId xmlns:a16="http://schemas.microsoft.com/office/drawing/2014/main" id="{909F904C-33D2-2207-B93A-C9EFC5967BB4}"/>
              </a:ext>
            </a:extLst>
          </p:cNvPr>
          <p:cNvSpPr/>
          <p:nvPr/>
        </p:nvSpPr>
        <p:spPr>
          <a:xfrm>
            <a:off x="280027" y="4407240"/>
            <a:ext cx="406746" cy="406746"/>
          </a:xfrm>
          <a:prstGeom prst="ellipse">
            <a:avLst/>
          </a:prstGeom>
          <a:solidFill>
            <a:srgbClr val="C00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ysClr val="windowText" lastClr="000000"/>
              </a:solidFill>
              <a:latin typeface="Arial Narrow" panose="020B0604020202020204" pitchFamily="34" charset="0"/>
            </a:endParaRPr>
          </a:p>
        </p:txBody>
      </p:sp>
      <p:pic>
        <p:nvPicPr>
          <p:cNvPr id="52" name="Picture 51">
            <a:extLst>
              <a:ext uri="{FF2B5EF4-FFF2-40B4-BE49-F238E27FC236}">
                <a16:creationId xmlns:a16="http://schemas.microsoft.com/office/drawing/2014/main" id="{D388D8E4-CAFA-1748-869F-381AA1D1DA4D}"/>
              </a:ext>
            </a:extLst>
          </p:cNvPr>
          <p:cNvPicPr>
            <a:picLocks noChangeAspect="1"/>
          </p:cNvPicPr>
          <p:nvPr/>
        </p:nvPicPr>
        <p:blipFill>
          <a:blip r:embed="rId6"/>
          <a:stretch>
            <a:fillRect/>
          </a:stretch>
        </p:blipFill>
        <p:spPr>
          <a:xfrm>
            <a:off x="2139854" y="5290957"/>
            <a:ext cx="257570" cy="210739"/>
          </a:xfrm>
          <a:prstGeom prst="rect">
            <a:avLst/>
          </a:prstGeom>
        </p:spPr>
      </p:pic>
      <p:sp>
        <p:nvSpPr>
          <p:cNvPr id="54" name="TextBox 53">
            <a:extLst>
              <a:ext uri="{FF2B5EF4-FFF2-40B4-BE49-F238E27FC236}">
                <a16:creationId xmlns:a16="http://schemas.microsoft.com/office/drawing/2014/main" id="{CB597044-88FB-46BD-ED3F-57C6AD1C34F3}"/>
              </a:ext>
            </a:extLst>
          </p:cNvPr>
          <p:cNvSpPr txBox="1"/>
          <p:nvPr/>
        </p:nvSpPr>
        <p:spPr>
          <a:xfrm>
            <a:off x="249178" y="5153965"/>
            <a:ext cx="2399598" cy="206210"/>
          </a:xfrm>
          <a:prstGeom prst="rect">
            <a:avLst/>
          </a:prstGeom>
          <a:noFill/>
        </p:spPr>
        <p:txBody>
          <a:bodyPr wrap="square" lIns="36576" tIns="36576" rIns="36576" bIns="36576">
            <a:spAutoFit/>
          </a:bodyPr>
          <a:lstStyle/>
          <a:p>
            <a:pPr algn="l"/>
            <a:r>
              <a:rPr lang="en-US" sz="860" b="1" dirty="0">
                <a:solidFill>
                  <a:srgbClr val="111111"/>
                </a:solidFill>
                <a:latin typeface="Arial Narrow" panose="020B0604020202020204" pitchFamily="34" charset="0"/>
                <a:cs typeface="Arial Narrow" panose="020B0604020202020204" pitchFamily="34" charset="0"/>
              </a:rPr>
              <a:t>Cities may face difficult choices, such as:</a:t>
            </a:r>
            <a:endParaRPr sz="860" b="1" dirty="0">
              <a:solidFill>
                <a:srgbClr val="111111"/>
              </a:solidFill>
              <a:latin typeface="Arial Narrow" panose="020B0604020202020204" pitchFamily="34" charset="0"/>
              <a:cs typeface="Arial Narrow" panose="020B0604020202020204" pitchFamily="34" charset="0"/>
            </a:endParaRPr>
          </a:p>
        </p:txBody>
      </p:sp>
      <p:pic>
        <p:nvPicPr>
          <p:cNvPr id="59" name="Graphic 58" descr="Dollar with solid fill">
            <a:extLst>
              <a:ext uri="{FF2B5EF4-FFF2-40B4-BE49-F238E27FC236}">
                <a16:creationId xmlns:a16="http://schemas.microsoft.com/office/drawing/2014/main" id="{FC080D29-49AA-8B18-E5C5-026B4D51C59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22766" y="4459451"/>
            <a:ext cx="321268" cy="321268"/>
          </a:xfrm>
          <a:prstGeom prst="rect">
            <a:avLst/>
          </a:prstGeom>
        </p:spPr>
      </p:pic>
      <p:cxnSp>
        <p:nvCxnSpPr>
          <p:cNvPr id="64" name="Straight Connector 63">
            <a:extLst>
              <a:ext uri="{FF2B5EF4-FFF2-40B4-BE49-F238E27FC236}">
                <a16:creationId xmlns:a16="http://schemas.microsoft.com/office/drawing/2014/main" id="{691F699B-9018-97A7-251A-64BD820E5EC3}"/>
              </a:ext>
            </a:extLst>
          </p:cNvPr>
          <p:cNvCxnSpPr>
            <a:cxnSpLocks/>
          </p:cNvCxnSpPr>
          <p:nvPr/>
        </p:nvCxnSpPr>
        <p:spPr>
          <a:xfrm>
            <a:off x="4336916" y="3357938"/>
            <a:ext cx="3057591" cy="0"/>
          </a:xfrm>
          <a:prstGeom prst="line">
            <a:avLst/>
          </a:prstGeom>
          <a:ln w="15875">
            <a:prstDash val="sysDot"/>
          </a:ln>
        </p:spPr>
        <p:style>
          <a:lnRef idx="1">
            <a:schemeClr val="accent2"/>
          </a:lnRef>
          <a:fillRef idx="0">
            <a:schemeClr val="accent2"/>
          </a:fillRef>
          <a:effectRef idx="0">
            <a:schemeClr val="accent2"/>
          </a:effectRef>
          <a:fontRef idx="minor">
            <a:schemeClr val="tx1"/>
          </a:fontRef>
        </p:style>
      </p:cxnSp>
      <p:sp>
        <p:nvSpPr>
          <p:cNvPr id="65" name="TextBox 64">
            <a:extLst>
              <a:ext uri="{FF2B5EF4-FFF2-40B4-BE49-F238E27FC236}">
                <a16:creationId xmlns:a16="http://schemas.microsoft.com/office/drawing/2014/main" id="{3CE4522E-FF30-4AF1-2E11-C4448A9386D4}"/>
              </a:ext>
            </a:extLst>
          </p:cNvPr>
          <p:cNvSpPr txBox="1"/>
          <p:nvPr/>
        </p:nvSpPr>
        <p:spPr>
          <a:xfrm>
            <a:off x="4287620" y="3535705"/>
            <a:ext cx="3298108" cy="243143"/>
          </a:xfrm>
          <a:prstGeom prst="rect">
            <a:avLst/>
          </a:prstGeom>
          <a:noFill/>
        </p:spPr>
        <p:txBody>
          <a:bodyPr wrap="square" lIns="36576" tIns="36576" rIns="36576" bIns="36576">
            <a:spAutoFit/>
          </a:bodyPr>
          <a:lstStyle/>
          <a:p>
            <a:r>
              <a:rPr lang="en-US" sz="1100" b="1" dirty="0">
                <a:solidFill>
                  <a:srgbClr val="111111"/>
                </a:solidFill>
                <a:latin typeface="Arial Narrow" panose="020B0604020202020204" pitchFamily="34" charset="0"/>
              </a:rPr>
              <a:t>NUMBER OF RECREATION CENTERS</a:t>
            </a:r>
            <a:endParaRPr sz="1100" b="1" dirty="0">
              <a:solidFill>
                <a:srgbClr val="111111"/>
              </a:solidFill>
              <a:latin typeface="Arial Narrow" panose="020B0604020202020204" pitchFamily="34" charset="0"/>
            </a:endParaRPr>
          </a:p>
        </p:txBody>
      </p:sp>
      <p:cxnSp>
        <p:nvCxnSpPr>
          <p:cNvPr id="66" name="Straight Connector 65">
            <a:extLst>
              <a:ext uri="{FF2B5EF4-FFF2-40B4-BE49-F238E27FC236}">
                <a16:creationId xmlns:a16="http://schemas.microsoft.com/office/drawing/2014/main" id="{6205A5BA-BE94-529A-96C3-ECC411D4E193}"/>
              </a:ext>
            </a:extLst>
          </p:cNvPr>
          <p:cNvCxnSpPr>
            <a:cxnSpLocks/>
          </p:cNvCxnSpPr>
          <p:nvPr/>
        </p:nvCxnSpPr>
        <p:spPr>
          <a:xfrm>
            <a:off x="4336916" y="3940868"/>
            <a:ext cx="3057591" cy="0"/>
          </a:xfrm>
          <a:prstGeom prst="line">
            <a:avLst/>
          </a:prstGeom>
          <a:ln w="15875">
            <a:prstDash val="sysDot"/>
          </a:ln>
        </p:spPr>
        <p:style>
          <a:lnRef idx="1">
            <a:schemeClr val="accent2"/>
          </a:lnRef>
          <a:fillRef idx="0">
            <a:schemeClr val="accent2"/>
          </a:fillRef>
          <a:effectRef idx="0">
            <a:schemeClr val="accent2"/>
          </a:effectRef>
          <a:fontRef idx="minor">
            <a:schemeClr val="tx1"/>
          </a:fontRef>
        </p:style>
      </p:cxnSp>
      <p:sp>
        <p:nvSpPr>
          <p:cNvPr id="67" name="TextBox 66">
            <a:extLst>
              <a:ext uri="{FF2B5EF4-FFF2-40B4-BE49-F238E27FC236}">
                <a16:creationId xmlns:a16="http://schemas.microsoft.com/office/drawing/2014/main" id="{701E70D0-5944-D3AB-6ADD-B585492D2EA7}"/>
              </a:ext>
            </a:extLst>
          </p:cNvPr>
          <p:cNvSpPr txBox="1"/>
          <p:nvPr/>
        </p:nvSpPr>
        <p:spPr>
          <a:xfrm>
            <a:off x="4287620" y="4128436"/>
            <a:ext cx="3298108" cy="243143"/>
          </a:xfrm>
          <a:prstGeom prst="rect">
            <a:avLst/>
          </a:prstGeom>
          <a:noFill/>
        </p:spPr>
        <p:txBody>
          <a:bodyPr wrap="square" lIns="36576" tIns="36576" rIns="36576" bIns="36576">
            <a:spAutoFit/>
          </a:bodyPr>
          <a:lstStyle/>
          <a:p>
            <a:r>
              <a:rPr lang="en-US" sz="1100" b="1" dirty="0">
                <a:solidFill>
                  <a:srgbClr val="111111"/>
                </a:solidFill>
                <a:latin typeface="Arial Narrow" panose="020B0604020202020204" pitchFamily="34" charset="0"/>
              </a:rPr>
              <a:t>NUMBER OF RECREATIONAL PROGRAMS</a:t>
            </a:r>
            <a:endParaRPr sz="1100" b="1" dirty="0">
              <a:solidFill>
                <a:srgbClr val="111111"/>
              </a:solidFill>
              <a:latin typeface="Arial Narrow" panose="020B0604020202020204" pitchFamily="34" charset="0"/>
            </a:endParaRPr>
          </a:p>
        </p:txBody>
      </p:sp>
      <p:cxnSp>
        <p:nvCxnSpPr>
          <p:cNvPr id="68" name="Straight Connector 67">
            <a:extLst>
              <a:ext uri="{FF2B5EF4-FFF2-40B4-BE49-F238E27FC236}">
                <a16:creationId xmlns:a16="http://schemas.microsoft.com/office/drawing/2014/main" id="{9B2C72A3-1E02-F568-3E06-5B15B7A782F0}"/>
              </a:ext>
            </a:extLst>
          </p:cNvPr>
          <p:cNvCxnSpPr>
            <a:cxnSpLocks/>
          </p:cNvCxnSpPr>
          <p:nvPr/>
        </p:nvCxnSpPr>
        <p:spPr>
          <a:xfrm>
            <a:off x="4336916" y="4547046"/>
            <a:ext cx="3057591" cy="0"/>
          </a:xfrm>
          <a:prstGeom prst="line">
            <a:avLst/>
          </a:prstGeom>
          <a:ln w="15875">
            <a:prstDash val="sysDot"/>
          </a:ln>
        </p:spPr>
        <p:style>
          <a:lnRef idx="1">
            <a:schemeClr val="accent2"/>
          </a:lnRef>
          <a:fillRef idx="0">
            <a:schemeClr val="accent2"/>
          </a:fillRef>
          <a:effectRef idx="0">
            <a:schemeClr val="accent2"/>
          </a:effectRef>
          <a:fontRef idx="minor">
            <a:schemeClr val="tx1"/>
          </a:fontRef>
        </p:style>
      </p:cxnSp>
      <p:sp>
        <p:nvSpPr>
          <p:cNvPr id="69" name="Oval 68">
            <a:extLst>
              <a:ext uri="{FF2B5EF4-FFF2-40B4-BE49-F238E27FC236}">
                <a16:creationId xmlns:a16="http://schemas.microsoft.com/office/drawing/2014/main" id="{9C0ADA25-CD72-0CA9-1B3E-228B45568A8B}"/>
              </a:ext>
            </a:extLst>
          </p:cNvPr>
          <p:cNvSpPr/>
          <p:nvPr/>
        </p:nvSpPr>
        <p:spPr>
          <a:xfrm>
            <a:off x="3784789" y="4738984"/>
            <a:ext cx="402384" cy="402384"/>
          </a:xfrm>
          <a:prstGeom prst="ellipse">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dirty="0">
              <a:latin typeface="Arial Narrow" panose="020B0604020202020204" pitchFamily="34" charset="0"/>
            </a:endParaRPr>
          </a:p>
        </p:txBody>
      </p:sp>
      <p:sp>
        <p:nvSpPr>
          <p:cNvPr id="71" name="Oval 70">
            <a:extLst>
              <a:ext uri="{FF2B5EF4-FFF2-40B4-BE49-F238E27FC236}">
                <a16:creationId xmlns:a16="http://schemas.microsoft.com/office/drawing/2014/main" id="{CF8155F0-F05A-6354-5CB7-4A71E2CF10DC}"/>
              </a:ext>
            </a:extLst>
          </p:cNvPr>
          <p:cNvSpPr/>
          <p:nvPr/>
        </p:nvSpPr>
        <p:spPr>
          <a:xfrm>
            <a:off x="3784789" y="5331859"/>
            <a:ext cx="402384" cy="402384"/>
          </a:xfrm>
          <a:prstGeom prst="ellipse">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dirty="0">
              <a:latin typeface="Arial Narrow" panose="020B0604020202020204" pitchFamily="34" charset="0"/>
            </a:endParaRPr>
          </a:p>
        </p:txBody>
      </p:sp>
      <p:sp>
        <p:nvSpPr>
          <p:cNvPr id="78" name="TextBox 77">
            <a:extLst>
              <a:ext uri="{FF2B5EF4-FFF2-40B4-BE49-F238E27FC236}">
                <a16:creationId xmlns:a16="http://schemas.microsoft.com/office/drawing/2014/main" id="{35175523-C3FB-B2A4-2854-249D99D0E592}"/>
              </a:ext>
            </a:extLst>
          </p:cNvPr>
          <p:cNvSpPr txBox="1"/>
          <p:nvPr/>
        </p:nvSpPr>
        <p:spPr>
          <a:xfrm>
            <a:off x="4287620" y="4737998"/>
            <a:ext cx="3298108" cy="243143"/>
          </a:xfrm>
          <a:prstGeom prst="rect">
            <a:avLst/>
          </a:prstGeom>
          <a:noFill/>
        </p:spPr>
        <p:txBody>
          <a:bodyPr wrap="square" lIns="36576" tIns="36576" rIns="36576" bIns="36576">
            <a:spAutoFit/>
          </a:bodyPr>
          <a:lstStyle/>
          <a:p>
            <a:r>
              <a:rPr lang="en-US" sz="1100" b="1" dirty="0">
                <a:solidFill>
                  <a:srgbClr val="111111"/>
                </a:solidFill>
                <a:latin typeface="Arial Narrow" panose="020B0604020202020204" pitchFamily="34" charset="0"/>
              </a:rPr>
              <a:t>NUMBER OF CULTURAL FACILITIES</a:t>
            </a:r>
            <a:endParaRPr sz="1100" b="1" dirty="0">
              <a:solidFill>
                <a:srgbClr val="111111"/>
              </a:solidFill>
              <a:latin typeface="Arial Narrow" panose="020B0604020202020204" pitchFamily="34" charset="0"/>
            </a:endParaRPr>
          </a:p>
        </p:txBody>
      </p:sp>
      <p:cxnSp>
        <p:nvCxnSpPr>
          <p:cNvPr id="79" name="Straight Connector 78">
            <a:extLst>
              <a:ext uri="{FF2B5EF4-FFF2-40B4-BE49-F238E27FC236}">
                <a16:creationId xmlns:a16="http://schemas.microsoft.com/office/drawing/2014/main" id="{6CE70CA8-9D44-1F5D-0571-4A0624D3D9FB}"/>
              </a:ext>
            </a:extLst>
          </p:cNvPr>
          <p:cNvCxnSpPr>
            <a:cxnSpLocks/>
          </p:cNvCxnSpPr>
          <p:nvPr/>
        </p:nvCxnSpPr>
        <p:spPr>
          <a:xfrm>
            <a:off x="4336916" y="5143161"/>
            <a:ext cx="3057591" cy="0"/>
          </a:xfrm>
          <a:prstGeom prst="line">
            <a:avLst/>
          </a:prstGeom>
          <a:ln w="15875">
            <a:prstDash val="sysDot"/>
          </a:ln>
        </p:spPr>
        <p:style>
          <a:lnRef idx="1">
            <a:schemeClr val="accent2"/>
          </a:lnRef>
          <a:fillRef idx="0">
            <a:schemeClr val="accent2"/>
          </a:fillRef>
          <a:effectRef idx="0">
            <a:schemeClr val="accent2"/>
          </a:effectRef>
          <a:fontRef idx="minor">
            <a:schemeClr val="tx1"/>
          </a:fontRef>
        </p:style>
      </p:cxnSp>
      <p:sp>
        <p:nvSpPr>
          <p:cNvPr id="80" name="TextBox 79">
            <a:extLst>
              <a:ext uri="{FF2B5EF4-FFF2-40B4-BE49-F238E27FC236}">
                <a16:creationId xmlns:a16="http://schemas.microsoft.com/office/drawing/2014/main" id="{8DE42909-034B-864A-4A1F-3ED4D9B43A73}"/>
              </a:ext>
            </a:extLst>
          </p:cNvPr>
          <p:cNvSpPr txBox="1"/>
          <p:nvPr/>
        </p:nvSpPr>
        <p:spPr>
          <a:xfrm>
            <a:off x="4287620" y="5330729"/>
            <a:ext cx="3298108" cy="243143"/>
          </a:xfrm>
          <a:prstGeom prst="rect">
            <a:avLst/>
          </a:prstGeom>
          <a:noFill/>
        </p:spPr>
        <p:txBody>
          <a:bodyPr wrap="square" lIns="36576" tIns="36576" rIns="36576" bIns="36576">
            <a:spAutoFit/>
          </a:bodyPr>
          <a:lstStyle/>
          <a:p>
            <a:r>
              <a:rPr lang="en-US" sz="1100" b="1" dirty="0">
                <a:solidFill>
                  <a:srgbClr val="111111"/>
                </a:solidFill>
                <a:latin typeface="Arial Narrow" panose="020B0604020202020204" pitchFamily="34" charset="0"/>
              </a:rPr>
              <a:t>NUMBER OF TRANSPORTATION SERVICES</a:t>
            </a:r>
            <a:endParaRPr sz="1100" b="1" dirty="0">
              <a:solidFill>
                <a:srgbClr val="111111"/>
              </a:solidFill>
              <a:latin typeface="Arial Narrow" panose="020B0604020202020204" pitchFamily="34" charset="0"/>
            </a:endParaRPr>
          </a:p>
        </p:txBody>
      </p:sp>
      <p:cxnSp>
        <p:nvCxnSpPr>
          <p:cNvPr id="82" name="Straight Connector 81">
            <a:extLst>
              <a:ext uri="{FF2B5EF4-FFF2-40B4-BE49-F238E27FC236}">
                <a16:creationId xmlns:a16="http://schemas.microsoft.com/office/drawing/2014/main" id="{85328449-7ABB-5D75-1828-AF982FE78C9E}"/>
              </a:ext>
            </a:extLst>
          </p:cNvPr>
          <p:cNvCxnSpPr>
            <a:cxnSpLocks/>
          </p:cNvCxnSpPr>
          <p:nvPr/>
        </p:nvCxnSpPr>
        <p:spPr>
          <a:xfrm>
            <a:off x="4336916" y="5749339"/>
            <a:ext cx="3057591" cy="0"/>
          </a:xfrm>
          <a:prstGeom prst="line">
            <a:avLst/>
          </a:prstGeom>
          <a:ln w="15875">
            <a:prstDash val="sysDot"/>
          </a:ln>
        </p:spPr>
        <p:style>
          <a:lnRef idx="1">
            <a:schemeClr val="accent2"/>
          </a:lnRef>
          <a:fillRef idx="0">
            <a:schemeClr val="accent2"/>
          </a:fillRef>
          <a:effectRef idx="0">
            <a:schemeClr val="accent2"/>
          </a:effectRef>
          <a:fontRef idx="minor">
            <a:schemeClr val="tx1"/>
          </a:fontRef>
        </p:style>
      </p:cxnSp>
      <p:sp>
        <p:nvSpPr>
          <p:cNvPr id="89" name="TextBox 88">
            <a:extLst>
              <a:ext uri="{FF2B5EF4-FFF2-40B4-BE49-F238E27FC236}">
                <a16:creationId xmlns:a16="http://schemas.microsoft.com/office/drawing/2014/main" id="{2D746C94-E6EC-3010-8E9D-B30CCC584DC0}"/>
              </a:ext>
            </a:extLst>
          </p:cNvPr>
          <p:cNvSpPr txBox="1"/>
          <p:nvPr/>
        </p:nvSpPr>
        <p:spPr>
          <a:xfrm>
            <a:off x="4322728" y="5568105"/>
            <a:ext cx="3257912" cy="196977"/>
          </a:xfrm>
          <a:prstGeom prst="rect">
            <a:avLst/>
          </a:prstGeom>
          <a:noFill/>
        </p:spPr>
        <p:txBody>
          <a:bodyPr wrap="square" lIns="36576" tIns="36576" rIns="36576" bIns="36576">
            <a:spAutoFit/>
          </a:bodyPr>
          <a:lstStyle/>
          <a:p>
            <a:pPr algn="l"/>
            <a:r>
              <a:rPr lang="en-US" sz="800" b="1" dirty="0">
                <a:solidFill>
                  <a:srgbClr val="111111"/>
                </a:solidFill>
                <a:latin typeface="Arial Narrow" panose="020B0604020202020204" pitchFamily="34" charset="0"/>
                <a:cs typeface="Arial Narrow" panose="020B0604020202020204" pitchFamily="34" charset="0"/>
              </a:rPr>
              <a:t>12345</a:t>
            </a:r>
            <a:endParaRPr sz="800" b="1" dirty="0">
              <a:solidFill>
                <a:srgbClr val="111111"/>
              </a:solidFill>
              <a:latin typeface="Arial Narrow" panose="020B0604020202020204" pitchFamily="34" charset="0"/>
              <a:cs typeface="Arial Narrow" panose="020B0604020202020204" pitchFamily="34" charset="0"/>
            </a:endParaRPr>
          </a:p>
        </p:txBody>
      </p:sp>
      <p:sp>
        <p:nvSpPr>
          <p:cNvPr id="90" name="TextBox 89">
            <a:extLst>
              <a:ext uri="{FF2B5EF4-FFF2-40B4-BE49-F238E27FC236}">
                <a16:creationId xmlns:a16="http://schemas.microsoft.com/office/drawing/2014/main" id="{0CFC60D2-0B31-444A-18B9-7BDBF8F7092F}"/>
              </a:ext>
            </a:extLst>
          </p:cNvPr>
          <p:cNvSpPr txBox="1"/>
          <p:nvPr/>
        </p:nvSpPr>
        <p:spPr>
          <a:xfrm>
            <a:off x="4322728" y="4957931"/>
            <a:ext cx="3257912" cy="196977"/>
          </a:xfrm>
          <a:prstGeom prst="rect">
            <a:avLst/>
          </a:prstGeom>
          <a:noFill/>
        </p:spPr>
        <p:txBody>
          <a:bodyPr wrap="square" lIns="36576" tIns="36576" rIns="36576" bIns="36576">
            <a:spAutoFit/>
          </a:bodyPr>
          <a:lstStyle/>
          <a:p>
            <a:pPr algn="l"/>
            <a:r>
              <a:rPr lang="en-US" sz="800" b="1" dirty="0">
                <a:solidFill>
                  <a:srgbClr val="111111"/>
                </a:solidFill>
                <a:latin typeface="Arial Narrow" panose="020B0604020202020204" pitchFamily="34" charset="0"/>
                <a:cs typeface="Arial Narrow" panose="020B0604020202020204" pitchFamily="34" charset="0"/>
              </a:rPr>
              <a:t>12345</a:t>
            </a:r>
            <a:endParaRPr sz="800" b="1" dirty="0">
              <a:solidFill>
                <a:srgbClr val="111111"/>
              </a:solidFill>
              <a:latin typeface="Arial Narrow" panose="020B0604020202020204" pitchFamily="34" charset="0"/>
              <a:cs typeface="Arial Narrow" panose="020B0604020202020204" pitchFamily="34" charset="0"/>
            </a:endParaRPr>
          </a:p>
        </p:txBody>
      </p:sp>
      <p:sp>
        <p:nvSpPr>
          <p:cNvPr id="91" name="TextBox 90">
            <a:extLst>
              <a:ext uri="{FF2B5EF4-FFF2-40B4-BE49-F238E27FC236}">
                <a16:creationId xmlns:a16="http://schemas.microsoft.com/office/drawing/2014/main" id="{85499208-E82F-3C7A-480B-A034B60D4921}"/>
              </a:ext>
            </a:extLst>
          </p:cNvPr>
          <p:cNvSpPr txBox="1"/>
          <p:nvPr/>
        </p:nvSpPr>
        <p:spPr>
          <a:xfrm>
            <a:off x="4322728" y="4357371"/>
            <a:ext cx="3257912" cy="196977"/>
          </a:xfrm>
          <a:prstGeom prst="rect">
            <a:avLst/>
          </a:prstGeom>
          <a:noFill/>
        </p:spPr>
        <p:txBody>
          <a:bodyPr wrap="square" lIns="36576" tIns="36576" rIns="36576" bIns="36576">
            <a:spAutoFit/>
          </a:bodyPr>
          <a:lstStyle/>
          <a:p>
            <a:pPr algn="l"/>
            <a:r>
              <a:rPr lang="en-US" sz="800" b="1" dirty="0">
                <a:solidFill>
                  <a:srgbClr val="111111"/>
                </a:solidFill>
                <a:latin typeface="Arial Narrow" panose="020B0604020202020204" pitchFamily="34" charset="0"/>
                <a:cs typeface="Arial Narrow" panose="020B0604020202020204" pitchFamily="34" charset="0"/>
              </a:rPr>
              <a:t>12345</a:t>
            </a:r>
            <a:endParaRPr sz="800" b="1" dirty="0">
              <a:solidFill>
                <a:srgbClr val="111111"/>
              </a:solidFill>
              <a:latin typeface="Arial Narrow" panose="020B0604020202020204" pitchFamily="34" charset="0"/>
              <a:cs typeface="Arial Narrow" panose="020B0604020202020204" pitchFamily="34" charset="0"/>
            </a:endParaRPr>
          </a:p>
        </p:txBody>
      </p:sp>
      <p:sp>
        <p:nvSpPr>
          <p:cNvPr id="92" name="TextBox 91">
            <a:extLst>
              <a:ext uri="{FF2B5EF4-FFF2-40B4-BE49-F238E27FC236}">
                <a16:creationId xmlns:a16="http://schemas.microsoft.com/office/drawing/2014/main" id="{C6193086-0430-CB9E-0F07-77F67C83A845}"/>
              </a:ext>
            </a:extLst>
          </p:cNvPr>
          <p:cNvSpPr txBox="1"/>
          <p:nvPr/>
        </p:nvSpPr>
        <p:spPr>
          <a:xfrm>
            <a:off x="4322728" y="3756238"/>
            <a:ext cx="3257912" cy="196977"/>
          </a:xfrm>
          <a:prstGeom prst="rect">
            <a:avLst/>
          </a:prstGeom>
          <a:noFill/>
        </p:spPr>
        <p:txBody>
          <a:bodyPr wrap="square" lIns="36576" tIns="36576" rIns="36576" bIns="36576">
            <a:spAutoFit/>
          </a:bodyPr>
          <a:lstStyle/>
          <a:p>
            <a:pPr algn="l"/>
            <a:r>
              <a:rPr lang="en-US" sz="800" b="1" dirty="0">
                <a:solidFill>
                  <a:srgbClr val="111111"/>
                </a:solidFill>
                <a:latin typeface="Arial Narrow" panose="020B0604020202020204" pitchFamily="34" charset="0"/>
                <a:cs typeface="Arial Narrow" panose="020B0604020202020204" pitchFamily="34" charset="0"/>
              </a:rPr>
              <a:t>12345</a:t>
            </a:r>
            <a:endParaRPr sz="800" b="1" dirty="0">
              <a:solidFill>
                <a:srgbClr val="111111"/>
              </a:solidFill>
              <a:latin typeface="Arial Narrow" panose="020B0604020202020204" pitchFamily="34" charset="0"/>
              <a:cs typeface="Arial Narrow" panose="020B0604020202020204" pitchFamily="34" charset="0"/>
            </a:endParaRPr>
          </a:p>
        </p:txBody>
      </p:sp>
      <p:sp>
        <p:nvSpPr>
          <p:cNvPr id="93" name="TextBox 92">
            <a:extLst>
              <a:ext uri="{FF2B5EF4-FFF2-40B4-BE49-F238E27FC236}">
                <a16:creationId xmlns:a16="http://schemas.microsoft.com/office/drawing/2014/main" id="{A30DED51-069D-2917-F861-1DB81695AA0E}"/>
              </a:ext>
            </a:extLst>
          </p:cNvPr>
          <p:cNvSpPr txBox="1"/>
          <p:nvPr/>
        </p:nvSpPr>
        <p:spPr>
          <a:xfrm>
            <a:off x="4322728" y="3163571"/>
            <a:ext cx="3257912" cy="196977"/>
          </a:xfrm>
          <a:prstGeom prst="rect">
            <a:avLst/>
          </a:prstGeom>
          <a:noFill/>
        </p:spPr>
        <p:txBody>
          <a:bodyPr wrap="square" lIns="36576" tIns="36576" rIns="36576" bIns="36576">
            <a:spAutoFit/>
          </a:bodyPr>
          <a:lstStyle/>
          <a:p>
            <a:pPr algn="l"/>
            <a:r>
              <a:rPr lang="en-US" sz="800" b="1" dirty="0">
                <a:solidFill>
                  <a:srgbClr val="111111"/>
                </a:solidFill>
                <a:latin typeface="Arial Narrow" panose="020B0604020202020204" pitchFamily="34" charset="0"/>
                <a:cs typeface="Arial Narrow" panose="020B0604020202020204" pitchFamily="34" charset="0"/>
              </a:rPr>
              <a:t>12345</a:t>
            </a:r>
            <a:endParaRPr sz="800" b="1" dirty="0">
              <a:solidFill>
                <a:srgbClr val="111111"/>
              </a:solidFill>
              <a:latin typeface="Arial Narrow" panose="020B0604020202020204" pitchFamily="34" charset="0"/>
              <a:cs typeface="Arial Narrow" panose="020B0604020202020204" pitchFamily="34" charset="0"/>
            </a:endParaRPr>
          </a:p>
        </p:txBody>
      </p:sp>
      <p:sp>
        <p:nvSpPr>
          <p:cNvPr id="94" name="Rounded Rectangle 93">
            <a:extLst>
              <a:ext uri="{FF2B5EF4-FFF2-40B4-BE49-F238E27FC236}">
                <a16:creationId xmlns:a16="http://schemas.microsoft.com/office/drawing/2014/main" id="{34305B7F-CA1E-AE9B-E725-019A77273CE3}"/>
              </a:ext>
            </a:extLst>
          </p:cNvPr>
          <p:cNvSpPr/>
          <p:nvPr/>
        </p:nvSpPr>
        <p:spPr>
          <a:xfrm>
            <a:off x="151488" y="6938431"/>
            <a:ext cx="7436239" cy="1502053"/>
          </a:xfrm>
          <a:prstGeom prst="roundRect">
            <a:avLst>
              <a:gd name="adj" fmla="val 8457"/>
            </a:avLst>
          </a:prstGeom>
          <a:solidFill>
            <a:srgbClr val="FFFFFF"/>
          </a:solidFill>
          <a:ln>
            <a:solidFill>
              <a:srgbClr val="B9B9B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b="1" dirty="0">
              <a:latin typeface="Arial Narrow" panose="020B0604020202020204" pitchFamily="34" charset="0"/>
            </a:endParaRPr>
          </a:p>
        </p:txBody>
      </p:sp>
      <p:sp>
        <p:nvSpPr>
          <p:cNvPr id="95" name="Round Same Side Corner Rectangle 94">
            <a:extLst>
              <a:ext uri="{FF2B5EF4-FFF2-40B4-BE49-F238E27FC236}">
                <a16:creationId xmlns:a16="http://schemas.microsoft.com/office/drawing/2014/main" id="{C91D803C-086C-3085-E1AE-3785B6EC9776}"/>
              </a:ext>
            </a:extLst>
          </p:cNvPr>
          <p:cNvSpPr/>
          <p:nvPr/>
        </p:nvSpPr>
        <p:spPr>
          <a:xfrm>
            <a:off x="144401" y="6931223"/>
            <a:ext cx="7436238" cy="285915"/>
          </a:xfrm>
          <a:prstGeom prst="round2SameRect">
            <a:avLst>
              <a:gd name="adj1" fmla="val 50000"/>
              <a:gd name="adj2" fmla="val 0"/>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dirty="0">
              <a:solidFill>
                <a:srgbClr val="FF0000"/>
              </a:solidFill>
              <a:latin typeface="Arial Narrow" panose="020B0604020202020204" pitchFamily="34" charset="0"/>
            </a:endParaRPr>
          </a:p>
        </p:txBody>
      </p:sp>
      <p:sp>
        <p:nvSpPr>
          <p:cNvPr id="97" name="TextBox 96">
            <a:extLst>
              <a:ext uri="{FF2B5EF4-FFF2-40B4-BE49-F238E27FC236}">
                <a16:creationId xmlns:a16="http://schemas.microsoft.com/office/drawing/2014/main" id="{0C7843DA-ACCC-8BD8-220F-D48F6180234C}"/>
              </a:ext>
            </a:extLst>
          </p:cNvPr>
          <p:cNvSpPr txBox="1"/>
          <p:nvPr/>
        </p:nvSpPr>
        <p:spPr>
          <a:xfrm>
            <a:off x="291372" y="7367698"/>
            <a:ext cx="914089" cy="350865"/>
          </a:xfrm>
          <a:prstGeom prst="rect">
            <a:avLst/>
          </a:prstGeom>
          <a:noFill/>
        </p:spPr>
        <p:txBody>
          <a:bodyPr wrap="square" lIns="36576" tIns="36576" rIns="36576" bIns="36576">
            <a:spAutoFit/>
          </a:bodyPr>
          <a:lstStyle/>
          <a:p>
            <a:pPr algn="ctr"/>
            <a:r>
              <a:rPr lang="en-US" sz="900" b="1" dirty="0">
                <a:solidFill>
                  <a:srgbClr val="111111"/>
                </a:solidFill>
                <a:latin typeface="Arial" panose="020B0604020202020204" pitchFamily="34" charset="0"/>
                <a:cs typeface="Arial" panose="020B0604020202020204" pitchFamily="34" charset="0"/>
              </a:rPr>
              <a:t>PARKS &amp; TRAILS </a:t>
            </a:r>
            <a:endParaRPr sz="900" b="1" dirty="0">
              <a:solidFill>
                <a:srgbClr val="111111"/>
              </a:solidFill>
              <a:latin typeface="Arial" panose="020B0604020202020204" pitchFamily="34" charset="0"/>
              <a:cs typeface="Arial" panose="020B0604020202020204" pitchFamily="34" charset="0"/>
            </a:endParaRPr>
          </a:p>
        </p:txBody>
      </p:sp>
      <p:sp>
        <p:nvSpPr>
          <p:cNvPr id="98" name="Oval 97">
            <a:extLst>
              <a:ext uri="{FF2B5EF4-FFF2-40B4-BE49-F238E27FC236}">
                <a16:creationId xmlns:a16="http://schemas.microsoft.com/office/drawing/2014/main" id="{97C0B39B-7CF8-E844-F7A2-01940264BA91}"/>
              </a:ext>
            </a:extLst>
          </p:cNvPr>
          <p:cNvSpPr/>
          <p:nvPr/>
        </p:nvSpPr>
        <p:spPr>
          <a:xfrm>
            <a:off x="265451" y="6864038"/>
            <a:ext cx="406746" cy="406746"/>
          </a:xfrm>
          <a:prstGeom prst="ellipse">
            <a:avLst/>
          </a:prstGeom>
          <a:solidFill>
            <a:srgbClr val="C00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ysClr val="windowText" lastClr="000000"/>
              </a:solidFill>
              <a:latin typeface="Arial Narrow" panose="020B0604020202020204" pitchFamily="34" charset="0"/>
            </a:endParaRPr>
          </a:p>
        </p:txBody>
      </p:sp>
      <p:pic>
        <p:nvPicPr>
          <p:cNvPr id="99" name="Picture 98">
            <a:extLst>
              <a:ext uri="{FF2B5EF4-FFF2-40B4-BE49-F238E27FC236}">
                <a16:creationId xmlns:a16="http://schemas.microsoft.com/office/drawing/2014/main" id="{B02AA67D-D6F6-3D08-B04D-81523473BB2A}"/>
              </a:ext>
            </a:extLst>
          </p:cNvPr>
          <p:cNvPicPr>
            <a:picLocks noChangeAspect="1"/>
          </p:cNvPicPr>
          <p:nvPr/>
        </p:nvPicPr>
        <p:blipFill>
          <a:blip r:embed="rId6"/>
          <a:stretch>
            <a:fillRect/>
          </a:stretch>
        </p:blipFill>
        <p:spPr>
          <a:xfrm>
            <a:off x="2125278" y="7716183"/>
            <a:ext cx="257570" cy="210739"/>
          </a:xfrm>
          <a:prstGeom prst="rect">
            <a:avLst/>
          </a:prstGeom>
        </p:spPr>
      </p:pic>
      <p:sp>
        <p:nvSpPr>
          <p:cNvPr id="100" name="TextBox 99">
            <a:extLst>
              <a:ext uri="{FF2B5EF4-FFF2-40B4-BE49-F238E27FC236}">
                <a16:creationId xmlns:a16="http://schemas.microsoft.com/office/drawing/2014/main" id="{37C84848-80E6-E1F9-ED23-834FA67E2697}"/>
              </a:ext>
            </a:extLst>
          </p:cNvPr>
          <p:cNvSpPr txBox="1"/>
          <p:nvPr/>
        </p:nvSpPr>
        <p:spPr>
          <a:xfrm>
            <a:off x="218826" y="7684193"/>
            <a:ext cx="1184903" cy="566309"/>
          </a:xfrm>
          <a:prstGeom prst="rect">
            <a:avLst/>
          </a:prstGeom>
          <a:noFill/>
        </p:spPr>
        <p:txBody>
          <a:bodyPr wrap="square" lIns="36576" tIns="36576" rIns="36576" bIns="36576">
            <a:spAutoFit/>
          </a:bodyPr>
          <a:lstStyle/>
          <a:p>
            <a:pPr algn="ctr"/>
            <a:r>
              <a:rPr lang="en-US" sz="800" dirty="0">
                <a:solidFill>
                  <a:srgbClr val="111111"/>
                </a:solidFill>
                <a:latin typeface="Arial" panose="020B0604020202020204" pitchFamily="34" charset="0"/>
                <a:cs typeface="Arial" panose="020B0604020202020204" pitchFamily="34" charset="0"/>
              </a:rPr>
              <a:t>Maintenance of parks, playgrounds, sports fields, green spaces, and walking/biking trails.</a:t>
            </a:r>
            <a:endParaRPr sz="800" dirty="0">
              <a:solidFill>
                <a:srgbClr val="111111"/>
              </a:solidFill>
              <a:latin typeface="Arial" panose="020B0604020202020204" pitchFamily="34" charset="0"/>
              <a:cs typeface="Arial" panose="020B0604020202020204" pitchFamily="34" charset="0"/>
            </a:endParaRPr>
          </a:p>
        </p:txBody>
      </p:sp>
      <p:sp>
        <p:nvSpPr>
          <p:cNvPr id="105" name="TextBox 104">
            <a:extLst>
              <a:ext uri="{FF2B5EF4-FFF2-40B4-BE49-F238E27FC236}">
                <a16:creationId xmlns:a16="http://schemas.microsoft.com/office/drawing/2014/main" id="{9033AE5F-E56B-883D-0FAF-92E632BB7B16}"/>
              </a:ext>
            </a:extLst>
          </p:cNvPr>
          <p:cNvSpPr txBox="1"/>
          <p:nvPr/>
        </p:nvSpPr>
        <p:spPr>
          <a:xfrm>
            <a:off x="740222" y="6952292"/>
            <a:ext cx="6186353" cy="258532"/>
          </a:xfrm>
          <a:prstGeom prst="rect">
            <a:avLst/>
          </a:prstGeom>
          <a:noFill/>
        </p:spPr>
        <p:txBody>
          <a:bodyPr wrap="square" lIns="36576" tIns="36576" rIns="36576" bIns="36576">
            <a:spAutoFit/>
          </a:bodyPr>
          <a:lstStyle/>
          <a:p>
            <a:r>
              <a:rPr lang="en-US" sz="1200" b="1" dirty="0">
                <a:solidFill>
                  <a:srgbClr val="FFFFFF"/>
                </a:solidFill>
                <a:latin typeface="Arial Narrow" panose="020B0604020202020204" pitchFamily="34" charset="0"/>
              </a:rPr>
              <a:t>LEISURE SERVICES THAT COULD BE IMPACTED</a:t>
            </a:r>
            <a:endParaRPr sz="1200" b="1" dirty="0">
              <a:solidFill>
                <a:srgbClr val="FFFFFF"/>
              </a:solidFill>
              <a:latin typeface="Arial Narrow" panose="020B0604020202020204" pitchFamily="34" charset="0"/>
            </a:endParaRPr>
          </a:p>
        </p:txBody>
      </p:sp>
      <p:cxnSp>
        <p:nvCxnSpPr>
          <p:cNvPr id="106" name="Straight Connector 105">
            <a:extLst>
              <a:ext uri="{FF2B5EF4-FFF2-40B4-BE49-F238E27FC236}">
                <a16:creationId xmlns:a16="http://schemas.microsoft.com/office/drawing/2014/main" id="{4961EB2C-7CCF-A5EE-AA93-3BE0D9A20753}"/>
              </a:ext>
            </a:extLst>
          </p:cNvPr>
          <p:cNvCxnSpPr>
            <a:cxnSpLocks/>
          </p:cNvCxnSpPr>
          <p:nvPr/>
        </p:nvCxnSpPr>
        <p:spPr>
          <a:xfrm>
            <a:off x="1389394" y="7364147"/>
            <a:ext cx="0" cy="968155"/>
          </a:xfrm>
          <a:prstGeom prst="line">
            <a:avLst/>
          </a:prstGeom>
          <a:ln w="15875"/>
        </p:spPr>
        <p:style>
          <a:lnRef idx="1">
            <a:schemeClr val="accent2"/>
          </a:lnRef>
          <a:fillRef idx="0">
            <a:schemeClr val="accent2"/>
          </a:fillRef>
          <a:effectRef idx="0">
            <a:schemeClr val="accent2"/>
          </a:effectRef>
          <a:fontRef idx="minor">
            <a:schemeClr val="tx1"/>
          </a:fontRef>
        </p:style>
      </p:cxnSp>
      <p:cxnSp>
        <p:nvCxnSpPr>
          <p:cNvPr id="108" name="Straight Connector 107">
            <a:extLst>
              <a:ext uri="{FF2B5EF4-FFF2-40B4-BE49-F238E27FC236}">
                <a16:creationId xmlns:a16="http://schemas.microsoft.com/office/drawing/2014/main" id="{3801D0C2-C1C2-F9C4-5582-3B9DB5C8F2BD}"/>
              </a:ext>
            </a:extLst>
          </p:cNvPr>
          <p:cNvCxnSpPr>
            <a:cxnSpLocks/>
          </p:cNvCxnSpPr>
          <p:nvPr/>
        </p:nvCxnSpPr>
        <p:spPr>
          <a:xfrm>
            <a:off x="2578745" y="7364147"/>
            <a:ext cx="0" cy="968155"/>
          </a:xfrm>
          <a:prstGeom prst="line">
            <a:avLst/>
          </a:prstGeom>
          <a:ln w="15875"/>
        </p:spPr>
        <p:style>
          <a:lnRef idx="1">
            <a:schemeClr val="accent2"/>
          </a:lnRef>
          <a:fillRef idx="0">
            <a:schemeClr val="accent2"/>
          </a:fillRef>
          <a:effectRef idx="0">
            <a:schemeClr val="accent2"/>
          </a:effectRef>
          <a:fontRef idx="minor">
            <a:schemeClr val="tx1"/>
          </a:fontRef>
        </p:style>
      </p:cxnSp>
      <p:cxnSp>
        <p:nvCxnSpPr>
          <p:cNvPr id="109" name="Straight Connector 108">
            <a:extLst>
              <a:ext uri="{FF2B5EF4-FFF2-40B4-BE49-F238E27FC236}">
                <a16:creationId xmlns:a16="http://schemas.microsoft.com/office/drawing/2014/main" id="{0EA50903-D913-FFAA-6CF7-9402E97E47E7}"/>
              </a:ext>
            </a:extLst>
          </p:cNvPr>
          <p:cNvCxnSpPr>
            <a:cxnSpLocks/>
          </p:cNvCxnSpPr>
          <p:nvPr/>
        </p:nvCxnSpPr>
        <p:spPr>
          <a:xfrm>
            <a:off x="3758833" y="7364147"/>
            <a:ext cx="0" cy="968155"/>
          </a:xfrm>
          <a:prstGeom prst="line">
            <a:avLst/>
          </a:prstGeom>
          <a:ln w="15875"/>
        </p:spPr>
        <p:style>
          <a:lnRef idx="1">
            <a:schemeClr val="accent2"/>
          </a:lnRef>
          <a:fillRef idx="0">
            <a:schemeClr val="accent2"/>
          </a:fillRef>
          <a:effectRef idx="0">
            <a:schemeClr val="accent2"/>
          </a:effectRef>
          <a:fontRef idx="minor">
            <a:schemeClr val="tx1"/>
          </a:fontRef>
        </p:style>
      </p:cxnSp>
      <p:cxnSp>
        <p:nvCxnSpPr>
          <p:cNvPr id="110" name="Straight Connector 109">
            <a:extLst>
              <a:ext uri="{FF2B5EF4-FFF2-40B4-BE49-F238E27FC236}">
                <a16:creationId xmlns:a16="http://schemas.microsoft.com/office/drawing/2014/main" id="{B2DD8F06-7906-6C40-C160-3C0FCDB7ACFD}"/>
              </a:ext>
            </a:extLst>
          </p:cNvPr>
          <p:cNvCxnSpPr>
            <a:cxnSpLocks/>
          </p:cNvCxnSpPr>
          <p:nvPr/>
        </p:nvCxnSpPr>
        <p:spPr>
          <a:xfrm>
            <a:off x="6306030" y="7364147"/>
            <a:ext cx="0" cy="968155"/>
          </a:xfrm>
          <a:prstGeom prst="line">
            <a:avLst/>
          </a:prstGeom>
          <a:ln w="15875"/>
        </p:spPr>
        <p:style>
          <a:lnRef idx="1">
            <a:schemeClr val="accent2"/>
          </a:lnRef>
          <a:fillRef idx="0">
            <a:schemeClr val="accent2"/>
          </a:fillRef>
          <a:effectRef idx="0">
            <a:schemeClr val="accent2"/>
          </a:effectRef>
          <a:fontRef idx="minor">
            <a:schemeClr val="tx1"/>
          </a:fontRef>
        </p:style>
      </p:cxnSp>
      <p:sp>
        <p:nvSpPr>
          <p:cNvPr id="122" name="TextBox 121">
            <a:extLst>
              <a:ext uri="{FF2B5EF4-FFF2-40B4-BE49-F238E27FC236}">
                <a16:creationId xmlns:a16="http://schemas.microsoft.com/office/drawing/2014/main" id="{02EE7662-F7AF-81A6-6336-14589AE6DC8D}"/>
              </a:ext>
            </a:extLst>
          </p:cNvPr>
          <p:cNvSpPr txBox="1"/>
          <p:nvPr/>
        </p:nvSpPr>
        <p:spPr>
          <a:xfrm>
            <a:off x="1530374" y="7378841"/>
            <a:ext cx="981659" cy="350865"/>
          </a:xfrm>
          <a:prstGeom prst="rect">
            <a:avLst/>
          </a:prstGeom>
          <a:noFill/>
        </p:spPr>
        <p:txBody>
          <a:bodyPr wrap="square" lIns="36576" tIns="36576" rIns="36576" bIns="36576">
            <a:spAutoFit/>
          </a:bodyPr>
          <a:lstStyle/>
          <a:p>
            <a:pPr algn="ctr"/>
            <a:r>
              <a:rPr lang="en-US" sz="900" b="1" dirty="0">
                <a:solidFill>
                  <a:srgbClr val="111111"/>
                </a:solidFill>
                <a:latin typeface="Arial" panose="020B0604020202020204" pitchFamily="34" charset="0"/>
                <a:cs typeface="Arial" panose="020B0604020202020204" pitchFamily="34" charset="0"/>
              </a:rPr>
              <a:t>RECREATION PROGRAMS</a:t>
            </a:r>
            <a:endParaRPr sz="900" b="1" dirty="0">
              <a:solidFill>
                <a:srgbClr val="111111"/>
              </a:solidFill>
              <a:latin typeface="Arial" panose="020B0604020202020204" pitchFamily="34" charset="0"/>
              <a:cs typeface="Arial" panose="020B0604020202020204" pitchFamily="34" charset="0"/>
            </a:endParaRPr>
          </a:p>
        </p:txBody>
      </p:sp>
      <p:sp>
        <p:nvSpPr>
          <p:cNvPr id="123" name="TextBox 122">
            <a:extLst>
              <a:ext uri="{FF2B5EF4-FFF2-40B4-BE49-F238E27FC236}">
                <a16:creationId xmlns:a16="http://schemas.microsoft.com/office/drawing/2014/main" id="{144BBAB9-3FE9-FA14-9A86-8C8128430679}"/>
              </a:ext>
            </a:extLst>
          </p:cNvPr>
          <p:cNvSpPr txBox="1"/>
          <p:nvPr/>
        </p:nvSpPr>
        <p:spPr>
          <a:xfrm>
            <a:off x="2661337" y="7378841"/>
            <a:ext cx="1028830" cy="350865"/>
          </a:xfrm>
          <a:prstGeom prst="rect">
            <a:avLst/>
          </a:prstGeom>
          <a:noFill/>
        </p:spPr>
        <p:txBody>
          <a:bodyPr wrap="square" lIns="36576" tIns="36576" rIns="36576" bIns="36576">
            <a:spAutoFit/>
          </a:bodyPr>
          <a:lstStyle/>
          <a:p>
            <a:pPr algn="ctr"/>
            <a:r>
              <a:rPr lang="en-US" sz="900" b="1" dirty="0">
                <a:solidFill>
                  <a:srgbClr val="111111"/>
                </a:solidFill>
                <a:latin typeface="Arial" panose="020B0604020202020204" pitchFamily="34" charset="0"/>
                <a:cs typeface="Arial" panose="020B0604020202020204" pitchFamily="34" charset="0"/>
              </a:rPr>
              <a:t>CULTURAL ARTS</a:t>
            </a:r>
            <a:endParaRPr sz="900" b="1" dirty="0">
              <a:solidFill>
                <a:srgbClr val="111111"/>
              </a:solidFill>
              <a:latin typeface="Arial" panose="020B0604020202020204" pitchFamily="34" charset="0"/>
              <a:cs typeface="Arial" panose="020B0604020202020204" pitchFamily="34" charset="0"/>
            </a:endParaRPr>
          </a:p>
        </p:txBody>
      </p:sp>
      <p:sp>
        <p:nvSpPr>
          <p:cNvPr id="124" name="TextBox 123">
            <a:extLst>
              <a:ext uri="{FF2B5EF4-FFF2-40B4-BE49-F238E27FC236}">
                <a16:creationId xmlns:a16="http://schemas.microsoft.com/office/drawing/2014/main" id="{98D793FD-ACEB-8ECF-F4C5-57CF8E023B2C}"/>
              </a:ext>
            </a:extLst>
          </p:cNvPr>
          <p:cNvSpPr txBox="1"/>
          <p:nvPr/>
        </p:nvSpPr>
        <p:spPr>
          <a:xfrm>
            <a:off x="3834508" y="7378841"/>
            <a:ext cx="1213462" cy="212366"/>
          </a:xfrm>
          <a:prstGeom prst="rect">
            <a:avLst/>
          </a:prstGeom>
          <a:noFill/>
        </p:spPr>
        <p:txBody>
          <a:bodyPr wrap="square" lIns="36576" tIns="36576" rIns="36576" bIns="36576">
            <a:spAutoFit/>
          </a:bodyPr>
          <a:lstStyle/>
          <a:p>
            <a:pPr algn="ctr"/>
            <a:r>
              <a:rPr lang="en-US" sz="900" b="1" dirty="0">
                <a:solidFill>
                  <a:srgbClr val="111111"/>
                </a:solidFill>
                <a:latin typeface="Arial" panose="020B0604020202020204" pitchFamily="34" charset="0"/>
                <a:cs typeface="Arial" panose="020B0604020202020204" pitchFamily="34" charset="0"/>
              </a:rPr>
              <a:t>TRANSPORTATION</a:t>
            </a:r>
            <a:endParaRPr sz="900" b="1" dirty="0">
              <a:solidFill>
                <a:srgbClr val="111111"/>
              </a:solidFill>
              <a:latin typeface="Arial" panose="020B0604020202020204" pitchFamily="34" charset="0"/>
              <a:cs typeface="Arial" panose="020B0604020202020204" pitchFamily="34" charset="0"/>
            </a:endParaRPr>
          </a:p>
        </p:txBody>
      </p:sp>
      <p:sp>
        <p:nvSpPr>
          <p:cNvPr id="127" name="TextBox 126">
            <a:extLst>
              <a:ext uri="{FF2B5EF4-FFF2-40B4-BE49-F238E27FC236}">
                <a16:creationId xmlns:a16="http://schemas.microsoft.com/office/drawing/2014/main" id="{FE613102-598B-4A21-9A3C-017425F7F047}"/>
              </a:ext>
            </a:extLst>
          </p:cNvPr>
          <p:cNvSpPr txBox="1"/>
          <p:nvPr/>
        </p:nvSpPr>
        <p:spPr>
          <a:xfrm>
            <a:off x="6257621" y="7378841"/>
            <a:ext cx="1377151" cy="350865"/>
          </a:xfrm>
          <a:prstGeom prst="rect">
            <a:avLst/>
          </a:prstGeom>
          <a:noFill/>
        </p:spPr>
        <p:txBody>
          <a:bodyPr wrap="square" lIns="36576" tIns="36576" rIns="36576" bIns="36576">
            <a:spAutoFit/>
          </a:bodyPr>
          <a:lstStyle/>
          <a:p>
            <a:pPr algn="ctr"/>
            <a:r>
              <a:rPr lang="en-US" sz="900" b="1" dirty="0">
                <a:solidFill>
                  <a:srgbClr val="111111"/>
                </a:solidFill>
                <a:latin typeface="Arial" panose="020B0604020202020204" pitchFamily="34" charset="0"/>
                <a:cs typeface="Arial" panose="020B0604020202020204" pitchFamily="34" charset="0"/>
              </a:rPr>
              <a:t>GOLF COURSES / ATTRACTIONS</a:t>
            </a:r>
            <a:endParaRPr sz="900" b="1" dirty="0">
              <a:solidFill>
                <a:srgbClr val="111111"/>
              </a:solidFill>
              <a:latin typeface="Arial" panose="020B0604020202020204" pitchFamily="34" charset="0"/>
              <a:cs typeface="Arial" panose="020B0604020202020204" pitchFamily="34" charset="0"/>
            </a:endParaRPr>
          </a:p>
        </p:txBody>
      </p:sp>
      <p:sp>
        <p:nvSpPr>
          <p:cNvPr id="129" name="TextBox 128">
            <a:extLst>
              <a:ext uri="{FF2B5EF4-FFF2-40B4-BE49-F238E27FC236}">
                <a16:creationId xmlns:a16="http://schemas.microsoft.com/office/drawing/2014/main" id="{3408496C-7A37-2CB1-FC58-01F915DBAEF2}"/>
              </a:ext>
            </a:extLst>
          </p:cNvPr>
          <p:cNvSpPr txBox="1"/>
          <p:nvPr/>
        </p:nvSpPr>
        <p:spPr>
          <a:xfrm>
            <a:off x="470158" y="5374945"/>
            <a:ext cx="2399598" cy="196977"/>
          </a:xfrm>
          <a:prstGeom prst="rect">
            <a:avLst/>
          </a:prstGeom>
          <a:noFill/>
        </p:spPr>
        <p:txBody>
          <a:bodyPr wrap="square" lIns="36576" tIns="36576" rIns="36576" bIns="36576">
            <a:spAutoFit/>
          </a:bodyPr>
          <a:lstStyle/>
          <a:p>
            <a:pPr algn="l"/>
            <a:r>
              <a:rPr lang="en-US" sz="800" b="1" dirty="0">
                <a:solidFill>
                  <a:srgbClr val="111111"/>
                </a:solidFill>
                <a:latin typeface="Arial Narrow" panose="020B0604020202020204" pitchFamily="34" charset="0"/>
                <a:cs typeface="Arial Narrow" panose="020B0604020202020204" pitchFamily="34" charset="0"/>
              </a:rPr>
              <a:t>Reducing recreation programs and activities</a:t>
            </a:r>
            <a:endParaRPr sz="800" b="1" dirty="0">
              <a:solidFill>
                <a:srgbClr val="111111"/>
              </a:solidFill>
              <a:latin typeface="Arial Narrow" panose="020B0604020202020204" pitchFamily="34" charset="0"/>
              <a:cs typeface="Arial Narrow" panose="020B0604020202020204" pitchFamily="34" charset="0"/>
            </a:endParaRPr>
          </a:p>
        </p:txBody>
      </p:sp>
      <p:sp>
        <p:nvSpPr>
          <p:cNvPr id="130" name="TextBox 129">
            <a:extLst>
              <a:ext uri="{FF2B5EF4-FFF2-40B4-BE49-F238E27FC236}">
                <a16:creationId xmlns:a16="http://schemas.microsoft.com/office/drawing/2014/main" id="{A6856AD4-C8FD-120F-0F3E-EB592ACB74E3}"/>
              </a:ext>
            </a:extLst>
          </p:cNvPr>
          <p:cNvSpPr txBox="1"/>
          <p:nvPr/>
        </p:nvSpPr>
        <p:spPr>
          <a:xfrm>
            <a:off x="470158" y="5555881"/>
            <a:ext cx="2399598" cy="196977"/>
          </a:xfrm>
          <a:prstGeom prst="rect">
            <a:avLst/>
          </a:prstGeom>
          <a:noFill/>
        </p:spPr>
        <p:txBody>
          <a:bodyPr wrap="square" lIns="36576" tIns="36576" rIns="36576" bIns="36576">
            <a:spAutoFit/>
          </a:bodyPr>
          <a:lstStyle/>
          <a:p>
            <a:pPr algn="l"/>
            <a:r>
              <a:rPr lang="en-US" sz="800" b="1" dirty="0">
                <a:solidFill>
                  <a:srgbClr val="111111"/>
                </a:solidFill>
                <a:latin typeface="Arial Narrow" panose="020B0604020202020204" pitchFamily="34" charset="0"/>
                <a:cs typeface="Arial Narrow" panose="020B0604020202020204" pitchFamily="34" charset="0"/>
              </a:rPr>
              <a:t>Delaying park and facility maintenance</a:t>
            </a:r>
            <a:endParaRPr sz="800" b="1" dirty="0">
              <a:solidFill>
                <a:srgbClr val="111111"/>
              </a:solidFill>
              <a:latin typeface="Arial Narrow" panose="020B0604020202020204" pitchFamily="34" charset="0"/>
              <a:cs typeface="Arial Narrow" panose="020B0604020202020204" pitchFamily="34" charset="0"/>
            </a:endParaRPr>
          </a:p>
        </p:txBody>
      </p:sp>
      <p:sp>
        <p:nvSpPr>
          <p:cNvPr id="131" name="TextBox 130">
            <a:extLst>
              <a:ext uri="{FF2B5EF4-FFF2-40B4-BE49-F238E27FC236}">
                <a16:creationId xmlns:a16="http://schemas.microsoft.com/office/drawing/2014/main" id="{9E5BCAEA-CD27-5D55-129A-40ABE2B690D7}"/>
              </a:ext>
            </a:extLst>
          </p:cNvPr>
          <p:cNvSpPr txBox="1"/>
          <p:nvPr/>
        </p:nvSpPr>
        <p:spPr>
          <a:xfrm>
            <a:off x="470158" y="5731849"/>
            <a:ext cx="2399598" cy="196977"/>
          </a:xfrm>
          <a:prstGeom prst="rect">
            <a:avLst/>
          </a:prstGeom>
          <a:noFill/>
        </p:spPr>
        <p:txBody>
          <a:bodyPr wrap="square" lIns="36576" tIns="36576" rIns="36576" bIns="36576">
            <a:spAutoFit/>
          </a:bodyPr>
          <a:lstStyle/>
          <a:p>
            <a:pPr algn="l"/>
            <a:r>
              <a:rPr lang="en-US" sz="800" b="1" dirty="0">
                <a:solidFill>
                  <a:srgbClr val="111111"/>
                </a:solidFill>
                <a:latin typeface="Arial Narrow" panose="020B0604020202020204" pitchFamily="34" charset="0"/>
                <a:cs typeface="Arial Narrow" panose="020B0604020202020204" pitchFamily="34" charset="0"/>
              </a:rPr>
              <a:t>Scaling back cultural and community events</a:t>
            </a:r>
            <a:endParaRPr sz="800" b="1" dirty="0">
              <a:solidFill>
                <a:srgbClr val="111111"/>
              </a:solidFill>
              <a:latin typeface="Arial Narrow" panose="020B0604020202020204" pitchFamily="34" charset="0"/>
              <a:cs typeface="Arial Narrow" panose="020B0604020202020204" pitchFamily="34" charset="0"/>
            </a:endParaRPr>
          </a:p>
        </p:txBody>
      </p:sp>
      <p:sp>
        <p:nvSpPr>
          <p:cNvPr id="132" name="TextBox 131">
            <a:extLst>
              <a:ext uri="{FF2B5EF4-FFF2-40B4-BE49-F238E27FC236}">
                <a16:creationId xmlns:a16="http://schemas.microsoft.com/office/drawing/2014/main" id="{F8B4CC1C-0E8E-55D2-C4B0-8C1C03A47318}"/>
              </a:ext>
            </a:extLst>
          </p:cNvPr>
          <p:cNvSpPr txBox="1"/>
          <p:nvPr/>
        </p:nvSpPr>
        <p:spPr>
          <a:xfrm>
            <a:off x="470157" y="5914111"/>
            <a:ext cx="2861769" cy="196977"/>
          </a:xfrm>
          <a:prstGeom prst="rect">
            <a:avLst/>
          </a:prstGeom>
          <a:noFill/>
        </p:spPr>
        <p:txBody>
          <a:bodyPr wrap="square" lIns="36576" tIns="36576" rIns="36576" bIns="36576">
            <a:spAutoFit/>
          </a:bodyPr>
          <a:lstStyle/>
          <a:p>
            <a:pPr algn="l"/>
            <a:r>
              <a:rPr lang="en-US" sz="800" b="1" dirty="0">
                <a:solidFill>
                  <a:srgbClr val="111111"/>
                </a:solidFill>
                <a:latin typeface="Arial Narrow" panose="020B0604020202020204" pitchFamily="34" charset="0"/>
                <a:cs typeface="Arial Narrow" panose="020B0604020202020204" pitchFamily="34" charset="0"/>
              </a:rPr>
              <a:t>Postponing improvements to parks and recreation facilities </a:t>
            </a:r>
            <a:endParaRPr sz="800" b="1" dirty="0">
              <a:solidFill>
                <a:srgbClr val="111111"/>
              </a:solidFill>
              <a:latin typeface="Arial Narrow" panose="020B0604020202020204" pitchFamily="34" charset="0"/>
              <a:cs typeface="Arial Narrow" panose="020B0604020202020204" pitchFamily="34" charset="0"/>
            </a:endParaRPr>
          </a:p>
        </p:txBody>
      </p:sp>
      <p:sp>
        <p:nvSpPr>
          <p:cNvPr id="133" name="TextBox 132">
            <a:extLst>
              <a:ext uri="{FF2B5EF4-FFF2-40B4-BE49-F238E27FC236}">
                <a16:creationId xmlns:a16="http://schemas.microsoft.com/office/drawing/2014/main" id="{92A321AF-00A0-4E51-653C-D59DD752D788}"/>
              </a:ext>
            </a:extLst>
          </p:cNvPr>
          <p:cNvSpPr txBox="1"/>
          <p:nvPr/>
        </p:nvSpPr>
        <p:spPr>
          <a:xfrm>
            <a:off x="470158" y="6096991"/>
            <a:ext cx="2399598" cy="196977"/>
          </a:xfrm>
          <a:prstGeom prst="rect">
            <a:avLst/>
          </a:prstGeom>
          <a:noFill/>
        </p:spPr>
        <p:txBody>
          <a:bodyPr wrap="square" lIns="36576" tIns="36576" rIns="36576" bIns="36576">
            <a:spAutoFit/>
          </a:bodyPr>
          <a:lstStyle/>
          <a:p>
            <a:pPr algn="l"/>
            <a:r>
              <a:rPr lang="en-US" sz="800" b="1" dirty="0">
                <a:solidFill>
                  <a:srgbClr val="111111"/>
                </a:solidFill>
                <a:latin typeface="Arial Narrow" panose="020B0604020202020204" pitchFamily="34" charset="0"/>
                <a:cs typeface="Arial Narrow" panose="020B0604020202020204" pitchFamily="34" charset="0"/>
              </a:rPr>
              <a:t>Reducing transportation and mobility services</a:t>
            </a:r>
            <a:endParaRPr sz="800" b="1" dirty="0">
              <a:solidFill>
                <a:srgbClr val="111111"/>
              </a:solidFill>
              <a:latin typeface="Arial Narrow" panose="020B0604020202020204" pitchFamily="34" charset="0"/>
              <a:cs typeface="Arial Narrow" panose="020B0604020202020204" pitchFamily="34" charset="0"/>
            </a:endParaRPr>
          </a:p>
        </p:txBody>
      </p:sp>
      <p:grpSp>
        <p:nvGrpSpPr>
          <p:cNvPr id="136" name="Group 135">
            <a:extLst>
              <a:ext uri="{FF2B5EF4-FFF2-40B4-BE49-F238E27FC236}">
                <a16:creationId xmlns:a16="http://schemas.microsoft.com/office/drawing/2014/main" id="{2D505C00-5F59-130B-1D3B-4047A39A4A9D}"/>
              </a:ext>
            </a:extLst>
          </p:cNvPr>
          <p:cNvGrpSpPr/>
          <p:nvPr/>
        </p:nvGrpSpPr>
        <p:grpSpPr>
          <a:xfrm>
            <a:off x="291462" y="5401568"/>
            <a:ext cx="124174" cy="124174"/>
            <a:chOff x="291462" y="5536414"/>
            <a:chExt cx="124174" cy="124174"/>
          </a:xfrm>
        </p:grpSpPr>
        <p:sp>
          <p:nvSpPr>
            <p:cNvPr id="128" name="Oval 127">
              <a:extLst>
                <a:ext uri="{FF2B5EF4-FFF2-40B4-BE49-F238E27FC236}">
                  <a16:creationId xmlns:a16="http://schemas.microsoft.com/office/drawing/2014/main" id="{10F9D32F-5C7C-8DF0-DC9E-0346D6F8589D}"/>
                </a:ext>
              </a:extLst>
            </p:cNvPr>
            <p:cNvSpPr/>
            <p:nvPr/>
          </p:nvSpPr>
          <p:spPr>
            <a:xfrm>
              <a:off x="291462" y="5536414"/>
              <a:ext cx="124174" cy="124174"/>
            </a:xfrm>
            <a:prstGeom prst="ellipse">
              <a:avLst/>
            </a:prstGeom>
            <a:solidFill>
              <a:srgbClr val="C00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ysClr val="windowText" lastClr="000000"/>
                </a:solidFill>
                <a:latin typeface="Arial Narrow" panose="020B0604020202020204" pitchFamily="34" charset="0"/>
              </a:endParaRPr>
            </a:p>
          </p:txBody>
        </p:sp>
        <p:pic>
          <p:nvPicPr>
            <p:cNvPr id="135" name="Graphic 134" descr="Checkmark with solid fill">
              <a:extLst>
                <a:ext uri="{FF2B5EF4-FFF2-40B4-BE49-F238E27FC236}">
                  <a16:creationId xmlns:a16="http://schemas.microsoft.com/office/drawing/2014/main" id="{91882B33-A4F3-60F2-6988-BA2EB7C393C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22776" y="5570908"/>
              <a:ext cx="62518" cy="62518"/>
            </a:xfrm>
            <a:prstGeom prst="rect">
              <a:avLst/>
            </a:prstGeom>
          </p:spPr>
        </p:pic>
      </p:grpSp>
      <p:grpSp>
        <p:nvGrpSpPr>
          <p:cNvPr id="137" name="Group 136">
            <a:extLst>
              <a:ext uri="{FF2B5EF4-FFF2-40B4-BE49-F238E27FC236}">
                <a16:creationId xmlns:a16="http://schemas.microsoft.com/office/drawing/2014/main" id="{A1EBD4D0-C363-48FD-32C2-4F8FE33F72F1}"/>
              </a:ext>
            </a:extLst>
          </p:cNvPr>
          <p:cNvGrpSpPr/>
          <p:nvPr/>
        </p:nvGrpSpPr>
        <p:grpSpPr>
          <a:xfrm>
            <a:off x="291462" y="5578497"/>
            <a:ext cx="124174" cy="124174"/>
            <a:chOff x="291462" y="5536414"/>
            <a:chExt cx="124174" cy="124174"/>
          </a:xfrm>
        </p:grpSpPr>
        <p:sp>
          <p:nvSpPr>
            <p:cNvPr id="138" name="Oval 137">
              <a:extLst>
                <a:ext uri="{FF2B5EF4-FFF2-40B4-BE49-F238E27FC236}">
                  <a16:creationId xmlns:a16="http://schemas.microsoft.com/office/drawing/2014/main" id="{07A91F47-A3F8-448D-A977-B96C473B31E7}"/>
                </a:ext>
              </a:extLst>
            </p:cNvPr>
            <p:cNvSpPr/>
            <p:nvPr/>
          </p:nvSpPr>
          <p:spPr>
            <a:xfrm>
              <a:off x="291462" y="5536414"/>
              <a:ext cx="124174" cy="124174"/>
            </a:xfrm>
            <a:prstGeom prst="ellipse">
              <a:avLst/>
            </a:prstGeom>
            <a:solidFill>
              <a:srgbClr val="C00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ysClr val="windowText" lastClr="000000"/>
                </a:solidFill>
                <a:latin typeface="Arial Narrow" panose="020B0604020202020204" pitchFamily="34" charset="0"/>
              </a:endParaRPr>
            </a:p>
          </p:txBody>
        </p:sp>
        <p:pic>
          <p:nvPicPr>
            <p:cNvPr id="139" name="Graphic 138" descr="Checkmark with solid fill">
              <a:extLst>
                <a:ext uri="{FF2B5EF4-FFF2-40B4-BE49-F238E27FC236}">
                  <a16:creationId xmlns:a16="http://schemas.microsoft.com/office/drawing/2014/main" id="{54DBB856-D6CF-4C3A-88CD-8953263037E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22776" y="5570908"/>
              <a:ext cx="62518" cy="62518"/>
            </a:xfrm>
            <a:prstGeom prst="rect">
              <a:avLst/>
            </a:prstGeom>
          </p:spPr>
        </p:pic>
      </p:grpSp>
      <p:grpSp>
        <p:nvGrpSpPr>
          <p:cNvPr id="141" name="Group 140">
            <a:extLst>
              <a:ext uri="{FF2B5EF4-FFF2-40B4-BE49-F238E27FC236}">
                <a16:creationId xmlns:a16="http://schemas.microsoft.com/office/drawing/2014/main" id="{DF062F07-148D-BC27-9CEC-0FBCFA5ED00C}"/>
              </a:ext>
            </a:extLst>
          </p:cNvPr>
          <p:cNvGrpSpPr/>
          <p:nvPr/>
        </p:nvGrpSpPr>
        <p:grpSpPr>
          <a:xfrm>
            <a:off x="291462" y="5770802"/>
            <a:ext cx="124174" cy="124174"/>
            <a:chOff x="291462" y="5536414"/>
            <a:chExt cx="124174" cy="124174"/>
          </a:xfrm>
        </p:grpSpPr>
        <p:sp>
          <p:nvSpPr>
            <p:cNvPr id="142" name="Oval 141">
              <a:extLst>
                <a:ext uri="{FF2B5EF4-FFF2-40B4-BE49-F238E27FC236}">
                  <a16:creationId xmlns:a16="http://schemas.microsoft.com/office/drawing/2014/main" id="{2B2549AC-B31F-8B87-FCB3-A0425ABEDFC8}"/>
                </a:ext>
              </a:extLst>
            </p:cNvPr>
            <p:cNvSpPr/>
            <p:nvPr/>
          </p:nvSpPr>
          <p:spPr>
            <a:xfrm>
              <a:off x="291462" y="5536414"/>
              <a:ext cx="124174" cy="124174"/>
            </a:xfrm>
            <a:prstGeom prst="ellipse">
              <a:avLst/>
            </a:prstGeom>
            <a:solidFill>
              <a:srgbClr val="C00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ysClr val="windowText" lastClr="000000"/>
                </a:solidFill>
                <a:latin typeface="Arial Narrow" panose="020B0604020202020204" pitchFamily="34" charset="0"/>
              </a:endParaRPr>
            </a:p>
          </p:txBody>
        </p:sp>
        <p:pic>
          <p:nvPicPr>
            <p:cNvPr id="143" name="Graphic 142" descr="Checkmark with solid fill">
              <a:extLst>
                <a:ext uri="{FF2B5EF4-FFF2-40B4-BE49-F238E27FC236}">
                  <a16:creationId xmlns:a16="http://schemas.microsoft.com/office/drawing/2014/main" id="{F42BD0D6-8D91-5A80-646C-E3EE818BB78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22776" y="5570908"/>
              <a:ext cx="62518" cy="62518"/>
            </a:xfrm>
            <a:prstGeom prst="rect">
              <a:avLst/>
            </a:prstGeom>
          </p:spPr>
        </p:pic>
      </p:grpSp>
      <p:grpSp>
        <p:nvGrpSpPr>
          <p:cNvPr id="144" name="Group 143">
            <a:extLst>
              <a:ext uri="{FF2B5EF4-FFF2-40B4-BE49-F238E27FC236}">
                <a16:creationId xmlns:a16="http://schemas.microsoft.com/office/drawing/2014/main" id="{B86C4232-7702-CD70-BAFC-07DE700369B8}"/>
              </a:ext>
            </a:extLst>
          </p:cNvPr>
          <p:cNvGrpSpPr/>
          <p:nvPr/>
        </p:nvGrpSpPr>
        <p:grpSpPr>
          <a:xfrm>
            <a:off x="291462" y="5948769"/>
            <a:ext cx="124174" cy="124174"/>
            <a:chOff x="291462" y="5536414"/>
            <a:chExt cx="124174" cy="124174"/>
          </a:xfrm>
        </p:grpSpPr>
        <p:sp>
          <p:nvSpPr>
            <p:cNvPr id="145" name="Oval 144">
              <a:extLst>
                <a:ext uri="{FF2B5EF4-FFF2-40B4-BE49-F238E27FC236}">
                  <a16:creationId xmlns:a16="http://schemas.microsoft.com/office/drawing/2014/main" id="{6DC19B73-F024-1330-E165-B86940242176}"/>
                </a:ext>
              </a:extLst>
            </p:cNvPr>
            <p:cNvSpPr/>
            <p:nvPr/>
          </p:nvSpPr>
          <p:spPr>
            <a:xfrm>
              <a:off x="291462" y="5536414"/>
              <a:ext cx="124174" cy="124174"/>
            </a:xfrm>
            <a:prstGeom prst="ellipse">
              <a:avLst/>
            </a:prstGeom>
            <a:solidFill>
              <a:srgbClr val="C00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ysClr val="windowText" lastClr="000000"/>
                </a:solidFill>
                <a:latin typeface="Arial Narrow" panose="020B0604020202020204" pitchFamily="34" charset="0"/>
              </a:endParaRPr>
            </a:p>
          </p:txBody>
        </p:sp>
        <p:pic>
          <p:nvPicPr>
            <p:cNvPr id="146" name="Graphic 145" descr="Checkmark with solid fill">
              <a:extLst>
                <a:ext uri="{FF2B5EF4-FFF2-40B4-BE49-F238E27FC236}">
                  <a16:creationId xmlns:a16="http://schemas.microsoft.com/office/drawing/2014/main" id="{9FBA6505-CD7E-2054-FAB4-6E28291AC44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22776" y="5570908"/>
              <a:ext cx="62518" cy="62518"/>
            </a:xfrm>
            <a:prstGeom prst="rect">
              <a:avLst/>
            </a:prstGeom>
          </p:spPr>
        </p:pic>
      </p:grpSp>
      <p:grpSp>
        <p:nvGrpSpPr>
          <p:cNvPr id="147" name="Group 146">
            <a:extLst>
              <a:ext uri="{FF2B5EF4-FFF2-40B4-BE49-F238E27FC236}">
                <a16:creationId xmlns:a16="http://schemas.microsoft.com/office/drawing/2014/main" id="{EC07D568-DF46-D552-2A7B-2639A567EAE1}"/>
              </a:ext>
            </a:extLst>
          </p:cNvPr>
          <p:cNvGrpSpPr/>
          <p:nvPr/>
        </p:nvGrpSpPr>
        <p:grpSpPr>
          <a:xfrm>
            <a:off x="291462" y="6124999"/>
            <a:ext cx="124174" cy="124174"/>
            <a:chOff x="291462" y="5536414"/>
            <a:chExt cx="124174" cy="124174"/>
          </a:xfrm>
        </p:grpSpPr>
        <p:sp>
          <p:nvSpPr>
            <p:cNvPr id="148" name="Oval 147">
              <a:extLst>
                <a:ext uri="{FF2B5EF4-FFF2-40B4-BE49-F238E27FC236}">
                  <a16:creationId xmlns:a16="http://schemas.microsoft.com/office/drawing/2014/main" id="{3879B943-8A85-07C7-3077-A380BFC2C10F}"/>
                </a:ext>
              </a:extLst>
            </p:cNvPr>
            <p:cNvSpPr/>
            <p:nvPr/>
          </p:nvSpPr>
          <p:spPr>
            <a:xfrm>
              <a:off x="291462" y="5536414"/>
              <a:ext cx="124174" cy="124174"/>
            </a:xfrm>
            <a:prstGeom prst="ellipse">
              <a:avLst/>
            </a:prstGeom>
            <a:solidFill>
              <a:srgbClr val="C00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ysClr val="windowText" lastClr="000000"/>
                </a:solidFill>
                <a:latin typeface="Arial Narrow" panose="020B0604020202020204" pitchFamily="34" charset="0"/>
              </a:endParaRPr>
            </a:p>
          </p:txBody>
        </p:sp>
        <p:pic>
          <p:nvPicPr>
            <p:cNvPr id="149" name="Graphic 148" descr="Checkmark with solid fill">
              <a:extLst>
                <a:ext uri="{FF2B5EF4-FFF2-40B4-BE49-F238E27FC236}">
                  <a16:creationId xmlns:a16="http://schemas.microsoft.com/office/drawing/2014/main" id="{3C13E11C-9799-1AF7-2284-DE190BDA98DC}"/>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22776" y="5570908"/>
              <a:ext cx="62518" cy="62518"/>
            </a:xfrm>
            <a:prstGeom prst="rect">
              <a:avLst/>
            </a:prstGeom>
          </p:spPr>
        </p:pic>
      </p:grpSp>
      <p:sp>
        <p:nvSpPr>
          <p:cNvPr id="150" name="TextBox 149">
            <a:extLst>
              <a:ext uri="{FF2B5EF4-FFF2-40B4-BE49-F238E27FC236}">
                <a16:creationId xmlns:a16="http://schemas.microsoft.com/office/drawing/2014/main" id="{C92BEDB1-CEAE-2004-349A-D57B75ABB6EA}"/>
              </a:ext>
            </a:extLst>
          </p:cNvPr>
          <p:cNvSpPr txBox="1"/>
          <p:nvPr/>
        </p:nvSpPr>
        <p:spPr>
          <a:xfrm>
            <a:off x="1423772" y="7686975"/>
            <a:ext cx="1144403" cy="689420"/>
          </a:xfrm>
          <a:prstGeom prst="rect">
            <a:avLst/>
          </a:prstGeom>
          <a:noFill/>
        </p:spPr>
        <p:txBody>
          <a:bodyPr wrap="square" lIns="36576" tIns="36576" rIns="36576" bIns="36576">
            <a:spAutoFit/>
          </a:bodyPr>
          <a:lstStyle/>
          <a:p>
            <a:pPr algn="ctr"/>
            <a:r>
              <a:rPr lang="en-US" sz="800" dirty="0">
                <a:solidFill>
                  <a:srgbClr val="111111"/>
                </a:solidFill>
                <a:latin typeface="Arial" panose="020B0604020202020204" pitchFamily="34" charset="0"/>
                <a:cs typeface="Arial" panose="020B0604020202020204" pitchFamily="34" charset="0"/>
              </a:rPr>
              <a:t>Youth sports, senior activities, after-school programs, fitness classes, camps, and aquatics.</a:t>
            </a:r>
            <a:endParaRPr sz="800" dirty="0">
              <a:solidFill>
                <a:srgbClr val="111111"/>
              </a:solidFill>
              <a:latin typeface="Arial" panose="020B0604020202020204" pitchFamily="34" charset="0"/>
              <a:cs typeface="Arial" panose="020B0604020202020204" pitchFamily="34" charset="0"/>
            </a:endParaRPr>
          </a:p>
        </p:txBody>
      </p:sp>
      <p:sp>
        <p:nvSpPr>
          <p:cNvPr id="151" name="TextBox 150">
            <a:extLst>
              <a:ext uri="{FF2B5EF4-FFF2-40B4-BE49-F238E27FC236}">
                <a16:creationId xmlns:a16="http://schemas.microsoft.com/office/drawing/2014/main" id="{0F2DB3D1-DF4A-61DA-1787-E93DC912BDD2}"/>
              </a:ext>
            </a:extLst>
          </p:cNvPr>
          <p:cNvSpPr txBox="1"/>
          <p:nvPr/>
        </p:nvSpPr>
        <p:spPr>
          <a:xfrm>
            <a:off x="2639811" y="7686975"/>
            <a:ext cx="1078501" cy="689420"/>
          </a:xfrm>
          <a:prstGeom prst="rect">
            <a:avLst/>
          </a:prstGeom>
          <a:noFill/>
        </p:spPr>
        <p:txBody>
          <a:bodyPr wrap="square" lIns="36576" tIns="36576" rIns="36576" bIns="36576">
            <a:spAutoFit/>
          </a:bodyPr>
          <a:lstStyle/>
          <a:p>
            <a:pPr algn="ctr"/>
            <a:r>
              <a:rPr lang="en-US" sz="800" dirty="0">
                <a:solidFill>
                  <a:srgbClr val="111111"/>
                </a:solidFill>
                <a:latin typeface="Arial" panose="020B0604020202020204" pitchFamily="34" charset="0"/>
                <a:cs typeface="Arial" panose="020B0604020202020204" pitchFamily="34" charset="0"/>
              </a:rPr>
              <a:t>Support for museums, theaters, art programs, community festivals, and cultural events. </a:t>
            </a:r>
            <a:endParaRPr sz="800" dirty="0">
              <a:solidFill>
                <a:srgbClr val="111111"/>
              </a:solidFill>
              <a:latin typeface="Arial" panose="020B0604020202020204" pitchFamily="34" charset="0"/>
              <a:cs typeface="Arial" panose="020B0604020202020204" pitchFamily="34" charset="0"/>
            </a:endParaRPr>
          </a:p>
        </p:txBody>
      </p:sp>
      <p:sp>
        <p:nvSpPr>
          <p:cNvPr id="152" name="TextBox 151">
            <a:extLst>
              <a:ext uri="{FF2B5EF4-FFF2-40B4-BE49-F238E27FC236}">
                <a16:creationId xmlns:a16="http://schemas.microsoft.com/office/drawing/2014/main" id="{E090F6A2-CF29-9A22-E45E-78591BE5608B}"/>
              </a:ext>
            </a:extLst>
          </p:cNvPr>
          <p:cNvSpPr txBox="1"/>
          <p:nvPr/>
        </p:nvSpPr>
        <p:spPr>
          <a:xfrm>
            <a:off x="3846288" y="7684193"/>
            <a:ext cx="1147642" cy="566309"/>
          </a:xfrm>
          <a:prstGeom prst="rect">
            <a:avLst/>
          </a:prstGeom>
          <a:noFill/>
        </p:spPr>
        <p:txBody>
          <a:bodyPr wrap="square" lIns="36576" tIns="36576" rIns="36576" bIns="36576">
            <a:spAutoFit/>
          </a:bodyPr>
          <a:lstStyle/>
          <a:p>
            <a:pPr algn="ctr"/>
            <a:r>
              <a:rPr lang="en-US" sz="800" dirty="0">
                <a:solidFill>
                  <a:srgbClr val="111111"/>
                </a:solidFill>
                <a:latin typeface="Arial" panose="020B0604020202020204" pitchFamily="34" charset="0"/>
                <a:cs typeface="Arial" panose="020B0604020202020204" pitchFamily="34" charset="0"/>
              </a:rPr>
              <a:t>Funding for community shuttles, trolley services, paratransit, and mobility options. </a:t>
            </a:r>
            <a:endParaRPr sz="800" dirty="0">
              <a:solidFill>
                <a:srgbClr val="111111"/>
              </a:solidFill>
              <a:latin typeface="Arial" panose="020B0604020202020204" pitchFamily="34" charset="0"/>
              <a:cs typeface="Arial" panose="020B0604020202020204" pitchFamily="34" charset="0"/>
            </a:endParaRPr>
          </a:p>
        </p:txBody>
      </p:sp>
      <p:sp>
        <p:nvSpPr>
          <p:cNvPr id="153" name="TextBox 152">
            <a:extLst>
              <a:ext uri="{FF2B5EF4-FFF2-40B4-BE49-F238E27FC236}">
                <a16:creationId xmlns:a16="http://schemas.microsoft.com/office/drawing/2014/main" id="{4632D2EA-2D8A-FD9F-E11A-DC2B61DA2EAC}"/>
              </a:ext>
            </a:extLst>
          </p:cNvPr>
          <p:cNvSpPr txBox="1"/>
          <p:nvPr/>
        </p:nvSpPr>
        <p:spPr>
          <a:xfrm>
            <a:off x="6319030" y="7701570"/>
            <a:ext cx="1248397" cy="689420"/>
          </a:xfrm>
          <a:prstGeom prst="rect">
            <a:avLst/>
          </a:prstGeom>
          <a:noFill/>
        </p:spPr>
        <p:txBody>
          <a:bodyPr wrap="square" lIns="36576" tIns="36576" rIns="36576" bIns="36576">
            <a:spAutoFit/>
          </a:bodyPr>
          <a:lstStyle/>
          <a:p>
            <a:pPr algn="ctr"/>
            <a:r>
              <a:rPr lang="en-US" sz="800" dirty="0">
                <a:solidFill>
                  <a:srgbClr val="111111"/>
                </a:solidFill>
                <a:latin typeface="Arial" panose="020B0604020202020204" pitchFamily="34" charset="0"/>
                <a:cs typeface="Arial" panose="020B0604020202020204" pitchFamily="34" charset="0"/>
              </a:rPr>
              <a:t>Maintenance of city-owned golf courses and leisure attractions that support recreation and tourism.</a:t>
            </a:r>
            <a:endParaRPr sz="800" dirty="0">
              <a:solidFill>
                <a:srgbClr val="111111"/>
              </a:solidFill>
              <a:latin typeface="Arial" panose="020B0604020202020204" pitchFamily="34" charset="0"/>
              <a:cs typeface="Arial" panose="020B0604020202020204" pitchFamily="34" charset="0"/>
            </a:endParaRPr>
          </a:p>
        </p:txBody>
      </p:sp>
      <p:sp>
        <p:nvSpPr>
          <p:cNvPr id="154" name="Rounded Rectangle 153">
            <a:extLst>
              <a:ext uri="{FF2B5EF4-FFF2-40B4-BE49-F238E27FC236}">
                <a16:creationId xmlns:a16="http://schemas.microsoft.com/office/drawing/2014/main" id="{9B0728C5-6F83-078C-C608-32EBBD6FBDD0}"/>
              </a:ext>
            </a:extLst>
          </p:cNvPr>
          <p:cNvSpPr/>
          <p:nvPr/>
        </p:nvSpPr>
        <p:spPr>
          <a:xfrm>
            <a:off x="137160" y="8572829"/>
            <a:ext cx="3310128" cy="896490"/>
          </a:xfrm>
          <a:prstGeom prst="roundRect">
            <a:avLst>
              <a:gd name="adj" fmla="val 8457"/>
            </a:avLst>
          </a:prstGeom>
          <a:solidFill>
            <a:srgbClr val="FFFFFF"/>
          </a:solidFill>
          <a:ln>
            <a:solidFill>
              <a:srgbClr val="B9B9B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b="1" dirty="0">
              <a:latin typeface="Arial Narrow" panose="020B0604020202020204" pitchFamily="34" charset="0"/>
            </a:endParaRPr>
          </a:p>
        </p:txBody>
      </p:sp>
      <p:sp>
        <p:nvSpPr>
          <p:cNvPr id="155" name="Round Same Side Corner Rectangle 154">
            <a:extLst>
              <a:ext uri="{FF2B5EF4-FFF2-40B4-BE49-F238E27FC236}">
                <a16:creationId xmlns:a16="http://schemas.microsoft.com/office/drawing/2014/main" id="{4FAA3B34-6658-BF58-8332-0BF6F7A5B12D}"/>
              </a:ext>
            </a:extLst>
          </p:cNvPr>
          <p:cNvSpPr/>
          <p:nvPr/>
        </p:nvSpPr>
        <p:spPr>
          <a:xfrm>
            <a:off x="137160" y="8527946"/>
            <a:ext cx="3310128" cy="278652"/>
          </a:xfrm>
          <a:prstGeom prst="round2SameRect">
            <a:avLst>
              <a:gd name="adj1" fmla="val 50000"/>
              <a:gd name="adj2" fmla="val 0"/>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dirty="0">
              <a:solidFill>
                <a:srgbClr val="FF0000"/>
              </a:solidFill>
              <a:latin typeface="Arial Narrow" panose="020B0604020202020204" pitchFamily="34" charset="0"/>
            </a:endParaRPr>
          </a:p>
        </p:txBody>
      </p:sp>
      <p:sp>
        <p:nvSpPr>
          <p:cNvPr id="156" name="TextBox 155">
            <a:extLst>
              <a:ext uri="{FF2B5EF4-FFF2-40B4-BE49-F238E27FC236}">
                <a16:creationId xmlns:a16="http://schemas.microsoft.com/office/drawing/2014/main" id="{B68FFE94-38AF-C2CA-1C20-0C723B5A4A84}"/>
              </a:ext>
            </a:extLst>
          </p:cNvPr>
          <p:cNvSpPr txBox="1"/>
          <p:nvPr/>
        </p:nvSpPr>
        <p:spPr>
          <a:xfrm>
            <a:off x="718405" y="8564029"/>
            <a:ext cx="2629128" cy="258532"/>
          </a:xfrm>
          <a:prstGeom prst="rect">
            <a:avLst/>
          </a:prstGeom>
          <a:noFill/>
        </p:spPr>
        <p:txBody>
          <a:bodyPr wrap="square" lIns="36576" tIns="36576" rIns="36576" bIns="36576">
            <a:spAutoFit/>
          </a:bodyPr>
          <a:lstStyle/>
          <a:p>
            <a:r>
              <a:rPr lang="en-US" sz="1200" b="1" dirty="0">
                <a:solidFill>
                  <a:srgbClr val="FFFFFF"/>
                </a:solidFill>
                <a:latin typeface="Arial Narrow" panose="020B0604020202020204" pitchFamily="34" charset="0"/>
              </a:rPr>
              <a:t>THE BOTTOM LINE</a:t>
            </a:r>
            <a:endParaRPr sz="1200" b="1" dirty="0">
              <a:solidFill>
                <a:srgbClr val="FFFFFF"/>
              </a:solidFill>
              <a:latin typeface="Arial Narrow" panose="020B0604020202020204" pitchFamily="34" charset="0"/>
            </a:endParaRPr>
          </a:p>
        </p:txBody>
      </p:sp>
      <p:sp>
        <p:nvSpPr>
          <p:cNvPr id="158" name="Oval 157">
            <a:extLst>
              <a:ext uri="{FF2B5EF4-FFF2-40B4-BE49-F238E27FC236}">
                <a16:creationId xmlns:a16="http://schemas.microsoft.com/office/drawing/2014/main" id="{C1D81D20-F001-A552-276E-BCBF05E3C396}"/>
              </a:ext>
            </a:extLst>
          </p:cNvPr>
          <p:cNvSpPr/>
          <p:nvPr/>
        </p:nvSpPr>
        <p:spPr>
          <a:xfrm>
            <a:off x="258210" y="8498435"/>
            <a:ext cx="406746" cy="406746"/>
          </a:xfrm>
          <a:prstGeom prst="ellipse">
            <a:avLst/>
          </a:prstGeom>
          <a:solidFill>
            <a:srgbClr val="C00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ysClr val="windowText" lastClr="000000"/>
              </a:solidFill>
              <a:latin typeface="Arial Narrow" panose="020B0604020202020204" pitchFamily="34" charset="0"/>
            </a:endParaRPr>
          </a:p>
        </p:txBody>
      </p:sp>
      <p:sp>
        <p:nvSpPr>
          <p:cNvPr id="188" name="TextBox 187">
            <a:extLst>
              <a:ext uri="{FF2B5EF4-FFF2-40B4-BE49-F238E27FC236}">
                <a16:creationId xmlns:a16="http://schemas.microsoft.com/office/drawing/2014/main" id="{0523E9B6-8E36-545E-B72A-BCB9E82970A2}"/>
              </a:ext>
            </a:extLst>
          </p:cNvPr>
          <p:cNvSpPr txBox="1"/>
          <p:nvPr/>
        </p:nvSpPr>
        <p:spPr>
          <a:xfrm>
            <a:off x="211938" y="8885250"/>
            <a:ext cx="3180119" cy="566309"/>
          </a:xfrm>
          <a:prstGeom prst="rect">
            <a:avLst/>
          </a:prstGeom>
          <a:noFill/>
        </p:spPr>
        <p:txBody>
          <a:bodyPr wrap="square" lIns="36576" tIns="36576" rIns="36576" bIns="36576">
            <a:spAutoFit/>
          </a:bodyPr>
          <a:lstStyle/>
          <a:p>
            <a:pPr algn="l"/>
            <a:r>
              <a:rPr lang="en-US" sz="800" b="1" dirty="0">
                <a:solidFill>
                  <a:srgbClr val="111111"/>
                </a:solidFill>
                <a:latin typeface="Arial Narrow" panose="020B0604020202020204" pitchFamily="34" charset="0"/>
              </a:rPr>
              <a:t>Leisure services are more than amenities – they are essential to community </a:t>
            </a:r>
          </a:p>
          <a:p>
            <a:pPr algn="l"/>
            <a:r>
              <a:rPr lang="en-US" sz="800" b="1" dirty="0">
                <a:solidFill>
                  <a:srgbClr val="111111"/>
                </a:solidFill>
                <a:latin typeface="Arial Narrow" panose="020B0604020202020204" pitchFamily="34" charset="0"/>
              </a:rPr>
              <a:t>well-being, economic vitality, and quality of life. Amendment 3 would reduce a major source of local funding, requiring cities to carefully evaluate how to continue providing these important services residents depend on. </a:t>
            </a:r>
            <a:endParaRPr sz="800" b="1" dirty="0">
              <a:solidFill>
                <a:srgbClr val="111111"/>
              </a:solidFill>
              <a:latin typeface="Arial Narrow" panose="020B0604020202020204" pitchFamily="34" charset="0"/>
            </a:endParaRPr>
          </a:p>
        </p:txBody>
      </p:sp>
      <p:sp>
        <p:nvSpPr>
          <p:cNvPr id="2" name="TextBox 1">
            <a:extLst>
              <a:ext uri="{FF2B5EF4-FFF2-40B4-BE49-F238E27FC236}">
                <a16:creationId xmlns:a16="http://schemas.microsoft.com/office/drawing/2014/main" id="{AB4D5B56-5D94-35FC-AD7A-0170FC73E5F0}"/>
              </a:ext>
            </a:extLst>
          </p:cNvPr>
          <p:cNvSpPr txBox="1"/>
          <p:nvPr/>
        </p:nvSpPr>
        <p:spPr>
          <a:xfrm>
            <a:off x="470158" y="6283257"/>
            <a:ext cx="2399598" cy="196977"/>
          </a:xfrm>
          <a:prstGeom prst="rect">
            <a:avLst/>
          </a:prstGeom>
          <a:noFill/>
        </p:spPr>
        <p:txBody>
          <a:bodyPr wrap="square" lIns="36576" tIns="36576" rIns="36576" bIns="36576">
            <a:spAutoFit/>
          </a:bodyPr>
          <a:lstStyle/>
          <a:p>
            <a:pPr algn="l"/>
            <a:r>
              <a:rPr lang="en-US" sz="800" b="1" dirty="0">
                <a:solidFill>
                  <a:srgbClr val="111111"/>
                </a:solidFill>
                <a:latin typeface="Arial Narrow" panose="020B0604020202020204" pitchFamily="34" charset="0"/>
                <a:cs typeface="Arial Narrow" panose="020B0604020202020204" pitchFamily="34" charset="0"/>
              </a:rPr>
              <a:t>Seeking alternative funding sources </a:t>
            </a:r>
            <a:endParaRPr sz="800" b="1" dirty="0">
              <a:solidFill>
                <a:srgbClr val="111111"/>
              </a:solidFill>
              <a:latin typeface="Arial Narrow" panose="020B0604020202020204" pitchFamily="34" charset="0"/>
              <a:cs typeface="Arial Narrow" panose="020B0604020202020204" pitchFamily="34" charset="0"/>
            </a:endParaRPr>
          </a:p>
        </p:txBody>
      </p:sp>
      <p:grpSp>
        <p:nvGrpSpPr>
          <p:cNvPr id="4" name="Group 3">
            <a:extLst>
              <a:ext uri="{FF2B5EF4-FFF2-40B4-BE49-F238E27FC236}">
                <a16:creationId xmlns:a16="http://schemas.microsoft.com/office/drawing/2014/main" id="{07B1DFD0-E9E3-390E-5A0F-0C728FB7FAA5}"/>
              </a:ext>
            </a:extLst>
          </p:cNvPr>
          <p:cNvGrpSpPr/>
          <p:nvPr/>
        </p:nvGrpSpPr>
        <p:grpSpPr>
          <a:xfrm>
            <a:off x="291462" y="6311265"/>
            <a:ext cx="124174" cy="124174"/>
            <a:chOff x="291462" y="5536414"/>
            <a:chExt cx="124174" cy="124174"/>
          </a:xfrm>
        </p:grpSpPr>
        <p:sp>
          <p:nvSpPr>
            <p:cNvPr id="5" name="Oval 4">
              <a:extLst>
                <a:ext uri="{FF2B5EF4-FFF2-40B4-BE49-F238E27FC236}">
                  <a16:creationId xmlns:a16="http://schemas.microsoft.com/office/drawing/2014/main" id="{F46F4D29-F847-101B-BA1B-888FE3202142}"/>
                </a:ext>
              </a:extLst>
            </p:cNvPr>
            <p:cNvSpPr/>
            <p:nvPr/>
          </p:nvSpPr>
          <p:spPr>
            <a:xfrm>
              <a:off x="291462" y="5536414"/>
              <a:ext cx="124174" cy="124174"/>
            </a:xfrm>
            <a:prstGeom prst="ellipse">
              <a:avLst/>
            </a:prstGeom>
            <a:solidFill>
              <a:srgbClr val="C00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ysClr val="windowText" lastClr="000000"/>
                </a:solidFill>
                <a:latin typeface="Arial Narrow" panose="020B0604020202020204" pitchFamily="34" charset="0"/>
              </a:endParaRPr>
            </a:p>
          </p:txBody>
        </p:sp>
        <p:pic>
          <p:nvPicPr>
            <p:cNvPr id="6" name="Graphic 5" descr="Checkmark with solid fill">
              <a:extLst>
                <a:ext uri="{FF2B5EF4-FFF2-40B4-BE49-F238E27FC236}">
                  <a16:creationId xmlns:a16="http://schemas.microsoft.com/office/drawing/2014/main" id="{9890DB28-2443-1788-9F75-38E179BEE32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22776" y="5570908"/>
              <a:ext cx="62518" cy="62518"/>
            </a:xfrm>
            <a:prstGeom prst="rect">
              <a:avLst/>
            </a:prstGeom>
          </p:spPr>
        </p:pic>
      </p:grpSp>
      <p:sp>
        <p:nvSpPr>
          <p:cNvPr id="9" name="Oval 8">
            <a:extLst>
              <a:ext uri="{FF2B5EF4-FFF2-40B4-BE49-F238E27FC236}">
                <a16:creationId xmlns:a16="http://schemas.microsoft.com/office/drawing/2014/main" id="{1D79AF98-C618-7FD6-54E4-5D09CB01C952}"/>
              </a:ext>
            </a:extLst>
          </p:cNvPr>
          <p:cNvSpPr/>
          <p:nvPr/>
        </p:nvSpPr>
        <p:spPr>
          <a:xfrm>
            <a:off x="3784789" y="5900571"/>
            <a:ext cx="402384" cy="402384"/>
          </a:xfrm>
          <a:prstGeom prst="ellipse">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dirty="0">
              <a:latin typeface="Arial Narrow" panose="020B0604020202020204" pitchFamily="34" charset="0"/>
            </a:endParaRPr>
          </a:p>
        </p:txBody>
      </p:sp>
      <p:sp>
        <p:nvSpPr>
          <p:cNvPr id="16" name="TextBox 15">
            <a:extLst>
              <a:ext uri="{FF2B5EF4-FFF2-40B4-BE49-F238E27FC236}">
                <a16:creationId xmlns:a16="http://schemas.microsoft.com/office/drawing/2014/main" id="{60A13CB0-06D3-8B7C-0C04-5F0A6DFA10F4}"/>
              </a:ext>
            </a:extLst>
          </p:cNvPr>
          <p:cNvSpPr txBox="1"/>
          <p:nvPr/>
        </p:nvSpPr>
        <p:spPr>
          <a:xfrm>
            <a:off x="4287620" y="5899441"/>
            <a:ext cx="3298108" cy="243143"/>
          </a:xfrm>
          <a:prstGeom prst="rect">
            <a:avLst/>
          </a:prstGeom>
          <a:noFill/>
        </p:spPr>
        <p:txBody>
          <a:bodyPr wrap="square" lIns="36576" tIns="36576" rIns="36576" bIns="36576">
            <a:spAutoFit/>
          </a:bodyPr>
          <a:lstStyle/>
          <a:p>
            <a:r>
              <a:rPr lang="en-US" sz="1100" b="1" dirty="0">
                <a:solidFill>
                  <a:srgbClr val="111111"/>
                </a:solidFill>
                <a:latin typeface="Arial Narrow" panose="020B0604020202020204" pitchFamily="34" charset="0"/>
              </a:rPr>
              <a:t>NUMBER OF GOLF COURSES / ATTRACTIONS</a:t>
            </a:r>
            <a:endParaRPr sz="1100" b="1" dirty="0">
              <a:solidFill>
                <a:srgbClr val="111111"/>
              </a:solidFill>
              <a:latin typeface="Arial Narrow" panose="020B0604020202020204" pitchFamily="34" charset="0"/>
            </a:endParaRPr>
          </a:p>
        </p:txBody>
      </p:sp>
      <p:cxnSp>
        <p:nvCxnSpPr>
          <p:cNvPr id="17" name="Straight Connector 16">
            <a:extLst>
              <a:ext uri="{FF2B5EF4-FFF2-40B4-BE49-F238E27FC236}">
                <a16:creationId xmlns:a16="http://schemas.microsoft.com/office/drawing/2014/main" id="{D15590C2-409C-1CBE-A63F-61B53413A825}"/>
              </a:ext>
            </a:extLst>
          </p:cNvPr>
          <p:cNvCxnSpPr>
            <a:cxnSpLocks/>
          </p:cNvCxnSpPr>
          <p:nvPr/>
        </p:nvCxnSpPr>
        <p:spPr>
          <a:xfrm>
            <a:off x="4336916" y="6318051"/>
            <a:ext cx="3057591" cy="0"/>
          </a:xfrm>
          <a:prstGeom prst="line">
            <a:avLst/>
          </a:prstGeom>
          <a:ln w="15875">
            <a:prstDash val="sysDot"/>
          </a:ln>
        </p:spPr>
        <p:style>
          <a:lnRef idx="1">
            <a:schemeClr val="accent2"/>
          </a:lnRef>
          <a:fillRef idx="0">
            <a:schemeClr val="accent2"/>
          </a:fillRef>
          <a:effectRef idx="0">
            <a:schemeClr val="accent2"/>
          </a:effectRef>
          <a:fontRef idx="minor">
            <a:schemeClr val="tx1"/>
          </a:fontRef>
        </p:style>
      </p:cxnSp>
      <p:sp>
        <p:nvSpPr>
          <p:cNvPr id="20" name="TextBox 19">
            <a:extLst>
              <a:ext uri="{FF2B5EF4-FFF2-40B4-BE49-F238E27FC236}">
                <a16:creationId xmlns:a16="http://schemas.microsoft.com/office/drawing/2014/main" id="{79D3FD40-5256-B712-D3E3-3EF0AF531628}"/>
              </a:ext>
            </a:extLst>
          </p:cNvPr>
          <p:cNvSpPr txBox="1"/>
          <p:nvPr/>
        </p:nvSpPr>
        <p:spPr>
          <a:xfrm>
            <a:off x="4322728" y="6136817"/>
            <a:ext cx="3257912" cy="196977"/>
          </a:xfrm>
          <a:prstGeom prst="rect">
            <a:avLst/>
          </a:prstGeom>
          <a:noFill/>
        </p:spPr>
        <p:txBody>
          <a:bodyPr wrap="square" lIns="36576" tIns="36576" rIns="36576" bIns="36576">
            <a:spAutoFit/>
          </a:bodyPr>
          <a:lstStyle/>
          <a:p>
            <a:pPr algn="l"/>
            <a:r>
              <a:rPr lang="en-US" sz="800" b="1" dirty="0">
                <a:solidFill>
                  <a:srgbClr val="111111"/>
                </a:solidFill>
                <a:latin typeface="Arial Narrow" panose="020B0604020202020204" pitchFamily="34" charset="0"/>
                <a:cs typeface="Arial Narrow" panose="020B0604020202020204" pitchFamily="34" charset="0"/>
              </a:rPr>
              <a:t>12345</a:t>
            </a:r>
            <a:endParaRPr sz="800" b="1" dirty="0">
              <a:solidFill>
                <a:srgbClr val="111111"/>
              </a:solidFill>
              <a:latin typeface="Arial Narrow" panose="020B0604020202020204" pitchFamily="34" charset="0"/>
              <a:cs typeface="Arial Narrow" panose="020B0604020202020204" pitchFamily="34" charset="0"/>
            </a:endParaRPr>
          </a:p>
        </p:txBody>
      </p:sp>
      <p:sp>
        <p:nvSpPr>
          <p:cNvPr id="34" name="TextBox 33">
            <a:extLst>
              <a:ext uri="{FF2B5EF4-FFF2-40B4-BE49-F238E27FC236}">
                <a16:creationId xmlns:a16="http://schemas.microsoft.com/office/drawing/2014/main" id="{D5F04EBB-52E2-2729-0C18-01C5DCA0D18D}"/>
              </a:ext>
            </a:extLst>
          </p:cNvPr>
          <p:cNvSpPr txBox="1"/>
          <p:nvPr/>
        </p:nvSpPr>
        <p:spPr>
          <a:xfrm>
            <a:off x="235572" y="6472617"/>
            <a:ext cx="3189644" cy="320088"/>
          </a:xfrm>
          <a:prstGeom prst="rect">
            <a:avLst/>
          </a:prstGeom>
          <a:solidFill>
            <a:srgbClr val="C00000">
              <a:alpha val="30000"/>
            </a:srgbClr>
          </a:solidFill>
        </p:spPr>
        <p:txBody>
          <a:bodyPr wrap="square" lIns="36576" tIns="36576" rIns="36576" bIns="36576">
            <a:spAutoFit/>
          </a:bodyPr>
          <a:lstStyle/>
          <a:p>
            <a:pPr algn="l"/>
            <a:r>
              <a:rPr lang="en-US" sz="800" dirty="0">
                <a:solidFill>
                  <a:srgbClr val="111111"/>
                </a:solidFill>
                <a:latin typeface="Arial Narrow" panose="020B0604020202020204" pitchFamily="34" charset="0"/>
                <a:cs typeface="Arial Narrow" panose="020B0604020202020204" pitchFamily="34" charset="0"/>
              </a:rPr>
              <a:t>     These decisions could affect the availability and quality of leisure services residents and visitors depend on every day. </a:t>
            </a:r>
            <a:endParaRPr sz="800" dirty="0">
              <a:solidFill>
                <a:srgbClr val="111111"/>
              </a:solidFill>
              <a:latin typeface="Arial Narrow" panose="020B0604020202020204" pitchFamily="34" charset="0"/>
              <a:cs typeface="Arial Narrow" panose="020B0604020202020204" pitchFamily="34" charset="0"/>
            </a:endParaRPr>
          </a:p>
        </p:txBody>
      </p:sp>
      <p:pic>
        <p:nvPicPr>
          <p:cNvPr id="36" name="Graphic 35" descr="Deciduous tree with solid fill">
            <a:extLst>
              <a:ext uri="{FF2B5EF4-FFF2-40B4-BE49-F238E27FC236}">
                <a16:creationId xmlns:a16="http://schemas.microsoft.com/office/drawing/2014/main" id="{E04AC3C6-3B57-53EC-EE0F-5639BF64CE96}"/>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3817395" y="2992719"/>
            <a:ext cx="315933" cy="315933"/>
          </a:xfrm>
          <a:prstGeom prst="rect">
            <a:avLst/>
          </a:prstGeom>
        </p:spPr>
      </p:pic>
      <p:pic>
        <p:nvPicPr>
          <p:cNvPr id="38" name="Graphic 37" descr="Home1 with solid fill">
            <a:extLst>
              <a:ext uri="{FF2B5EF4-FFF2-40B4-BE49-F238E27FC236}">
                <a16:creationId xmlns:a16="http://schemas.microsoft.com/office/drawing/2014/main" id="{8D4910CA-DB65-C5E6-E5AB-A6328A066703}"/>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851839" y="3602560"/>
            <a:ext cx="252072" cy="252072"/>
          </a:xfrm>
          <a:prstGeom prst="rect">
            <a:avLst/>
          </a:prstGeom>
        </p:spPr>
      </p:pic>
      <p:pic>
        <p:nvPicPr>
          <p:cNvPr id="55" name="Graphic 54" descr="Bus with solid fill">
            <a:extLst>
              <a:ext uri="{FF2B5EF4-FFF2-40B4-BE49-F238E27FC236}">
                <a16:creationId xmlns:a16="http://schemas.microsoft.com/office/drawing/2014/main" id="{E697FE8A-609C-39BB-54B9-6C4F7D2231FC}"/>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3840135" y="5393009"/>
            <a:ext cx="295637" cy="295637"/>
          </a:xfrm>
          <a:prstGeom prst="rect">
            <a:avLst/>
          </a:prstGeom>
        </p:spPr>
      </p:pic>
      <p:pic>
        <p:nvPicPr>
          <p:cNvPr id="57" name="Graphic 56" descr="Golf Flag In Hole with solid fill">
            <a:extLst>
              <a:ext uri="{FF2B5EF4-FFF2-40B4-BE49-F238E27FC236}">
                <a16:creationId xmlns:a16="http://schemas.microsoft.com/office/drawing/2014/main" id="{50813B50-E14C-E69B-521A-FFF171326C55}"/>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3845620" y="5943449"/>
            <a:ext cx="298740" cy="298740"/>
          </a:xfrm>
          <a:prstGeom prst="rect">
            <a:avLst/>
          </a:prstGeom>
        </p:spPr>
      </p:pic>
      <p:pic>
        <p:nvPicPr>
          <p:cNvPr id="60" name="Graphic 59" descr="Pin with solid fill">
            <a:extLst>
              <a:ext uri="{FF2B5EF4-FFF2-40B4-BE49-F238E27FC236}">
                <a16:creationId xmlns:a16="http://schemas.microsoft.com/office/drawing/2014/main" id="{144FD290-45E0-4030-8107-9007A2AD73FD}"/>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295614" y="8548996"/>
            <a:ext cx="308381" cy="308381"/>
          </a:xfrm>
          <a:prstGeom prst="rect">
            <a:avLst/>
          </a:prstGeom>
        </p:spPr>
      </p:pic>
      <p:pic>
        <p:nvPicPr>
          <p:cNvPr id="72" name="Graphic 71" descr="User with solid fill">
            <a:extLst>
              <a:ext uri="{FF2B5EF4-FFF2-40B4-BE49-F238E27FC236}">
                <a16:creationId xmlns:a16="http://schemas.microsoft.com/office/drawing/2014/main" id="{779C1EDD-09A1-3C82-8A9D-3588E64BC5DF}"/>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325607" y="6921985"/>
            <a:ext cx="286434" cy="286434"/>
          </a:xfrm>
          <a:prstGeom prst="rect">
            <a:avLst/>
          </a:prstGeom>
        </p:spPr>
      </p:pic>
      <p:pic>
        <p:nvPicPr>
          <p:cNvPr id="74" name="Graphic 73" descr="Playground with solid fill">
            <a:extLst>
              <a:ext uri="{FF2B5EF4-FFF2-40B4-BE49-F238E27FC236}">
                <a16:creationId xmlns:a16="http://schemas.microsoft.com/office/drawing/2014/main" id="{63A434BD-F32F-9D20-C862-BD574C3D15A7}"/>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330367" y="2330634"/>
            <a:ext cx="279338" cy="279338"/>
          </a:xfrm>
          <a:prstGeom prst="rect">
            <a:avLst/>
          </a:prstGeom>
        </p:spPr>
      </p:pic>
      <p:sp>
        <p:nvSpPr>
          <p:cNvPr id="7" name="Round Same Side Corner Rectangle 6">
            <a:extLst>
              <a:ext uri="{FF2B5EF4-FFF2-40B4-BE49-F238E27FC236}">
                <a16:creationId xmlns:a16="http://schemas.microsoft.com/office/drawing/2014/main" id="{C822D09B-F56D-ACC5-130A-6D6153A1C77C}"/>
              </a:ext>
            </a:extLst>
          </p:cNvPr>
          <p:cNvSpPr/>
          <p:nvPr/>
        </p:nvSpPr>
        <p:spPr>
          <a:xfrm>
            <a:off x="3584448" y="8540512"/>
            <a:ext cx="4041976" cy="236704"/>
          </a:xfrm>
          <a:prstGeom prst="round2SameRect">
            <a:avLst>
              <a:gd name="adj1" fmla="val 45932"/>
              <a:gd name="adj2" fmla="val 0"/>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6472D9A6-7370-25D7-94A5-F78267FD6FDC}"/>
              </a:ext>
            </a:extLst>
          </p:cNvPr>
          <p:cNvSpPr txBox="1"/>
          <p:nvPr/>
        </p:nvSpPr>
        <p:spPr>
          <a:xfrm>
            <a:off x="3702205" y="8536701"/>
            <a:ext cx="2629128" cy="258532"/>
          </a:xfrm>
          <a:prstGeom prst="rect">
            <a:avLst/>
          </a:prstGeom>
          <a:noFill/>
        </p:spPr>
        <p:txBody>
          <a:bodyPr wrap="square" lIns="36576" tIns="36576" rIns="36576" bIns="36576">
            <a:spAutoFit/>
          </a:bodyPr>
          <a:lstStyle/>
          <a:p>
            <a:r>
              <a:rPr lang="en-US" sz="1200" b="1" dirty="0">
                <a:solidFill>
                  <a:srgbClr val="FFFFFF"/>
                </a:solidFill>
                <a:latin typeface="Arial Narrow" panose="020B0604020202020204" pitchFamily="34" charset="0"/>
              </a:rPr>
              <a:t>KEY FACT</a:t>
            </a:r>
            <a:endParaRPr sz="1200" b="1" dirty="0">
              <a:solidFill>
                <a:srgbClr val="FFFFFF"/>
              </a:solidFill>
              <a:latin typeface="Arial Narrow" panose="020B0604020202020204" pitchFamily="34" charset="0"/>
            </a:endParaRPr>
          </a:p>
        </p:txBody>
      </p:sp>
      <p:cxnSp>
        <p:nvCxnSpPr>
          <p:cNvPr id="18" name="Straight Connector 17">
            <a:extLst>
              <a:ext uri="{FF2B5EF4-FFF2-40B4-BE49-F238E27FC236}">
                <a16:creationId xmlns:a16="http://schemas.microsoft.com/office/drawing/2014/main" id="{C1658598-8B46-AF4F-2790-D164C89EE816}"/>
              </a:ext>
            </a:extLst>
          </p:cNvPr>
          <p:cNvCxnSpPr>
            <a:cxnSpLocks/>
          </p:cNvCxnSpPr>
          <p:nvPr/>
        </p:nvCxnSpPr>
        <p:spPr>
          <a:xfrm>
            <a:off x="5030121" y="7364147"/>
            <a:ext cx="0" cy="968155"/>
          </a:xfrm>
          <a:prstGeom prst="line">
            <a:avLst/>
          </a:prstGeom>
          <a:ln w="15875"/>
        </p:spPr>
        <p:style>
          <a:lnRef idx="1">
            <a:schemeClr val="accent2"/>
          </a:lnRef>
          <a:fillRef idx="0">
            <a:schemeClr val="accent2"/>
          </a:fillRef>
          <a:effectRef idx="0">
            <a:schemeClr val="accent2"/>
          </a:effectRef>
          <a:fontRef idx="minor">
            <a:schemeClr val="tx1"/>
          </a:fontRef>
        </p:style>
      </p:cxnSp>
      <p:sp>
        <p:nvSpPr>
          <p:cNvPr id="26" name="TextBox 25">
            <a:extLst>
              <a:ext uri="{FF2B5EF4-FFF2-40B4-BE49-F238E27FC236}">
                <a16:creationId xmlns:a16="http://schemas.microsoft.com/office/drawing/2014/main" id="{2B1840A7-BD39-C7B6-9EA1-A74FA51E8D64}"/>
              </a:ext>
            </a:extLst>
          </p:cNvPr>
          <p:cNvSpPr txBox="1"/>
          <p:nvPr/>
        </p:nvSpPr>
        <p:spPr>
          <a:xfrm>
            <a:off x="4989764" y="7378841"/>
            <a:ext cx="1377151" cy="350865"/>
          </a:xfrm>
          <a:prstGeom prst="rect">
            <a:avLst/>
          </a:prstGeom>
          <a:noFill/>
        </p:spPr>
        <p:txBody>
          <a:bodyPr wrap="square" lIns="36576" tIns="36576" rIns="36576" bIns="36576">
            <a:spAutoFit/>
          </a:bodyPr>
          <a:lstStyle/>
          <a:p>
            <a:pPr algn="ctr"/>
            <a:r>
              <a:rPr lang="en-US" sz="900" b="1" dirty="0">
                <a:solidFill>
                  <a:srgbClr val="111111"/>
                </a:solidFill>
                <a:latin typeface="Arial" panose="020B0604020202020204" pitchFamily="34" charset="0"/>
                <a:cs typeface="Arial" panose="020B0604020202020204" pitchFamily="34" charset="0"/>
              </a:rPr>
              <a:t>TOURISM &amp; ATTRACTIONS</a:t>
            </a:r>
            <a:endParaRPr sz="900" b="1" dirty="0">
              <a:solidFill>
                <a:srgbClr val="111111"/>
              </a:solidFill>
              <a:latin typeface="Arial" panose="020B0604020202020204" pitchFamily="34" charset="0"/>
              <a:cs typeface="Arial" panose="020B0604020202020204" pitchFamily="34" charset="0"/>
            </a:endParaRPr>
          </a:p>
        </p:txBody>
      </p:sp>
      <p:sp>
        <p:nvSpPr>
          <p:cNvPr id="33" name="TextBox 32">
            <a:extLst>
              <a:ext uri="{FF2B5EF4-FFF2-40B4-BE49-F238E27FC236}">
                <a16:creationId xmlns:a16="http://schemas.microsoft.com/office/drawing/2014/main" id="{52AC0E89-FFCA-C7B3-EB67-00FDC8282C65}"/>
              </a:ext>
            </a:extLst>
          </p:cNvPr>
          <p:cNvSpPr txBox="1"/>
          <p:nvPr/>
        </p:nvSpPr>
        <p:spPr>
          <a:xfrm>
            <a:off x="5057633" y="7686975"/>
            <a:ext cx="1248397" cy="689420"/>
          </a:xfrm>
          <a:prstGeom prst="rect">
            <a:avLst/>
          </a:prstGeom>
          <a:noFill/>
        </p:spPr>
        <p:txBody>
          <a:bodyPr wrap="square" lIns="36576" tIns="36576" rIns="36576" bIns="36576">
            <a:spAutoFit/>
          </a:bodyPr>
          <a:lstStyle/>
          <a:p>
            <a:pPr algn="ctr"/>
            <a:r>
              <a:rPr lang="en-US" sz="800" dirty="0">
                <a:solidFill>
                  <a:srgbClr val="111111"/>
                </a:solidFill>
                <a:latin typeface="Arial" panose="020B0604020202020204" pitchFamily="34" charset="0"/>
                <a:cs typeface="Arial" panose="020B0604020202020204" pitchFamily="34" charset="0"/>
              </a:rPr>
              <a:t>Support for visitor attractions, waterfronts, beaches, and special events that drive local economies. </a:t>
            </a:r>
            <a:endParaRPr sz="800" dirty="0">
              <a:solidFill>
                <a:srgbClr val="111111"/>
              </a:solidFill>
              <a:latin typeface="Arial" panose="020B0604020202020204" pitchFamily="34" charset="0"/>
              <a:cs typeface="Arial" panose="020B0604020202020204" pitchFamily="34" charset="0"/>
            </a:endParaRPr>
          </a:p>
        </p:txBody>
      </p:sp>
      <p:pic>
        <p:nvPicPr>
          <p:cNvPr id="37" name="Graphic 36" descr="Tennis with solid fill">
            <a:extLst>
              <a:ext uri="{FF2B5EF4-FFF2-40B4-BE49-F238E27FC236}">
                <a16:creationId xmlns:a16="http://schemas.microsoft.com/office/drawing/2014/main" id="{249E1AAB-6C86-1950-318F-C4FA929437BD}"/>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3862520" y="4195701"/>
            <a:ext cx="256612" cy="256612"/>
          </a:xfrm>
          <a:prstGeom prst="rect">
            <a:avLst/>
          </a:prstGeom>
        </p:spPr>
      </p:pic>
      <p:pic>
        <p:nvPicPr>
          <p:cNvPr id="41" name="Graphic 40" descr="Party mask with solid fill">
            <a:extLst>
              <a:ext uri="{FF2B5EF4-FFF2-40B4-BE49-F238E27FC236}">
                <a16:creationId xmlns:a16="http://schemas.microsoft.com/office/drawing/2014/main" id="{3EA92213-C318-5247-F29A-92E7BB06A2F8}"/>
              </a:ext>
            </a:extLst>
          </p:cNvPr>
          <p:cNvPicPr>
            <a:picLocks noChangeAspect="1"/>
          </p:cNvPicPr>
          <p:nvPr/>
        </p:nvPicPr>
        <p:blipFill>
          <a:blip>
            <a:extLst>
              <a:ext uri="{96DAC541-7B7A-43D3-8B79-37D633B846F1}">
                <asvg:svgBlip xmlns:asvg="http://schemas.microsoft.com/office/drawing/2016/SVG/main" r:embed="rId17"/>
              </a:ext>
            </a:extLst>
          </a:blip>
          <a:stretch>
            <a:fillRect/>
          </a:stretch>
        </p:blipFill>
        <p:spPr>
          <a:xfrm>
            <a:off x="3834507" y="4787030"/>
            <a:ext cx="315625" cy="315625"/>
          </a:xfrm>
          <a:prstGeom prst="rect">
            <a:avLst/>
          </a:prstGeom>
        </p:spPr>
      </p:pic>
      <p:pic>
        <p:nvPicPr>
          <p:cNvPr id="35" name="Graphic 34" descr="Information with solid fill">
            <a:extLst>
              <a:ext uri="{FF2B5EF4-FFF2-40B4-BE49-F238E27FC236}">
                <a16:creationId xmlns:a16="http://schemas.microsoft.com/office/drawing/2014/main" id="{8D8DA881-5488-151B-42CA-D81530E9801A}"/>
              </a:ext>
            </a:extLst>
          </p:cNvPr>
          <p:cNvPicPr>
            <a:picLocks noChangeAspect="1"/>
          </p:cNvPicPr>
          <p:nvPr/>
        </p:nvPicPr>
        <p:blipFill>
          <a:blip>
            <a:extLst>
              <a:ext uri="{96DAC541-7B7A-43D3-8B79-37D633B846F1}">
                <asvg:svgBlip xmlns:asvg="http://schemas.microsoft.com/office/drawing/2016/SVG/main" r:embed="rId18"/>
              </a:ext>
            </a:extLst>
          </a:blip>
          <a:stretch>
            <a:fillRect/>
          </a:stretch>
        </p:blipFill>
        <p:spPr>
          <a:xfrm>
            <a:off x="262258" y="6509468"/>
            <a:ext cx="133483" cy="133483"/>
          </a:xfrm>
          <a:prstGeom prst="rect">
            <a:avLst/>
          </a:prstGeom>
        </p:spPr>
      </p:pic>
    </p:spTree>
    <p:extLst>
      <p:ext uri="{BB962C8B-B14F-4D97-AF65-F5344CB8AC3E}">
        <p14:creationId xmlns:p14="http://schemas.microsoft.com/office/powerpoint/2010/main" val="329074464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648</TotalTime>
  <Words>527</Words>
  <Application>Microsoft Office PowerPoint</Application>
  <PresentationFormat>Custom</PresentationFormat>
  <Paragraphs>56</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Arial Black</vt:lpstr>
      <vt:lpstr>Arial Narrow</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Carolyn Karp</dc:creator>
  <cp:lastModifiedBy>Mary Lou Tighe</cp:lastModifiedBy>
  <cp:revision>78</cp:revision>
  <cp:lastPrinted>2026-08-10T21:06:21Z</cp:lastPrinted>
  <dcterms:created xsi:type="dcterms:W3CDTF">2026-07-24T17:47:55Z</dcterms:created>
  <dcterms:modified xsi:type="dcterms:W3CDTF">2026-08-12T05:02:37Z</dcterms:modified>
</cp:coreProperties>
</file>