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7102475" cy="9388475"/>
  <p:embeddedFontLst>
    <p:embeddedFont>
      <p:font typeface="Arial Black" panose="020B0A04020102020204" pitchFamily="34" charset="0"/>
      <p:bold r:id="rId4"/>
    </p:embeddedFont>
    <p:embeddedFont>
      <p:font typeface="Arial Narrow" panose="020B0606020202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3"/>
    <p:restoredTop sz="94746"/>
  </p:normalViewPr>
  <p:slideViewPr>
    <p:cSldViewPr snapToGrid="0">
      <p:cViewPr>
        <p:scale>
          <a:sx n="200" d="100"/>
          <a:sy n="200" d="100"/>
        </p:scale>
        <p:origin x="-1572" y="-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Lou Tighe" userId="79f45173-5dec-49ec-9ae7-da74c5e0ffa2" providerId="ADAL" clId="{FA235057-6C85-4108-887E-43DDF1589A0F}"/>
    <pc:docChg chg="undo custSel modSld modNotesMaster">
      <pc:chgData name="Mary Lou Tighe" userId="79f45173-5dec-49ec-9ae7-da74c5e0ffa2" providerId="ADAL" clId="{FA235057-6C85-4108-887E-43DDF1589A0F}" dt="2026-08-12T04:55:32.172" v="27" actId="113"/>
      <pc:docMkLst>
        <pc:docMk/>
      </pc:docMkLst>
      <pc:sldChg chg="modSp mod">
        <pc:chgData name="Mary Lou Tighe" userId="79f45173-5dec-49ec-9ae7-da74c5e0ffa2" providerId="ADAL" clId="{FA235057-6C85-4108-887E-43DDF1589A0F}" dt="2026-08-12T04:55:32.172" v="27" actId="113"/>
        <pc:sldMkLst>
          <pc:docMk/>
          <pc:sldMk cId="3290744647" sldId="256"/>
        </pc:sldMkLst>
        <pc:spChg chg="mod">
          <ac:chgData name="Mary Lou Tighe" userId="79f45173-5dec-49ec-9ae7-da74c5e0ffa2" providerId="ADAL" clId="{FA235057-6C85-4108-887E-43DDF1589A0F}" dt="2026-08-12T04:44:06.679" v="17" actId="1076"/>
          <ac:spMkLst>
            <pc:docMk/>
            <pc:sldMk cId="3290744647" sldId="256"/>
            <ac:spMk id="2" creationId="{8AA89BAD-DE7A-CBEB-CC84-0D91A419B466}"/>
          </ac:spMkLst>
        </pc:spChg>
        <pc:spChg chg="mod">
          <ac:chgData name="Mary Lou Tighe" userId="79f45173-5dec-49ec-9ae7-da74c5e0ffa2" providerId="ADAL" clId="{FA235057-6C85-4108-887E-43DDF1589A0F}" dt="2026-08-11T18:52:39.096" v="3" actId="6549"/>
          <ac:spMkLst>
            <pc:docMk/>
            <pc:sldMk cId="3290744647" sldId="256"/>
            <ac:spMk id="18" creationId="{098CCD19-5600-DA71-4B96-5784890C80A9}"/>
          </ac:spMkLst>
        </pc:spChg>
        <pc:spChg chg="mod">
          <ac:chgData name="Mary Lou Tighe" userId="79f45173-5dec-49ec-9ae7-da74c5e0ffa2" providerId="ADAL" clId="{FA235057-6C85-4108-887E-43DDF1589A0F}" dt="2026-08-12T04:55:32.172" v="27" actId="113"/>
          <ac:spMkLst>
            <pc:docMk/>
            <pc:sldMk cId="3290744647" sldId="256"/>
            <ac:spMk id="28" creationId="{76F25701-5A49-595D-E53B-E3CDF5F2AF7D}"/>
          </ac:spMkLst>
        </pc:spChg>
        <pc:spChg chg="mod">
          <ac:chgData name="Mary Lou Tighe" userId="79f45173-5dec-49ec-9ae7-da74c5e0ffa2" providerId="ADAL" clId="{FA235057-6C85-4108-887E-43DDF1589A0F}" dt="2026-08-12T04:46:40.011" v="24" actId="1076"/>
          <ac:spMkLst>
            <pc:docMk/>
            <pc:sldMk cId="3290744647" sldId="256"/>
            <ac:spMk id="95" creationId="{C91D803C-086C-3085-E1AE-3785B6EC9776}"/>
          </ac:spMkLst>
        </pc:spChg>
        <pc:spChg chg="mod">
          <ac:chgData name="Mary Lou Tighe" userId="79f45173-5dec-49ec-9ae7-da74c5e0ffa2" providerId="ADAL" clId="{FA235057-6C85-4108-887E-43DDF1589A0F}" dt="2026-08-12T04:46:48.972" v="25" actId="1076"/>
          <ac:spMkLst>
            <pc:docMk/>
            <pc:sldMk cId="3290744647" sldId="256"/>
            <ac:spMk id="105" creationId="{9033AE5F-E56B-883D-0FAF-92E632BB7B16}"/>
          </ac:spMkLst>
        </pc:spChg>
        <pc:picChg chg="mod">
          <ac:chgData name="Mary Lou Tighe" userId="79f45173-5dec-49ec-9ae7-da74c5e0ffa2" providerId="ADAL" clId="{FA235057-6C85-4108-887E-43DDF1589A0F}" dt="2026-08-12T04:44:12.183" v="18" actId="1076"/>
          <ac:picMkLst>
            <pc:docMk/>
            <pc:sldMk cId="3290744647" sldId="256"/>
            <ac:picMk id="22" creationId="{60FF4421-1C98-753E-B836-1DFACBD5B8E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 b="1" i="0">
                <a:latin typeface="Arial" panose="020B0604020202020204" pitchFamily="34" charset="0"/>
              </a:defRPr>
            </a:lvl1pPr>
          </a:lstStyle>
          <a:p>
            <a:fld id="{7E5B6CD9-1953-8B44-99D1-3EB7477D67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73163"/>
            <a:ext cx="2447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 b="1" i="0">
                <a:latin typeface="Arial" panose="020B0604020202020204" pitchFamily="34" charset="0"/>
              </a:defRPr>
            </a:lvl1pPr>
          </a:lstStyle>
          <a:p>
            <a:fld id="{88C0F418-B918-4941-ABFA-036C3E8B8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50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418-B918-4941-ABFA-036C3E8B8C7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64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 b="1" i="0">
                <a:latin typeface="Arial" panose="020B0604020202020204" pitchFamily="34" charset="0"/>
              </a:defRPr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1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5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66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0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56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13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 i="0">
                <a:latin typeface="Arial" panose="020B0604020202020204" pitchFamily="34" charset="0"/>
              </a:defRPr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 i="0">
                <a:latin typeface="Arial" panose="020B0604020202020204" pitchFamily="34" charset="0"/>
              </a:defRPr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  <a:lvl2pPr>
              <a:defRPr b="1" i="0">
                <a:latin typeface="Arial" panose="020B0604020202020204" pitchFamily="34" charset="0"/>
              </a:defRPr>
            </a:lvl2pPr>
            <a:lvl3pPr>
              <a:defRPr b="1" i="0">
                <a:latin typeface="Arial" panose="020B0604020202020204" pitchFamily="34" charset="0"/>
              </a:defRPr>
            </a:lvl3pPr>
            <a:lvl4pPr>
              <a:defRPr b="1" i="0">
                <a:latin typeface="Arial" panose="020B0604020202020204" pitchFamily="34" charset="0"/>
              </a:defRPr>
            </a:lvl4pPr>
            <a:lvl5pPr>
              <a:defRPr b="1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36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07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01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 b="1" i="0">
                <a:latin typeface="Arial" panose="020B0604020202020204" pitchFamily="34" charset="0"/>
              </a:defRPr>
            </a:lvl1pPr>
            <a:lvl2pPr>
              <a:defRPr sz="2380" b="1" i="0">
                <a:latin typeface="Arial" panose="020B0604020202020204" pitchFamily="34" charset="0"/>
              </a:defRPr>
            </a:lvl2pPr>
            <a:lvl3pPr>
              <a:defRPr sz="2040" b="1" i="0">
                <a:latin typeface="Arial" panose="020B0604020202020204" pitchFamily="34" charset="0"/>
              </a:defRPr>
            </a:lvl3pPr>
            <a:lvl4pPr>
              <a:defRPr sz="1700" b="1" i="0">
                <a:latin typeface="Arial" panose="020B0604020202020204" pitchFamily="34" charset="0"/>
              </a:defRPr>
            </a:lvl4pPr>
            <a:lvl5pPr>
              <a:defRPr sz="1700" b="1" i="0">
                <a:latin typeface="Arial" panose="020B060402020202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 b="1" i="0">
                <a:latin typeface="Arial" panose="020B0604020202020204" pitchFamily="34" charset="0"/>
              </a:defRPr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30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 b="1" i="0">
                <a:latin typeface="Arial" panose="020B0604020202020204" pitchFamily="34" charset="0"/>
              </a:defRPr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 b="1" i="0">
                <a:latin typeface="Arial" panose="020B0604020202020204" pitchFamily="34" charset="0"/>
              </a:defRPr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56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3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1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58A215E-ED11-F78A-56CE-695F893DF01C}"/>
              </a:ext>
            </a:extLst>
          </p:cNvPr>
          <p:cNvSpPr/>
          <p:nvPr/>
        </p:nvSpPr>
        <p:spPr>
          <a:xfrm>
            <a:off x="2033042" y="1265990"/>
            <a:ext cx="5739358" cy="425075"/>
          </a:xfrm>
          <a:prstGeom prst="rect">
            <a:avLst/>
          </a:prstGeom>
          <a:solidFill>
            <a:srgbClr val="CD191E"/>
          </a:solidFill>
          <a:ln>
            <a:solidFill>
              <a:srgbClr val="CD1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8F59C9-EA98-FDDC-1055-0A852C7DE110}"/>
              </a:ext>
            </a:extLst>
          </p:cNvPr>
          <p:cNvSpPr/>
          <p:nvPr/>
        </p:nvSpPr>
        <p:spPr>
          <a:xfrm>
            <a:off x="3563814" y="2370512"/>
            <a:ext cx="4050791" cy="4383897"/>
          </a:xfrm>
          <a:prstGeom prst="roundRect">
            <a:avLst>
              <a:gd name="adj" fmla="val 3895"/>
            </a:avLst>
          </a:prstGeom>
          <a:solidFill>
            <a:srgbClr val="FFFFFF"/>
          </a:solidFill>
          <a:ln>
            <a:solidFill>
              <a:srgbClr val="CD19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A6D48-6D4F-DB25-035E-3A199E3B959E}"/>
              </a:ext>
            </a:extLst>
          </p:cNvPr>
          <p:cNvSpPr/>
          <p:nvPr/>
        </p:nvSpPr>
        <p:spPr>
          <a:xfrm flipV="1">
            <a:off x="1693394" y="-24602"/>
            <a:ext cx="6087207" cy="1300641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20A9A1-4E22-7FF7-5526-DDE779A8C0B6}"/>
              </a:ext>
            </a:extLst>
          </p:cNvPr>
          <p:cNvSpPr/>
          <p:nvPr/>
        </p:nvSpPr>
        <p:spPr>
          <a:xfrm>
            <a:off x="-772387" y="-251880"/>
            <a:ext cx="3310128" cy="31602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D3C77E-B5FF-B1F5-185D-1D36387A8711}"/>
              </a:ext>
            </a:extLst>
          </p:cNvPr>
          <p:cNvSpPr txBox="1"/>
          <p:nvPr/>
        </p:nvSpPr>
        <p:spPr>
          <a:xfrm>
            <a:off x="2660206" y="17405"/>
            <a:ext cx="3014545" cy="53553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3000" b="1" dirty="0">
                <a:solidFill>
                  <a:srgbClr val="FFFFFF"/>
                </a:solidFill>
                <a:latin typeface="Arial Narrow" panose="020B0604020202020204" pitchFamily="34" charset="0"/>
              </a:rPr>
              <a:t>THE IMPACT OF</a:t>
            </a:r>
            <a:endParaRPr sz="30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A1B199-1634-4EF3-E05C-10574F8E589F}"/>
              </a:ext>
            </a:extLst>
          </p:cNvPr>
          <p:cNvSpPr txBox="1"/>
          <p:nvPr/>
        </p:nvSpPr>
        <p:spPr>
          <a:xfrm>
            <a:off x="2643471" y="326841"/>
            <a:ext cx="5065428" cy="81253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4800" b="1" dirty="0">
                <a:solidFill>
                  <a:srgbClr val="CD191E"/>
                </a:solidFill>
                <a:latin typeface="Arial" panose="020B0604020202020204" pitchFamily="34" charset="0"/>
              </a:rPr>
              <a:t>AMENDMENT </a:t>
            </a:r>
            <a:r>
              <a:rPr sz="4800" b="1" dirty="0">
                <a:solidFill>
                  <a:srgbClr val="CD191E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9F219A-4F01-2B3B-200E-302F4E2D3FCB}"/>
              </a:ext>
            </a:extLst>
          </p:cNvPr>
          <p:cNvSpPr txBox="1"/>
          <p:nvPr/>
        </p:nvSpPr>
        <p:spPr>
          <a:xfrm>
            <a:off x="2678749" y="1283383"/>
            <a:ext cx="4892039" cy="3816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FFFFFF"/>
                </a:solidFill>
                <a:latin typeface="Arial Narrow" panose="020B0604020202020204" pitchFamily="34" charset="0"/>
                <a:cs typeface="Arial" panose="020B0604020202020204" pitchFamily="34" charset="0"/>
              </a:rPr>
              <a:t>A FACTUAL LOOK AT HOW AMENDMENT 3 COULD AFFECT THE INFRASTRUCUTRE SERVICES YOUR CITY PROVIDES EVERY DAY</a:t>
            </a:r>
            <a:endParaRPr sz="1000" b="1" dirty="0">
              <a:solidFill>
                <a:srgbClr val="FFFFFF"/>
              </a:solidFill>
              <a:latin typeface="Arial Narrow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F25701-5A49-595D-E53B-E3CDF5F2AF7D}"/>
              </a:ext>
            </a:extLst>
          </p:cNvPr>
          <p:cNvSpPr txBox="1"/>
          <p:nvPr/>
        </p:nvSpPr>
        <p:spPr>
          <a:xfrm>
            <a:off x="2664107" y="1782253"/>
            <a:ext cx="4942257" cy="4893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Amendment 3, if approved by </a:t>
            </a:r>
            <a:r>
              <a:rPr lang="en-US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of Florida voters, would expand the homestead property tax exemption and create a framework to reduce or eliminate the non-school portion of property taxes on homesteaded property over time. 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209C312-788D-EAEC-87AD-FC10CC8CDCA1}"/>
              </a:ext>
            </a:extLst>
          </p:cNvPr>
          <p:cNvSpPr/>
          <p:nvPr/>
        </p:nvSpPr>
        <p:spPr>
          <a:xfrm>
            <a:off x="137160" y="2391943"/>
            <a:ext cx="3310128" cy="2115517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30" name="Round Same Side Corner Rectangle 29">
            <a:extLst>
              <a:ext uri="{FF2B5EF4-FFF2-40B4-BE49-F238E27FC236}">
                <a16:creationId xmlns:a16="http://schemas.microsoft.com/office/drawing/2014/main" id="{183ACB7F-FA04-3887-FD99-683260F6B81B}"/>
              </a:ext>
            </a:extLst>
          </p:cNvPr>
          <p:cNvSpPr/>
          <p:nvPr/>
        </p:nvSpPr>
        <p:spPr>
          <a:xfrm>
            <a:off x="137160" y="238473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83C81D-E169-0DFE-4062-FF53ACD21EF7}"/>
              </a:ext>
            </a:extLst>
          </p:cNvPr>
          <p:cNvSpPr txBox="1"/>
          <p:nvPr/>
        </p:nvSpPr>
        <p:spPr>
          <a:xfrm>
            <a:off x="245097" y="2414948"/>
            <a:ext cx="3102436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r"/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WHY INFRASTRUCTURE MATTERS</a:t>
            </a:r>
            <a:endParaRPr sz="1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A2317-6460-A20A-CDC0-760B222BDB28}"/>
              </a:ext>
            </a:extLst>
          </p:cNvPr>
          <p:cNvSpPr txBox="1"/>
          <p:nvPr/>
        </p:nvSpPr>
        <p:spPr>
          <a:xfrm>
            <a:off x="223280" y="2736387"/>
            <a:ext cx="3180119" cy="73558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Infrastructure is the foundation of strong, safe, and resilient communities. Local property tax revenue helps cities build, maintain, and improve the systems residents depend on every day – roads, sidewalks, water and sewer systems, stormwater management, and more. 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D6843B-A55A-9819-0BDB-5DC9FAB2D8E8}"/>
              </a:ext>
            </a:extLst>
          </p:cNvPr>
          <p:cNvSpPr/>
          <p:nvPr/>
        </p:nvSpPr>
        <p:spPr>
          <a:xfrm>
            <a:off x="0" y="9567784"/>
            <a:ext cx="7772400" cy="484388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1A71FA-1A92-0405-49E0-BCE615E230F1}"/>
              </a:ext>
            </a:extLst>
          </p:cNvPr>
          <p:cNvSpPr txBox="1"/>
          <p:nvPr/>
        </p:nvSpPr>
        <p:spPr>
          <a:xfrm>
            <a:off x="145974" y="9624821"/>
            <a:ext cx="2753204" cy="22006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950" b="1" dirty="0">
                <a:solidFill>
                  <a:srgbClr val="FFFFFF"/>
                </a:solidFill>
                <a:latin typeface="Arial" panose="020B0604020202020204" pitchFamily="34" charset="0"/>
              </a:rPr>
              <a:t>EDUCATIONAL PURPOSE ONLY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E3959B-0533-898B-7FFF-9AB8A088059E}"/>
              </a:ext>
            </a:extLst>
          </p:cNvPr>
          <p:cNvSpPr txBox="1"/>
          <p:nvPr/>
        </p:nvSpPr>
        <p:spPr>
          <a:xfrm>
            <a:off x="149770" y="9779489"/>
            <a:ext cx="7768603" cy="1785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680" b="1" dirty="0">
                <a:solidFill>
                  <a:srgbClr val="FFFFFF"/>
                </a:solidFill>
                <a:latin typeface="Arial" panose="020B0604020202020204" pitchFamily="34" charset="0"/>
              </a:rPr>
              <a:t>Factual, nonpartisan educational material. Local figures should be verified against the municipality's adopted budget, taxable-value data, and applicable official fiscal estimates.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7E7792C-C183-FD74-6F94-BBC380663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4" y="146905"/>
            <a:ext cx="2057399" cy="2046699"/>
          </a:xfrm>
          <a:prstGeom prst="rect">
            <a:avLst/>
          </a:prstGeom>
        </p:spPr>
      </p:pic>
      <p:sp>
        <p:nvSpPr>
          <p:cNvPr id="70" name="Round Same Side Corner Rectangle 69">
            <a:extLst>
              <a:ext uri="{FF2B5EF4-FFF2-40B4-BE49-F238E27FC236}">
                <a16:creationId xmlns:a16="http://schemas.microsoft.com/office/drawing/2014/main" id="{BF851C92-0F66-EAC6-3CF3-1F89FF7F4314}"/>
              </a:ext>
            </a:extLst>
          </p:cNvPr>
          <p:cNvSpPr/>
          <p:nvPr/>
        </p:nvSpPr>
        <p:spPr>
          <a:xfrm>
            <a:off x="3575739" y="2383213"/>
            <a:ext cx="4030625" cy="476356"/>
          </a:xfrm>
          <a:prstGeom prst="round2SameRect">
            <a:avLst>
              <a:gd name="adj1" fmla="val 273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BA7DE-A672-06FE-4B37-1C4C18B4ED50}"/>
              </a:ext>
            </a:extLst>
          </p:cNvPr>
          <p:cNvSpPr txBox="1"/>
          <p:nvPr/>
        </p:nvSpPr>
        <p:spPr>
          <a:xfrm>
            <a:off x="3575739" y="2459776"/>
            <a:ext cx="4050790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Arial" panose="020B0604020202020204" pitchFamily="34" charset="0"/>
              </a:rPr>
              <a:t>YOUR CITY AT A GLANCE</a:t>
            </a:r>
            <a:endParaRPr sz="16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30E1507-A845-8286-499F-04B58816E94F}"/>
              </a:ext>
            </a:extLst>
          </p:cNvPr>
          <p:cNvSpPr/>
          <p:nvPr/>
        </p:nvSpPr>
        <p:spPr>
          <a:xfrm>
            <a:off x="258210" y="2317550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FD52B72-3F2F-0D3A-BC34-1EB6F3C345BB}"/>
              </a:ext>
            </a:extLst>
          </p:cNvPr>
          <p:cNvSpPr/>
          <p:nvPr/>
        </p:nvSpPr>
        <p:spPr>
          <a:xfrm>
            <a:off x="3647570" y="2963254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50053B0E-5F33-C85A-5755-2A839E184A7C}"/>
              </a:ext>
            </a:extLst>
          </p:cNvPr>
          <p:cNvSpPr/>
          <p:nvPr/>
        </p:nvSpPr>
        <p:spPr>
          <a:xfrm>
            <a:off x="3646412" y="3698307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16CD7B-38F7-CF08-BBB4-C1B907FC9DD6}"/>
              </a:ext>
            </a:extLst>
          </p:cNvPr>
          <p:cNvSpPr/>
          <p:nvPr/>
        </p:nvSpPr>
        <p:spPr>
          <a:xfrm>
            <a:off x="3651306" y="4441881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5A988E9-670B-1A9E-9619-97C25EC9839A}"/>
              </a:ext>
            </a:extLst>
          </p:cNvPr>
          <p:cNvSpPr txBox="1"/>
          <p:nvPr/>
        </p:nvSpPr>
        <p:spPr>
          <a:xfrm>
            <a:off x="4222567" y="2967144"/>
            <a:ext cx="3298108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400" b="1" dirty="0">
                <a:solidFill>
                  <a:srgbClr val="111111"/>
                </a:solidFill>
                <a:latin typeface="Arial" panose="020B0604020202020204" pitchFamily="34" charset="0"/>
              </a:rPr>
              <a:t>NUMBER OF PUMP STATIONS</a:t>
            </a:r>
            <a:endParaRPr sz="14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27A3A3-1458-1B1D-07C3-75EF56F72316}"/>
              </a:ext>
            </a:extLst>
          </p:cNvPr>
          <p:cNvSpPr txBox="1"/>
          <p:nvPr/>
        </p:nvSpPr>
        <p:spPr>
          <a:xfrm>
            <a:off x="2693689" y="1034601"/>
            <a:ext cx="4892039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MUNICIPAL INFRASTRUCTURE</a:t>
            </a:r>
            <a:endParaRPr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AD12BC-7FFD-0F73-E155-7BD140A2117C}"/>
              </a:ext>
            </a:extLst>
          </p:cNvPr>
          <p:cNvCxnSpPr>
            <a:cxnSpLocks/>
          </p:cNvCxnSpPr>
          <p:nvPr/>
        </p:nvCxnSpPr>
        <p:spPr>
          <a:xfrm>
            <a:off x="256406" y="3522305"/>
            <a:ext cx="3057591" cy="0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71E3852-A167-9C64-2675-3EB1577EEE03}"/>
              </a:ext>
            </a:extLst>
          </p:cNvPr>
          <p:cNvSpPr txBox="1"/>
          <p:nvPr/>
        </p:nvSpPr>
        <p:spPr>
          <a:xfrm>
            <a:off x="932329" y="3595334"/>
            <a:ext cx="2399598" cy="87408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6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economists estimate Amendment 3 could reduce local government property tax revenues by approximately </a:t>
            </a:r>
            <a:r>
              <a:rPr lang="en-US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 BILLION </a:t>
            </a:r>
            <a:r>
              <a:rPr lang="en-US" sz="86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Fiscal Year 2027-28, with larger reductions in future years as the proposal is fully implemented. </a:t>
            </a:r>
            <a:endParaRPr sz="86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09E38B-3754-A2EA-323E-31551EB233E9}"/>
              </a:ext>
            </a:extLst>
          </p:cNvPr>
          <p:cNvSpPr/>
          <p:nvPr/>
        </p:nvSpPr>
        <p:spPr>
          <a:xfrm>
            <a:off x="349702" y="3733888"/>
            <a:ext cx="463799" cy="46379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Graphic 20" descr="Bar graph with upward trend with solid fill">
            <a:extLst>
              <a:ext uri="{FF2B5EF4-FFF2-40B4-BE49-F238E27FC236}">
                <a16:creationId xmlns:a16="http://schemas.microsoft.com/office/drawing/2014/main" id="{8DFA72AF-2B61-443F-00AC-48F434DC3D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368" y="3840429"/>
            <a:ext cx="261531" cy="261531"/>
          </a:xfrm>
          <a:prstGeom prst="rect">
            <a:avLst/>
          </a:prstGeom>
        </p:spPr>
      </p:pic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BD53CE0C-5DE7-E6F4-47BE-4F76DF9196AD}"/>
              </a:ext>
            </a:extLst>
          </p:cNvPr>
          <p:cNvSpPr/>
          <p:nvPr/>
        </p:nvSpPr>
        <p:spPr>
          <a:xfrm>
            <a:off x="158977" y="4648051"/>
            <a:ext cx="3310128" cy="2115517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44" name="Round Same Side Corner Rectangle 43">
            <a:extLst>
              <a:ext uri="{FF2B5EF4-FFF2-40B4-BE49-F238E27FC236}">
                <a16:creationId xmlns:a16="http://schemas.microsoft.com/office/drawing/2014/main" id="{3BA949F3-53C6-CEAE-8749-4663355F9E12}"/>
              </a:ext>
            </a:extLst>
          </p:cNvPr>
          <p:cNvSpPr/>
          <p:nvPr/>
        </p:nvSpPr>
        <p:spPr>
          <a:xfrm>
            <a:off x="158977" y="4640844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32FCF5-8799-1FAA-85AB-74EE652E2DC9}"/>
              </a:ext>
            </a:extLst>
          </p:cNvPr>
          <p:cNvSpPr txBox="1"/>
          <p:nvPr/>
        </p:nvSpPr>
        <p:spPr>
          <a:xfrm>
            <a:off x="740222" y="4671056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THE FINANCIAL IMPACT</a:t>
            </a:r>
            <a:endParaRPr sz="1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AB44740-E59F-EC2C-B5DF-9D31E5B67516}"/>
              </a:ext>
            </a:extLst>
          </p:cNvPr>
          <p:cNvSpPr txBox="1"/>
          <p:nvPr/>
        </p:nvSpPr>
        <p:spPr>
          <a:xfrm>
            <a:off x="245097" y="4976166"/>
            <a:ext cx="3180119" cy="4431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every Florida city has a different tax base, population, and service demands, the impact of Amendment 3 will vary from one municipality to another. Cities may face difficult choices, such as:</a:t>
            </a:r>
            <a:endParaRPr sz="8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09F904C-33D2-2207-B93A-C9EFC5967BB4}"/>
              </a:ext>
            </a:extLst>
          </p:cNvPr>
          <p:cNvSpPr/>
          <p:nvPr/>
        </p:nvSpPr>
        <p:spPr>
          <a:xfrm>
            <a:off x="280027" y="4573658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pic>
        <p:nvPicPr>
          <p:cNvPr id="59" name="Graphic 58" descr="Dollar with solid fill">
            <a:extLst>
              <a:ext uri="{FF2B5EF4-FFF2-40B4-BE49-F238E27FC236}">
                <a16:creationId xmlns:a16="http://schemas.microsoft.com/office/drawing/2014/main" id="{FC080D29-49AA-8B18-E5C5-026B4D51C5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766" y="4625869"/>
            <a:ext cx="321268" cy="32126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91F699B-9018-97A7-251A-64BD820E5EC3}"/>
              </a:ext>
            </a:extLst>
          </p:cNvPr>
          <p:cNvCxnSpPr>
            <a:cxnSpLocks/>
          </p:cNvCxnSpPr>
          <p:nvPr/>
        </p:nvCxnSpPr>
        <p:spPr>
          <a:xfrm>
            <a:off x="4285279" y="3522305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3CE4522E-FF30-4AF1-2E11-C4448A9386D4}"/>
              </a:ext>
            </a:extLst>
          </p:cNvPr>
          <p:cNvSpPr txBox="1"/>
          <p:nvPr/>
        </p:nvSpPr>
        <p:spPr>
          <a:xfrm>
            <a:off x="4288307" y="3655682"/>
            <a:ext cx="3298108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400" b="1" dirty="0">
                <a:solidFill>
                  <a:srgbClr val="111111"/>
                </a:solidFill>
                <a:latin typeface="Arial" panose="020B0604020202020204" pitchFamily="34" charset="0"/>
              </a:rPr>
              <a:t>MILES OF SIDEWALKS</a:t>
            </a:r>
            <a:endParaRPr sz="14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205A5BA-BE94-529A-96C3-ECC411D4E193}"/>
              </a:ext>
            </a:extLst>
          </p:cNvPr>
          <p:cNvCxnSpPr>
            <a:cxnSpLocks/>
          </p:cNvCxnSpPr>
          <p:nvPr/>
        </p:nvCxnSpPr>
        <p:spPr>
          <a:xfrm>
            <a:off x="4297342" y="4197687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01E70D0-5944-D3AB-6ADD-B585492D2EA7}"/>
              </a:ext>
            </a:extLst>
          </p:cNvPr>
          <p:cNvSpPr txBox="1"/>
          <p:nvPr/>
        </p:nvSpPr>
        <p:spPr>
          <a:xfrm>
            <a:off x="4277244" y="4448592"/>
            <a:ext cx="3298108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400" b="1" dirty="0">
                <a:solidFill>
                  <a:srgbClr val="111111"/>
                </a:solidFill>
                <a:latin typeface="Arial" panose="020B0604020202020204" pitchFamily="34" charset="0"/>
              </a:rPr>
              <a:t>MILES OF ROADS</a:t>
            </a:r>
            <a:endParaRPr sz="14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B2C72A3-1E02-F568-3E06-5B15B7A782F0}"/>
              </a:ext>
            </a:extLst>
          </p:cNvPr>
          <p:cNvCxnSpPr>
            <a:cxnSpLocks/>
          </p:cNvCxnSpPr>
          <p:nvPr/>
        </p:nvCxnSpPr>
        <p:spPr>
          <a:xfrm>
            <a:off x="4297342" y="4961754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9C0ADA25-CD72-0CA9-1B3E-228B45568A8B}"/>
              </a:ext>
            </a:extLst>
          </p:cNvPr>
          <p:cNvSpPr/>
          <p:nvPr/>
        </p:nvSpPr>
        <p:spPr>
          <a:xfrm>
            <a:off x="3646412" y="5311918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F8155F0-F05A-6354-5CB7-4A71E2CF10DC}"/>
              </a:ext>
            </a:extLst>
          </p:cNvPr>
          <p:cNvSpPr/>
          <p:nvPr/>
        </p:nvSpPr>
        <p:spPr>
          <a:xfrm>
            <a:off x="3646412" y="6104216"/>
            <a:ext cx="402384" cy="4023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5175523-C3FB-B2A4-2854-249D99D0E592}"/>
              </a:ext>
            </a:extLst>
          </p:cNvPr>
          <p:cNvSpPr txBox="1"/>
          <p:nvPr/>
        </p:nvSpPr>
        <p:spPr>
          <a:xfrm>
            <a:off x="4277244" y="5201329"/>
            <a:ext cx="3298108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400" b="1" dirty="0">
                <a:solidFill>
                  <a:srgbClr val="111111"/>
                </a:solidFill>
                <a:latin typeface="Arial" panose="020B0604020202020204" pitchFamily="34" charset="0"/>
              </a:rPr>
              <a:t>MILES OF SEWER LINES</a:t>
            </a:r>
            <a:endParaRPr sz="14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CE70CA8-9D44-1F5D-0571-4A0624D3D9FB}"/>
              </a:ext>
            </a:extLst>
          </p:cNvPr>
          <p:cNvCxnSpPr>
            <a:cxnSpLocks/>
          </p:cNvCxnSpPr>
          <p:nvPr/>
        </p:nvCxnSpPr>
        <p:spPr>
          <a:xfrm>
            <a:off x="4322728" y="5745223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8DE42909-034B-864A-4A1F-3ED4D9B43A73}"/>
              </a:ext>
            </a:extLst>
          </p:cNvPr>
          <p:cNvSpPr txBox="1"/>
          <p:nvPr/>
        </p:nvSpPr>
        <p:spPr>
          <a:xfrm>
            <a:off x="4285279" y="6088127"/>
            <a:ext cx="3298108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400" b="1" dirty="0">
                <a:solidFill>
                  <a:srgbClr val="111111"/>
                </a:solidFill>
                <a:latin typeface="Arial" panose="020B0604020202020204" pitchFamily="34" charset="0"/>
              </a:rPr>
              <a:t>STORMWATER CAPACITY</a:t>
            </a:r>
            <a:endParaRPr sz="14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5328449-7ABB-5D75-1828-AF982FE78C9E}"/>
              </a:ext>
            </a:extLst>
          </p:cNvPr>
          <p:cNvCxnSpPr>
            <a:cxnSpLocks/>
          </p:cNvCxnSpPr>
          <p:nvPr/>
        </p:nvCxnSpPr>
        <p:spPr>
          <a:xfrm>
            <a:off x="4336916" y="6621192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2D746C94-E6EC-3010-8E9D-B30CCC584DC0}"/>
              </a:ext>
            </a:extLst>
          </p:cNvPr>
          <p:cNvSpPr txBox="1"/>
          <p:nvPr/>
        </p:nvSpPr>
        <p:spPr>
          <a:xfrm>
            <a:off x="4297342" y="6405926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CFC60D2-0B31-444A-18B9-7BDBF8F7092F}"/>
              </a:ext>
            </a:extLst>
          </p:cNvPr>
          <p:cNvSpPr txBox="1"/>
          <p:nvPr/>
        </p:nvSpPr>
        <p:spPr>
          <a:xfrm>
            <a:off x="4297342" y="5490639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5499208-E82F-3C7A-480B-A034B60D4921}"/>
              </a:ext>
            </a:extLst>
          </p:cNvPr>
          <p:cNvSpPr txBox="1"/>
          <p:nvPr/>
        </p:nvSpPr>
        <p:spPr>
          <a:xfrm>
            <a:off x="4297342" y="4730664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6193086-0430-CB9E-0F07-77F67C83A845}"/>
              </a:ext>
            </a:extLst>
          </p:cNvPr>
          <p:cNvSpPr txBox="1"/>
          <p:nvPr/>
        </p:nvSpPr>
        <p:spPr>
          <a:xfrm>
            <a:off x="4297342" y="3927478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30DED51-069D-2917-F861-1DB81695AA0E}"/>
              </a:ext>
            </a:extLst>
          </p:cNvPr>
          <p:cNvSpPr txBox="1"/>
          <p:nvPr/>
        </p:nvSpPr>
        <p:spPr>
          <a:xfrm>
            <a:off x="4222567" y="3315387"/>
            <a:ext cx="3257912" cy="196977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34305B7F-CA1E-AE9B-E725-019A77273CE3}"/>
              </a:ext>
            </a:extLst>
          </p:cNvPr>
          <p:cNvSpPr/>
          <p:nvPr/>
        </p:nvSpPr>
        <p:spPr>
          <a:xfrm>
            <a:off x="144400" y="6914681"/>
            <a:ext cx="7436239" cy="1502053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95" name="Round Same Side Corner Rectangle 94">
            <a:extLst>
              <a:ext uri="{FF2B5EF4-FFF2-40B4-BE49-F238E27FC236}">
                <a16:creationId xmlns:a16="http://schemas.microsoft.com/office/drawing/2014/main" id="{C91D803C-086C-3085-E1AE-3785B6EC9776}"/>
              </a:ext>
            </a:extLst>
          </p:cNvPr>
          <p:cNvSpPr/>
          <p:nvPr/>
        </p:nvSpPr>
        <p:spPr>
          <a:xfrm>
            <a:off x="144401" y="6907473"/>
            <a:ext cx="7436238" cy="2859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C7843DA-ACCC-8BD8-220F-D48F6180234C}"/>
              </a:ext>
            </a:extLst>
          </p:cNvPr>
          <p:cNvSpPr txBox="1"/>
          <p:nvPr/>
        </p:nvSpPr>
        <p:spPr>
          <a:xfrm>
            <a:off x="301239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</a:rPr>
              <a:t>ROADWAY MAINTENANCE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97C0B39B-7CF8-E844-F7A2-01940264BA91}"/>
              </a:ext>
            </a:extLst>
          </p:cNvPr>
          <p:cNvSpPr/>
          <p:nvPr/>
        </p:nvSpPr>
        <p:spPr>
          <a:xfrm>
            <a:off x="265451" y="6840288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B02AA67D-D6F6-3D08-B04D-81523473B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5278" y="7692433"/>
            <a:ext cx="257570" cy="210739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37C84848-80E6-E1F9-ED23-834FA67E2697}"/>
              </a:ext>
            </a:extLst>
          </p:cNvPr>
          <p:cNvSpPr txBox="1"/>
          <p:nvPr/>
        </p:nvSpPr>
        <p:spPr>
          <a:xfrm>
            <a:off x="265451" y="7671050"/>
            <a:ext cx="1219018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Resurfacing, pothole repairs, and improving road conditions for safety and mobility. 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033AE5F-E56B-883D-0FAF-92E632BB7B16}"/>
              </a:ext>
            </a:extLst>
          </p:cNvPr>
          <p:cNvSpPr txBox="1"/>
          <p:nvPr/>
        </p:nvSpPr>
        <p:spPr>
          <a:xfrm>
            <a:off x="754427" y="6924479"/>
            <a:ext cx="6186353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INFRASTRUCTURE SERVICES AT RISK</a:t>
            </a:r>
            <a:endParaRPr sz="1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4961EB2C-7CCF-A5EE-AA93-3BE0D9A20753}"/>
              </a:ext>
            </a:extLst>
          </p:cNvPr>
          <p:cNvCxnSpPr>
            <a:cxnSpLocks/>
          </p:cNvCxnSpPr>
          <p:nvPr/>
        </p:nvCxnSpPr>
        <p:spPr>
          <a:xfrm>
            <a:off x="1637492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3801D0C2-C1C2-F9C4-5582-3B9DB5C8F2BD}"/>
              </a:ext>
            </a:extLst>
          </p:cNvPr>
          <p:cNvCxnSpPr>
            <a:cxnSpLocks/>
          </p:cNvCxnSpPr>
          <p:nvPr/>
        </p:nvCxnSpPr>
        <p:spPr>
          <a:xfrm>
            <a:off x="3125151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0EA50903-D913-FFAA-6CF7-9402E97E47E7}"/>
              </a:ext>
            </a:extLst>
          </p:cNvPr>
          <p:cNvCxnSpPr>
            <a:cxnSpLocks/>
          </p:cNvCxnSpPr>
          <p:nvPr/>
        </p:nvCxnSpPr>
        <p:spPr>
          <a:xfrm>
            <a:off x="4612810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2DD8F06-7906-6C40-C160-3C0FCDB7ACFD}"/>
              </a:ext>
            </a:extLst>
          </p:cNvPr>
          <p:cNvCxnSpPr>
            <a:cxnSpLocks/>
          </p:cNvCxnSpPr>
          <p:nvPr/>
        </p:nvCxnSpPr>
        <p:spPr>
          <a:xfrm>
            <a:off x="6100469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02EE7662-F7AF-81A6-6336-14589AE6DC8D}"/>
              </a:ext>
            </a:extLst>
          </p:cNvPr>
          <p:cNvSpPr txBox="1"/>
          <p:nvPr/>
        </p:nvSpPr>
        <p:spPr>
          <a:xfrm>
            <a:off x="1808067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</a:rPr>
              <a:t>STORMWATER MANAGEMENT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44BBAB9-3FE9-FA14-9A86-8C8128430679}"/>
              </a:ext>
            </a:extLst>
          </p:cNvPr>
          <p:cNvSpPr txBox="1"/>
          <p:nvPr/>
        </p:nvSpPr>
        <p:spPr>
          <a:xfrm>
            <a:off x="3292893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</a:rPr>
              <a:t>WATER &amp; SEWER SYSTEMS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8D793FD-ACEB-8ECF-F4C5-57CF8E023B2C}"/>
              </a:ext>
            </a:extLst>
          </p:cNvPr>
          <p:cNvSpPr txBox="1"/>
          <p:nvPr/>
        </p:nvSpPr>
        <p:spPr>
          <a:xfrm>
            <a:off x="4771457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</a:rPr>
              <a:t>SIDEWALKS &amp; ACCESSIBILITY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E613102-598B-4A21-9A3C-017425F7F047}"/>
              </a:ext>
            </a:extLst>
          </p:cNvPr>
          <p:cNvSpPr txBox="1"/>
          <p:nvPr/>
        </p:nvSpPr>
        <p:spPr>
          <a:xfrm>
            <a:off x="6264157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111111"/>
                </a:solidFill>
                <a:latin typeface="Arial" panose="020B0604020202020204" pitchFamily="34" charset="0"/>
              </a:rPr>
              <a:t>FACILITIES &amp; PUBLIC ASSETS</a:t>
            </a:r>
            <a:endParaRPr sz="9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408496C-7A37-2CB1-FC58-01F915DBAEF2}"/>
              </a:ext>
            </a:extLst>
          </p:cNvPr>
          <p:cNvSpPr txBox="1"/>
          <p:nvPr/>
        </p:nvSpPr>
        <p:spPr>
          <a:xfrm>
            <a:off x="470158" y="5431411"/>
            <a:ext cx="239959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  <a:cs typeface="Arial" panose="020B0604020202020204" pitchFamily="34" charset="0"/>
              </a:rPr>
              <a:t>Delaying critical infrastructure maintenance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6856AD4-C8FD-120F-0F3E-EB592ACB74E3}"/>
              </a:ext>
            </a:extLst>
          </p:cNvPr>
          <p:cNvSpPr txBox="1"/>
          <p:nvPr/>
        </p:nvSpPr>
        <p:spPr>
          <a:xfrm>
            <a:off x="470158" y="5621623"/>
            <a:ext cx="239959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  <a:cs typeface="Arial" panose="020B0604020202020204" pitchFamily="34" charset="0"/>
              </a:rPr>
              <a:t>Postponing repairs and replacements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E5BCAEA-CD27-5D55-129A-40ABE2B690D7}"/>
              </a:ext>
            </a:extLst>
          </p:cNvPr>
          <p:cNvSpPr txBox="1"/>
          <p:nvPr/>
        </p:nvSpPr>
        <p:spPr>
          <a:xfrm>
            <a:off x="470158" y="5804791"/>
            <a:ext cx="2899192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  <a:cs typeface="Arial" panose="020B0604020202020204" pitchFamily="34" charset="0"/>
              </a:rPr>
              <a:t>Reducing planned capital improvement projects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8B4CC1C-0E8E-55D2-C4B0-8C1C03A47318}"/>
              </a:ext>
            </a:extLst>
          </p:cNvPr>
          <p:cNvSpPr txBox="1"/>
          <p:nvPr/>
        </p:nvSpPr>
        <p:spPr>
          <a:xfrm>
            <a:off x="470158" y="5995291"/>
            <a:ext cx="239959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  <a:cs typeface="Arial" panose="020B0604020202020204" pitchFamily="34" charset="0"/>
              </a:rPr>
              <a:t>Slowing the pace of infrastructure expansion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2A321AF-00A0-4E51-653C-D59DD752D788}"/>
              </a:ext>
            </a:extLst>
          </p:cNvPr>
          <p:cNvSpPr txBox="1"/>
          <p:nvPr/>
        </p:nvSpPr>
        <p:spPr>
          <a:xfrm>
            <a:off x="470158" y="6178171"/>
            <a:ext cx="239959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  <a:cs typeface="Arial" panose="020B0604020202020204" pitchFamily="34" charset="0"/>
              </a:rPr>
              <a:t>Seeking alternative funding sources 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2D505C00-5F59-130B-1D3B-4047A39A4A9D}"/>
              </a:ext>
            </a:extLst>
          </p:cNvPr>
          <p:cNvGrpSpPr/>
          <p:nvPr/>
        </p:nvGrpSpPr>
        <p:grpSpPr>
          <a:xfrm>
            <a:off x="291462" y="5458034"/>
            <a:ext cx="124174" cy="124174"/>
            <a:chOff x="291462" y="5536414"/>
            <a:chExt cx="124174" cy="124174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0F9D32F-5C7C-8DF0-DC9E-0346D6F8589D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35" name="Graphic 134" descr="Checkmark with solid fill">
              <a:extLst>
                <a:ext uri="{FF2B5EF4-FFF2-40B4-BE49-F238E27FC236}">
                  <a16:creationId xmlns:a16="http://schemas.microsoft.com/office/drawing/2014/main" id="{91882B33-A4F3-60F2-6988-BA2EB7C393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1EBD4D0-C363-48FD-32C2-4F8FE33F72F1}"/>
              </a:ext>
            </a:extLst>
          </p:cNvPr>
          <p:cNvGrpSpPr/>
          <p:nvPr/>
        </p:nvGrpSpPr>
        <p:grpSpPr>
          <a:xfrm>
            <a:off x="291462" y="5644239"/>
            <a:ext cx="124174" cy="124174"/>
            <a:chOff x="291462" y="5536414"/>
            <a:chExt cx="124174" cy="124174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7A91F47-A3F8-448D-A977-B96C473B31E7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39" name="Graphic 138" descr="Checkmark with solid fill">
              <a:extLst>
                <a:ext uri="{FF2B5EF4-FFF2-40B4-BE49-F238E27FC236}">
                  <a16:creationId xmlns:a16="http://schemas.microsoft.com/office/drawing/2014/main" id="{54DBB856-D6CF-4C3A-88CD-8953263037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F062F07-148D-BC27-9CEC-0FBCFA5ED00C}"/>
              </a:ext>
            </a:extLst>
          </p:cNvPr>
          <p:cNvGrpSpPr/>
          <p:nvPr/>
        </p:nvGrpSpPr>
        <p:grpSpPr>
          <a:xfrm>
            <a:off x="291462" y="5843744"/>
            <a:ext cx="124174" cy="124174"/>
            <a:chOff x="291462" y="5536414"/>
            <a:chExt cx="124174" cy="124174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B2549AC-B31F-8B87-FCB3-A0425ABEDFC8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43" name="Graphic 142" descr="Checkmark with solid fill">
              <a:extLst>
                <a:ext uri="{FF2B5EF4-FFF2-40B4-BE49-F238E27FC236}">
                  <a16:creationId xmlns:a16="http://schemas.microsoft.com/office/drawing/2014/main" id="{F42BD0D6-8D91-5A80-646C-E3EE818BB7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86C4232-7702-CD70-BAFC-07DE700369B8}"/>
              </a:ext>
            </a:extLst>
          </p:cNvPr>
          <p:cNvGrpSpPr/>
          <p:nvPr/>
        </p:nvGrpSpPr>
        <p:grpSpPr>
          <a:xfrm>
            <a:off x="291462" y="6029949"/>
            <a:ext cx="124174" cy="124174"/>
            <a:chOff x="291462" y="5536414"/>
            <a:chExt cx="124174" cy="124174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6DC19B73-F024-1330-E165-B86940242176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46" name="Graphic 145" descr="Checkmark with solid fill">
              <a:extLst>
                <a:ext uri="{FF2B5EF4-FFF2-40B4-BE49-F238E27FC236}">
                  <a16:creationId xmlns:a16="http://schemas.microsoft.com/office/drawing/2014/main" id="{9FBA6505-CD7E-2054-FAB4-6E28291AC4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EC07D568-DF46-D552-2A7B-2639A567EAE1}"/>
              </a:ext>
            </a:extLst>
          </p:cNvPr>
          <p:cNvGrpSpPr/>
          <p:nvPr/>
        </p:nvGrpSpPr>
        <p:grpSpPr>
          <a:xfrm>
            <a:off x="291462" y="6206179"/>
            <a:ext cx="124174" cy="124174"/>
            <a:chOff x="291462" y="5536414"/>
            <a:chExt cx="124174" cy="124174"/>
          </a:xfrm>
        </p:grpSpPr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3879B943-8A85-07C7-3077-A380BFC2C10F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49" name="Graphic 148" descr="Checkmark with solid fill">
              <a:extLst>
                <a:ext uri="{FF2B5EF4-FFF2-40B4-BE49-F238E27FC236}">
                  <a16:creationId xmlns:a16="http://schemas.microsoft.com/office/drawing/2014/main" id="{3C13E11C-9799-1AF7-2284-DE190BDA98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C92BEDB1-CEAE-2004-349A-D57B75ABB6EA}"/>
              </a:ext>
            </a:extLst>
          </p:cNvPr>
          <p:cNvSpPr txBox="1"/>
          <p:nvPr/>
        </p:nvSpPr>
        <p:spPr>
          <a:xfrm>
            <a:off x="1703121" y="7671050"/>
            <a:ext cx="1361089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Pump stations, drainage systems, canals, and flood control that protect homes and businesses. 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F2DB3D1-DF4A-61DA-1787-E93DC912BDD2}"/>
              </a:ext>
            </a:extLst>
          </p:cNvPr>
          <p:cNvSpPr txBox="1"/>
          <p:nvPr/>
        </p:nvSpPr>
        <p:spPr>
          <a:xfrm>
            <a:off x="3193775" y="7671050"/>
            <a:ext cx="1351249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Maintaining and upgrading lines, lift stations, and treatment facilities for safe, reliable service.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090F6A2-CF29-9A22-E45E-78591BE5608B}"/>
              </a:ext>
            </a:extLst>
          </p:cNvPr>
          <p:cNvSpPr txBox="1"/>
          <p:nvPr/>
        </p:nvSpPr>
        <p:spPr>
          <a:xfrm>
            <a:off x="4753542" y="7671050"/>
            <a:ext cx="1219018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Keeping sidewalks, curb ramps, and paths safe, accessible, and in good condition.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Rounded Rectangle 153">
            <a:extLst>
              <a:ext uri="{FF2B5EF4-FFF2-40B4-BE49-F238E27FC236}">
                <a16:creationId xmlns:a16="http://schemas.microsoft.com/office/drawing/2014/main" id="{9B0728C5-6F83-078C-C608-32EBBD6FBDD0}"/>
              </a:ext>
            </a:extLst>
          </p:cNvPr>
          <p:cNvSpPr/>
          <p:nvPr/>
        </p:nvSpPr>
        <p:spPr>
          <a:xfrm>
            <a:off x="137160" y="8572829"/>
            <a:ext cx="3310128" cy="896490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155" name="Round Same Side Corner Rectangle 154">
            <a:extLst>
              <a:ext uri="{FF2B5EF4-FFF2-40B4-BE49-F238E27FC236}">
                <a16:creationId xmlns:a16="http://schemas.microsoft.com/office/drawing/2014/main" id="{4FAA3B34-6658-BF58-8332-0BF6F7A5B12D}"/>
              </a:ext>
            </a:extLst>
          </p:cNvPr>
          <p:cNvSpPr/>
          <p:nvPr/>
        </p:nvSpPr>
        <p:spPr>
          <a:xfrm>
            <a:off x="137160" y="852794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68FFE94-38AF-C2CA-1C20-0C723B5A4A84}"/>
              </a:ext>
            </a:extLst>
          </p:cNvPr>
          <p:cNvSpPr txBox="1"/>
          <p:nvPr/>
        </p:nvSpPr>
        <p:spPr>
          <a:xfrm>
            <a:off x="718405" y="8554885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THE BOTTOM LINE</a:t>
            </a:r>
            <a:endParaRPr sz="1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C1D81D20-F001-A552-276E-BCBF05E3C396}"/>
              </a:ext>
            </a:extLst>
          </p:cNvPr>
          <p:cNvSpPr/>
          <p:nvPr/>
        </p:nvSpPr>
        <p:spPr>
          <a:xfrm>
            <a:off x="275176" y="8480018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523E9B6-8E36-545E-B72A-BCB9E82970A2}"/>
              </a:ext>
            </a:extLst>
          </p:cNvPr>
          <p:cNvSpPr txBox="1"/>
          <p:nvPr/>
        </p:nvSpPr>
        <p:spPr>
          <a:xfrm>
            <a:off x="211938" y="8849987"/>
            <a:ext cx="3180119" cy="62786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b="1" dirty="0">
                <a:solidFill>
                  <a:srgbClr val="111111"/>
                </a:solidFill>
                <a:latin typeface="Arial Narrow" panose="020B0604020202020204" pitchFamily="34" charset="0"/>
              </a:rPr>
              <a:t>Infrastructure investments made today prevent costlier problems tomorrow. If local revenues decline, cities may be forced to delay maintenance and improvements – leading to higher long-term costs and reduced quality of life. </a:t>
            </a:r>
            <a:endParaRPr sz="9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A89BAD-DE7A-CBEB-CC84-0D91A419B466}"/>
              </a:ext>
            </a:extLst>
          </p:cNvPr>
          <p:cNvSpPr txBox="1"/>
          <p:nvPr/>
        </p:nvSpPr>
        <p:spPr>
          <a:xfrm>
            <a:off x="204300" y="6366836"/>
            <a:ext cx="3220916" cy="320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These decisions could affect the quality, safety, and reliability of infrastructures</a:t>
            </a:r>
          </a:p>
          <a:p>
            <a:pPr algn="l"/>
            <a:r>
              <a:rPr lang="en-US" sz="8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services over time. </a:t>
            </a:r>
            <a:endParaRPr sz="8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4" name="Graphic 3" descr="Pin with solid fill">
            <a:extLst>
              <a:ext uri="{FF2B5EF4-FFF2-40B4-BE49-F238E27FC236}">
                <a16:creationId xmlns:a16="http://schemas.microsoft.com/office/drawing/2014/main" id="{91658DA5-5A84-CE74-0EC9-F612A1CFDA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6070" y="8545398"/>
            <a:ext cx="289990" cy="289990"/>
          </a:xfrm>
          <a:prstGeom prst="rect">
            <a:avLst/>
          </a:prstGeom>
        </p:spPr>
      </p:pic>
      <p:pic>
        <p:nvPicPr>
          <p:cNvPr id="6" name="Graphic 5" descr="Fire Hydrant with solid fill">
            <a:extLst>
              <a:ext uri="{FF2B5EF4-FFF2-40B4-BE49-F238E27FC236}">
                <a16:creationId xmlns:a16="http://schemas.microsoft.com/office/drawing/2014/main" id="{A178071C-B5FA-3193-E4B4-454C45D002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04602" y="3010785"/>
            <a:ext cx="286004" cy="286004"/>
          </a:xfrm>
          <a:prstGeom prst="rect">
            <a:avLst/>
          </a:prstGeom>
        </p:spPr>
      </p:pic>
      <p:pic>
        <p:nvPicPr>
          <p:cNvPr id="9" name="Graphic 8" descr="Slippery Road with solid fill">
            <a:extLst>
              <a:ext uri="{FF2B5EF4-FFF2-40B4-BE49-F238E27FC236}">
                <a16:creationId xmlns:a16="http://schemas.microsoft.com/office/drawing/2014/main" id="{75539517-2D8E-3F21-B573-9366E1E4AE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00036" y="4474874"/>
            <a:ext cx="295136" cy="295136"/>
          </a:xfrm>
          <a:prstGeom prst="rect">
            <a:avLst/>
          </a:prstGeom>
        </p:spPr>
      </p:pic>
      <p:pic>
        <p:nvPicPr>
          <p:cNvPr id="20" name="Graphic 19" descr="Cloud With Lightning And Rain with solid fill">
            <a:extLst>
              <a:ext uri="{FF2B5EF4-FFF2-40B4-BE49-F238E27FC236}">
                <a16:creationId xmlns:a16="http://schemas.microsoft.com/office/drawing/2014/main" id="{BD7339AF-2B52-19E9-803D-798FDBBF54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63421" y="6126382"/>
            <a:ext cx="368365" cy="368365"/>
          </a:xfrm>
          <a:prstGeom prst="rect">
            <a:avLst/>
          </a:prstGeom>
        </p:spPr>
      </p:pic>
      <p:pic>
        <p:nvPicPr>
          <p:cNvPr id="33" name="Graphic 32" descr="Walk with solid fill">
            <a:extLst>
              <a:ext uri="{FF2B5EF4-FFF2-40B4-BE49-F238E27FC236}">
                <a16:creationId xmlns:a16="http://schemas.microsoft.com/office/drawing/2014/main" id="{2EA44E08-EFE5-BE06-7F9A-3C1DC43525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15111" y="3723362"/>
            <a:ext cx="294816" cy="294816"/>
          </a:xfrm>
          <a:prstGeom prst="rect">
            <a:avLst/>
          </a:prstGeom>
        </p:spPr>
      </p:pic>
      <p:pic>
        <p:nvPicPr>
          <p:cNvPr id="35" name="Graphic 34" descr="Bridge scene with solid fill">
            <a:extLst>
              <a:ext uri="{FF2B5EF4-FFF2-40B4-BE49-F238E27FC236}">
                <a16:creationId xmlns:a16="http://schemas.microsoft.com/office/drawing/2014/main" id="{BF7EC4EC-71F2-1204-46F1-50422FB119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7743" y="2372138"/>
            <a:ext cx="264363" cy="264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6F45719-870A-8F86-C956-F281D9DFCDE5}"/>
              </a:ext>
            </a:extLst>
          </p:cNvPr>
          <p:cNvSpPr txBox="1"/>
          <p:nvPr/>
        </p:nvSpPr>
        <p:spPr>
          <a:xfrm>
            <a:off x="6240510" y="7671050"/>
            <a:ext cx="1219018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Maintaining public buildings, equipment, lighting, and other essential assets. </a:t>
            </a:r>
            <a:endParaRPr sz="86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 descr="Traffic cone with solid fill">
            <a:extLst>
              <a:ext uri="{FF2B5EF4-FFF2-40B4-BE49-F238E27FC236}">
                <a16:creationId xmlns:a16="http://schemas.microsoft.com/office/drawing/2014/main" id="{C4783E8A-1194-7712-60DD-3C101F4A9D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6100" y="6860937"/>
            <a:ext cx="365448" cy="365448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977548E-9DF4-A221-B739-8F4C395E5006}"/>
              </a:ext>
            </a:extLst>
          </p:cNvPr>
          <p:cNvSpPr/>
          <p:nvPr/>
        </p:nvSpPr>
        <p:spPr>
          <a:xfrm>
            <a:off x="3584448" y="8721773"/>
            <a:ext cx="4041976" cy="747545"/>
          </a:xfrm>
          <a:prstGeom prst="roundRect">
            <a:avLst>
              <a:gd name="adj" fmla="val 8790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832D0E-97B2-D3AA-904C-575BB149C769}"/>
              </a:ext>
            </a:extLst>
          </p:cNvPr>
          <p:cNvSpPr/>
          <p:nvPr/>
        </p:nvSpPr>
        <p:spPr>
          <a:xfrm>
            <a:off x="3802055" y="8867052"/>
            <a:ext cx="507850" cy="50785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7" name="Graphic 16" descr="Calculator with solid fill">
            <a:extLst>
              <a:ext uri="{FF2B5EF4-FFF2-40B4-BE49-F238E27FC236}">
                <a16:creationId xmlns:a16="http://schemas.microsoft.com/office/drawing/2014/main" id="{6860DA9E-0A8E-8761-229F-0C4B919F61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75403" y="8936033"/>
            <a:ext cx="364236" cy="3642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98CCD19-5600-DA71-4B96-5784890C80A9}"/>
              </a:ext>
            </a:extLst>
          </p:cNvPr>
          <p:cNvSpPr txBox="1"/>
          <p:nvPr/>
        </p:nvSpPr>
        <p:spPr>
          <a:xfrm>
            <a:off x="4502296" y="8769354"/>
            <a:ext cx="3163073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Amendment 3 does not create new revenue for cities</a:t>
            </a:r>
            <a:r>
              <a:rPr lang="en-US" sz="800" b="1">
                <a:solidFill>
                  <a:srgbClr val="111111"/>
                </a:solidFill>
                <a:latin typeface="Arial"/>
              </a:rPr>
              <a:t>, counties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, or other local governments.</a:t>
            </a:r>
          </a:p>
          <a:p>
            <a:pPr algn="l"/>
            <a:endParaRPr lang="en-US" sz="800" b="1" dirty="0">
              <a:solidFill>
                <a:srgbClr val="111111"/>
              </a:solidFill>
              <a:latin typeface="Arial"/>
            </a:endParaRP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It </a:t>
            </a:r>
            <a:r>
              <a:rPr lang="en-US" sz="800" b="1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reduces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 the amount of property tax revenue available</a:t>
            </a: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to fund local services. </a:t>
            </a:r>
            <a:endParaRPr sz="800" b="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26" name="Round Same Side Corner Rectangle 25">
            <a:extLst>
              <a:ext uri="{FF2B5EF4-FFF2-40B4-BE49-F238E27FC236}">
                <a16:creationId xmlns:a16="http://schemas.microsoft.com/office/drawing/2014/main" id="{7AA206A3-D66C-C910-B99B-A647D1A70052}"/>
              </a:ext>
            </a:extLst>
          </p:cNvPr>
          <p:cNvSpPr/>
          <p:nvPr/>
        </p:nvSpPr>
        <p:spPr>
          <a:xfrm>
            <a:off x="3584448" y="8540512"/>
            <a:ext cx="4041976" cy="236704"/>
          </a:xfrm>
          <a:prstGeom prst="round2SameRect">
            <a:avLst>
              <a:gd name="adj1" fmla="val 459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751771C-63A1-14F2-AEC4-329D65A25FCD}"/>
              </a:ext>
            </a:extLst>
          </p:cNvPr>
          <p:cNvSpPr txBox="1"/>
          <p:nvPr/>
        </p:nvSpPr>
        <p:spPr>
          <a:xfrm>
            <a:off x="3702205" y="8536701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KEY FACT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14E84A0-0EE1-AF9D-D199-7A0848DD97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50521" y="5405929"/>
            <a:ext cx="210408" cy="210408"/>
          </a:xfrm>
          <a:prstGeom prst="rect">
            <a:avLst/>
          </a:prstGeom>
        </p:spPr>
      </p:pic>
      <p:pic>
        <p:nvPicPr>
          <p:cNvPr id="22" name="Graphic 21" descr="Information with solid fill">
            <a:extLst>
              <a:ext uri="{FF2B5EF4-FFF2-40B4-BE49-F238E27FC236}">
                <a16:creationId xmlns:a16="http://schemas.microsoft.com/office/drawing/2014/main" id="{60FF4421-1C98-753E-B836-1DFACBD5B8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5097" y="6445296"/>
            <a:ext cx="126388" cy="12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44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892</TotalTime>
  <Words>458</Words>
  <Application>Microsoft Office PowerPoint</Application>
  <PresentationFormat>Custom</PresentationFormat>
  <Paragraphs>50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Narrow</vt:lpstr>
      <vt:lpstr>Aptos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Karp</dc:creator>
  <cp:lastModifiedBy>Mary Lou Tighe</cp:lastModifiedBy>
  <cp:revision>72</cp:revision>
  <cp:lastPrinted>2026-08-11T02:12:46Z</cp:lastPrinted>
  <dcterms:created xsi:type="dcterms:W3CDTF">2026-07-24T17:47:55Z</dcterms:created>
  <dcterms:modified xsi:type="dcterms:W3CDTF">2026-08-12T04:55:36Z</dcterms:modified>
</cp:coreProperties>
</file>