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7102475" cy="9388475"/>
  <p:embeddedFontLst>
    <p:embeddedFont>
      <p:font typeface="Arial Narrow" panose="020B060602020203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0"/>
    <p:restoredTop sz="94281"/>
  </p:normalViewPr>
  <p:slideViewPr>
    <p:cSldViewPr snapToGrid="0">
      <p:cViewPr>
        <p:scale>
          <a:sx n="200" d="100"/>
          <a:sy n="200" d="100"/>
        </p:scale>
        <p:origin x="132" y="-55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Lou Tighe" userId="79f45173-5dec-49ec-9ae7-da74c5e0ffa2" providerId="ADAL" clId="{FA235057-6C85-4108-887E-43DDF1589A0F}"/>
    <pc:docChg chg="undo custSel modSld">
      <pc:chgData name="Mary Lou Tighe" userId="79f45173-5dec-49ec-9ae7-da74c5e0ffa2" providerId="ADAL" clId="{FA235057-6C85-4108-887E-43DDF1589A0F}" dt="2026-08-12T04:57:56.059" v="34" actId="207"/>
      <pc:docMkLst>
        <pc:docMk/>
      </pc:docMkLst>
      <pc:sldChg chg="modSp mod">
        <pc:chgData name="Mary Lou Tighe" userId="79f45173-5dec-49ec-9ae7-da74c5e0ffa2" providerId="ADAL" clId="{FA235057-6C85-4108-887E-43DDF1589A0F}" dt="2026-08-12T04:57:56.059" v="34" actId="207"/>
        <pc:sldMkLst>
          <pc:docMk/>
          <pc:sldMk cId="3290744647" sldId="256"/>
        </pc:sldMkLst>
        <pc:spChg chg="mod">
          <ac:chgData name="Mary Lou Tighe" userId="79f45173-5dec-49ec-9ae7-da74c5e0ffa2" providerId="ADAL" clId="{FA235057-6C85-4108-887E-43DDF1589A0F}" dt="2026-08-12T04:52:41.015" v="31" actId="123"/>
          <ac:spMkLst>
            <pc:docMk/>
            <pc:sldMk cId="3290744647" sldId="256"/>
            <ac:spMk id="28" creationId="{76F25701-5A49-595D-E53B-E3CDF5F2AF7D}"/>
          </ac:spMkLst>
        </pc:spChg>
        <pc:spChg chg="mod">
          <ac:chgData name="Mary Lou Tighe" userId="79f45173-5dec-49ec-9ae7-da74c5e0ffa2" providerId="ADAL" clId="{FA235057-6C85-4108-887E-43DDF1589A0F}" dt="2026-08-12T03:33:00.323" v="6" actId="1076"/>
          <ac:spMkLst>
            <pc:docMk/>
            <pc:sldMk cId="3290744647" sldId="256"/>
            <ac:spMk id="40" creationId="{311BA911-52E7-6244-DD4C-718325D98517}"/>
          </ac:spMkLst>
        </pc:spChg>
        <pc:spChg chg="mod">
          <ac:chgData name="Mary Lou Tighe" userId="79f45173-5dec-49ec-9ae7-da74c5e0ffa2" providerId="ADAL" clId="{FA235057-6C85-4108-887E-43DDF1589A0F}" dt="2026-08-12T03:34:23.853" v="15" actId="1076"/>
          <ac:spMkLst>
            <pc:docMk/>
            <pc:sldMk cId="3290744647" sldId="256"/>
            <ac:spMk id="42" creationId="{61CB4208-819F-4C17-F553-8D2FDEA6843A}"/>
          </ac:spMkLst>
        </pc:spChg>
        <pc:spChg chg="mod">
          <ac:chgData name="Mary Lou Tighe" userId="79f45173-5dec-49ec-9ae7-da74c5e0ffa2" providerId="ADAL" clId="{FA235057-6C85-4108-887E-43DDF1589A0F}" dt="2026-08-12T03:34:42.345" v="18" actId="1076"/>
          <ac:spMkLst>
            <pc:docMk/>
            <pc:sldMk cId="3290744647" sldId="256"/>
            <ac:spMk id="44" creationId="{073C7CD0-DA71-BF58-3CD2-F3AA1ADD81B1}"/>
          </ac:spMkLst>
        </pc:spChg>
        <pc:spChg chg="mod">
          <ac:chgData name="Mary Lou Tighe" userId="79f45173-5dec-49ec-9ae7-da74c5e0ffa2" providerId="ADAL" clId="{FA235057-6C85-4108-887E-43DDF1589A0F}" dt="2026-08-12T03:35:01.839" v="20" actId="1076"/>
          <ac:spMkLst>
            <pc:docMk/>
            <pc:sldMk cId="3290744647" sldId="256"/>
            <ac:spMk id="46" creationId="{0EFDB4B4-4D91-5F7B-04CA-797C9215E35C}"/>
          </ac:spMkLst>
        </pc:spChg>
        <pc:spChg chg="mod">
          <ac:chgData name="Mary Lou Tighe" userId="79f45173-5dec-49ec-9ae7-da74c5e0ffa2" providerId="ADAL" clId="{FA235057-6C85-4108-887E-43DDF1589A0F}" dt="2026-08-12T03:33:18.623" v="7" actId="1076"/>
          <ac:spMkLst>
            <pc:docMk/>
            <pc:sldMk cId="3290744647" sldId="256"/>
            <ac:spMk id="55" creationId="{712FCC57-C558-1E25-988C-3739638283F7}"/>
          </ac:spMkLst>
        </pc:spChg>
        <pc:spChg chg="mod">
          <ac:chgData name="Mary Lou Tighe" userId="79f45173-5dec-49ec-9ae7-da74c5e0ffa2" providerId="ADAL" clId="{FA235057-6C85-4108-887E-43DDF1589A0F}" dt="2026-08-12T03:34:29.861" v="16" actId="1076"/>
          <ac:spMkLst>
            <pc:docMk/>
            <pc:sldMk cId="3290744647" sldId="256"/>
            <ac:spMk id="56" creationId="{1DDB0246-8AD4-F66B-3011-38984136C290}"/>
          </ac:spMkLst>
        </pc:spChg>
        <pc:spChg chg="mod">
          <ac:chgData name="Mary Lou Tighe" userId="79f45173-5dec-49ec-9ae7-da74c5e0ffa2" providerId="ADAL" clId="{FA235057-6C85-4108-887E-43DDF1589A0F}" dt="2026-08-12T04:57:56.059" v="34" actId="207"/>
          <ac:spMkLst>
            <pc:docMk/>
            <pc:sldMk cId="3290744647" sldId="256"/>
            <ac:spMk id="68" creationId="{FDCF4A68-2040-A7D4-8A88-3CC750755BB6}"/>
          </ac:spMkLst>
        </pc:spChg>
        <pc:spChg chg="mod">
          <ac:chgData name="Mary Lou Tighe" userId="79f45173-5dec-49ec-9ae7-da74c5e0ffa2" providerId="ADAL" clId="{FA235057-6C85-4108-887E-43DDF1589A0F}" dt="2026-08-12T03:34:49.054" v="19" actId="1076"/>
          <ac:spMkLst>
            <pc:docMk/>
            <pc:sldMk cId="3290744647" sldId="256"/>
            <ac:spMk id="75" creationId="{49379AD4-9EA5-D9F1-8512-C3AC67206B22}"/>
          </ac:spMkLst>
        </pc:spChg>
        <pc:spChg chg="mod">
          <ac:chgData name="Mary Lou Tighe" userId="79f45173-5dec-49ec-9ae7-da74c5e0ffa2" providerId="ADAL" clId="{FA235057-6C85-4108-887E-43DDF1589A0F}" dt="2026-08-12T03:35:34.184" v="26" actId="1076"/>
          <ac:spMkLst>
            <pc:docMk/>
            <pc:sldMk cId="3290744647" sldId="256"/>
            <ac:spMk id="76" creationId="{E6617B2D-1EAB-A044-80A2-50D5BB71259D}"/>
          </ac:spMkLst>
        </pc:spChg>
        <pc:picChg chg="mod">
          <ac:chgData name="Mary Lou Tighe" userId="79f45173-5dec-49ec-9ae7-da74c5e0ffa2" providerId="ADAL" clId="{FA235057-6C85-4108-887E-43DDF1589A0F}" dt="2026-08-12T03:32:52.182" v="5" actId="1076"/>
          <ac:picMkLst>
            <pc:docMk/>
            <pc:sldMk cId="3290744647" sldId="256"/>
            <ac:picMk id="146" creationId="{267139DE-9654-EFC4-0E8C-3292AACC9C64}"/>
          </ac:picMkLst>
        </pc:picChg>
        <pc:picChg chg="mod">
          <ac:chgData name="Mary Lou Tighe" userId="79f45173-5dec-49ec-9ae7-da74c5e0ffa2" providerId="ADAL" clId="{FA235057-6C85-4108-887E-43DDF1589A0F}" dt="2026-08-12T03:34:38.396" v="17" actId="14100"/>
          <ac:picMkLst>
            <pc:docMk/>
            <pc:sldMk cId="3290744647" sldId="256"/>
            <ac:picMk id="148" creationId="{2ED0BAEF-A09A-E706-AB64-B3BC64A3211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7E5B6CD9-1953-8B44-99D1-3EB7477D67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73163"/>
            <a:ext cx="2447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88C0F418-B918-4941-ABFA-036C3E8B8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50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418-B918-4941-ABFA-036C3E8B8C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45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1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6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0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6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3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6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7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1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0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6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 b="0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 b="0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 b="0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3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emf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10.emf"/><Relationship Id="rId17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emf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5" Type="http://schemas.openxmlformats.org/officeDocument/2006/relationships/image" Target="../media/image13.emf"/><Relationship Id="rId10" Type="http://schemas.openxmlformats.org/officeDocument/2006/relationships/image" Target="../media/image8.emf"/><Relationship Id="rId19" Type="http://schemas.openxmlformats.org/officeDocument/2006/relationships/image" Target="../media/image17.svg"/><Relationship Id="rId4" Type="http://schemas.openxmlformats.org/officeDocument/2006/relationships/image" Target="../media/image2.emf"/><Relationship Id="rId9" Type="http://schemas.openxmlformats.org/officeDocument/2006/relationships/image" Target="../media/image7.emf"/><Relationship Id="rId1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ounded Rectangle 139">
            <a:extLst>
              <a:ext uri="{FF2B5EF4-FFF2-40B4-BE49-F238E27FC236}">
                <a16:creationId xmlns:a16="http://schemas.microsoft.com/office/drawing/2014/main" id="{3EC23603-97D1-4898-F69E-4778AD50053F}"/>
              </a:ext>
            </a:extLst>
          </p:cNvPr>
          <p:cNvSpPr/>
          <p:nvPr/>
        </p:nvSpPr>
        <p:spPr>
          <a:xfrm>
            <a:off x="137159" y="8194568"/>
            <a:ext cx="7489265" cy="1220964"/>
          </a:xfrm>
          <a:prstGeom prst="roundRect">
            <a:avLst>
              <a:gd name="adj" fmla="val 8790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E715E63-4D5C-2BBC-EE09-AD11AAB95750}"/>
              </a:ext>
            </a:extLst>
          </p:cNvPr>
          <p:cNvSpPr/>
          <p:nvPr/>
        </p:nvSpPr>
        <p:spPr>
          <a:xfrm>
            <a:off x="145974" y="4345226"/>
            <a:ext cx="3301314" cy="1649471"/>
          </a:xfrm>
          <a:prstGeom prst="roundRect">
            <a:avLst>
              <a:gd name="adj" fmla="val 672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34E23814-6524-CB3B-13A3-DA99A3CA7328}"/>
              </a:ext>
            </a:extLst>
          </p:cNvPr>
          <p:cNvSpPr/>
          <p:nvPr/>
        </p:nvSpPr>
        <p:spPr>
          <a:xfrm>
            <a:off x="145974" y="4337917"/>
            <a:ext cx="3301314" cy="26999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8E8963-F35F-083C-74D4-1736EE113821}"/>
              </a:ext>
            </a:extLst>
          </p:cNvPr>
          <p:cNvSpPr txBox="1"/>
          <p:nvPr/>
        </p:nvSpPr>
        <p:spPr>
          <a:xfrm>
            <a:off x="713944" y="4363062"/>
            <a:ext cx="2775755" cy="2431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sz="11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WHERE MUNICIPAL REVENUES COME FROM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A36ED-EE45-A726-4733-50777DF0E1DA}"/>
              </a:ext>
            </a:extLst>
          </p:cNvPr>
          <p:cNvSpPr txBox="1"/>
          <p:nvPr/>
        </p:nvSpPr>
        <p:spPr>
          <a:xfrm>
            <a:off x="212458" y="4603363"/>
            <a:ext cx="3136393" cy="33855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60" b="0" dirty="0">
                <a:solidFill>
                  <a:srgbClr val="111111"/>
                </a:solidFill>
                <a:latin typeface="Arial"/>
              </a:rPr>
              <a:t>Property taxes make up the largest single source of revenue for most cities.</a:t>
            </a:r>
            <a:endParaRPr sz="600" b="0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524C747-155D-FC47-FEB5-8E0BC3DB9087}"/>
              </a:ext>
            </a:extLst>
          </p:cNvPr>
          <p:cNvSpPr/>
          <p:nvPr/>
        </p:nvSpPr>
        <p:spPr>
          <a:xfrm>
            <a:off x="137160" y="6125286"/>
            <a:ext cx="3310128" cy="1872767"/>
          </a:xfrm>
          <a:prstGeom prst="roundRect">
            <a:avLst>
              <a:gd name="adj" fmla="val 8790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7ED35A-49C2-5E6C-10A2-138E6368001F}"/>
              </a:ext>
            </a:extLst>
          </p:cNvPr>
          <p:cNvSpPr txBox="1"/>
          <p:nvPr/>
        </p:nvSpPr>
        <p:spPr>
          <a:xfrm>
            <a:off x="212458" y="6454640"/>
            <a:ext cx="3184716" cy="4708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sz="860" b="0" dirty="0">
                <a:solidFill>
                  <a:srgbClr val="111111"/>
                </a:solidFill>
                <a:latin typeface="Arial"/>
              </a:rPr>
              <a:t>Because each municipality has a different tax base, population, and service demands, impacts will vary.</a:t>
            </a:r>
            <a:r>
              <a:rPr lang="en-US" sz="860" dirty="0">
                <a:solidFill>
                  <a:srgbClr val="111111"/>
                </a:solidFill>
                <a:latin typeface="Arial"/>
              </a:rPr>
              <a:t> However, cities may face difficult decisions such as:</a:t>
            </a:r>
            <a:endParaRPr sz="860" b="0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8A215E-ED11-F78A-56CE-695F893DF01C}"/>
              </a:ext>
            </a:extLst>
          </p:cNvPr>
          <p:cNvSpPr/>
          <p:nvPr/>
        </p:nvSpPr>
        <p:spPr>
          <a:xfrm>
            <a:off x="2033042" y="1370351"/>
            <a:ext cx="5739358" cy="391054"/>
          </a:xfrm>
          <a:prstGeom prst="rect">
            <a:avLst/>
          </a:prstGeom>
          <a:solidFill>
            <a:srgbClr val="CD191E"/>
          </a:solidFill>
          <a:ln>
            <a:solidFill>
              <a:srgbClr val="CD19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08F59C9-EA98-FDDC-1055-0A852C7DE110}"/>
              </a:ext>
            </a:extLst>
          </p:cNvPr>
          <p:cNvSpPr/>
          <p:nvPr/>
        </p:nvSpPr>
        <p:spPr>
          <a:xfrm>
            <a:off x="3584448" y="2440645"/>
            <a:ext cx="4050791" cy="3160213"/>
          </a:xfrm>
          <a:prstGeom prst="roundRect">
            <a:avLst>
              <a:gd name="adj" fmla="val 3895"/>
            </a:avLst>
          </a:prstGeom>
          <a:solidFill>
            <a:srgbClr val="FFFFFF"/>
          </a:solidFill>
          <a:ln>
            <a:solidFill>
              <a:srgbClr val="CD19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1E7912-BAB1-2CF8-6574-A855E787FF32}"/>
              </a:ext>
            </a:extLst>
          </p:cNvPr>
          <p:cNvSpPr txBox="1"/>
          <p:nvPr/>
        </p:nvSpPr>
        <p:spPr>
          <a:xfrm>
            <a:off x="3584448" y="2815273"/>
            <a:ext cx="4050789" cy="273921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sz="1200" dirty="0">
                <a:solidFill>
                  <a:srgbClr val="111111"/>
                </a:solidFill>
                <a:latin typeface="Arial"/>
              </a:rPr>
              <a:t>ANNUAL</a:t>
            </a:r>
            <a:r>
              <a:rPr sz="1300" dirty="0">
                <a:solidFill>
                  <a:srgbClr val="111111"/>
                </a:solidFill>
                <a:latin typeface="Arial"/>
              </a:rPr>
              <a:t> </a:t>
            </a:r>
            <a:r>
              <a:rPr sz="1200" dirty="0">
                <a:solidFill>
                  <a:srgbClr val="111111"/>
                </a:solidFill>
                <a:latin typeface="Arial"/>
              </a:rPr>
              <a:t>PROPERTY</a:t>
            </a:r>
            <a:r>
              <a:rPr sz="1300" dirty="0">
                <a:solidFill>
                  <a:srgbClr val="111111"/>
                </a:solidFill>
                <a:latin typeface="Arial"/>
              </a:rPr>
              <a:t> TAX REVENUE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EE2B5D-0140-A258-9D0E-1B5EE1A68DD2}"/>
              </a:ext>
            </a:extLst>
          </p:cNvPr>
          <p:cNvSpPr txBox="1"/>
          <p:nvPr/>
        </p:nvSpPr>
        <p:spPr>
          <a:xfrm>
            <a:off x="3572699" y="2976606"/>
            <a:ext cx="4062537" cy="3816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2000" b="1" dirty="0">
                <a:solidFill>
                  <a:srgbClr val="CD191E"/>
                </a:solidFill>
                <a:latin typeface="Arial"/>
              </a:rPr>
              <a:t>$47.5 million</a:t>
            </a:r>
            <a:endParaRPr sz="2000" b="1" dirty="0">
              <a:solidFill>
                <a:srgbClr val="CD191E"/>
              </a:solidFill>
              <a:latin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637FCE-A1B0-FA84-9B6E-243C3F2C10F5}"/>
              </a:ext>
            </a:extLst>
          </p:cNvPr>
          <p:cNvSpPr txBox="1"/>
          <p:nvPr/>
        </p:nvSpPr>
        <p:spPr>
          <a:xfrm>
            <a:off x="3612048" y="4001698"/>
            <a:ext cx="4050788" cy="4431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sz="1200" dirty="0">
                <a:solidFill>
                  <a:srgbClr val="111111"/>
                </a:solidFill>
                <a:latin typeface="Arial"/>
              </a:rPr>
              <a:t>PROJECTED ANNUAL REVENUE LOSS IN</a:t>
            </a:r>
            <a:endParaRPr lang="en-US" sz="1200" dirty="0">
              <a:solidFill>
                <a:srgbClr val="111111"/>
              </a:solidFill>
              <a:latin typeface="Arial"/>
            </a:endParaRPr>
          </a:p>
          <a:p>
            <a:pPr algn="ctr"/>
            <a:r>
              <a:rPr sz="1200" dirty="0">
                <a:solidFill>
                  <a:srgbClr val="111111"/>
                </a:solidFill>
                <a:latin typeface="Arial"/>
              </a:rPr>
              <a:t>YEAR ONE IF AMENDMENT 3 PASSES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AA6D48-6D4F-DB25-035E-3A199E3B959E}"/>
              </a:ext>
            </a:extLst>
          </p:cNvPr>
          <p:cNvSpPr/>
          <p:nvPr/>
        </p:nvSpPr>
        <p:spPr>
          <a:xfrm flipV="1">
            <a:off x="1693394" y="-24601"/>
            <a:ext cx="6087207" cy="1473610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B965AD-7AD5-82D6-8C12-80B914428E45}"/>
              </a:ext>
            </a:extLst>
          </p:cNvPr>
          <p:cNvSpPr txBox="1"/>
          <p:nvPr/>
        </p:nvSpPr>
        <p:spPr>
          <a:xfrm>
            <a:off x="3612048" y="4408637"/>
            <a:ext cx="4022501" cy="412421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sz="2200" b="1" dirty="0">
                <a:solidFill>
                  <a:srgbClr val="CD191E"/>
                </a:solidFill>
                <a:latin typeface="Arial"/>
              </a:rPr>
              <a:t>$</a:t>
            </a:r>
            <a:r>
              <a:rPr lang="en-US" sz="2200" b="1" dirty="0">
                <a:solidFill>
                  <a:srgbClr val="CD191E"/>
                </a:solidFill>
                <a:latin typeface="Arial"/>
              </a:rPr>
              <a:t> </a:t>
            </a:r>
            <a:r>
              <a:rPr lang="en-US" sz="2000" b="1" dirty="0">
                <a:solidFill>
                  <a:srgbClr val="CD191E"/>
                </a:solidFill>
                <a:latin typeface="Arial"/>
              </a:rPr>
              <a:t>3,481,239</a:t>
            </a:r>
            <a:endParaRPr sz="2000" b="1" dirty="0">
              <a:solidFill>
                <a:srgbClr val="CD191E"/>
              </a:solidFill>
              <a:latin typeface="Arial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20A9A1-4E22-7FF7-5526-DDE779A8C0B6}"/>
              </a:ext>
            </a:extLst>
          </p:cNvPr>
          <p:cNvSpPr/>
          <p:nvPr/>
        </p:nvSpPr>
        <p:spPr>
          <a:xfrm>
            <a:off x="-995624" y="-481141"/>
            <a:ext cx="3310128" cy="31602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D3C77E-B5FF-B1F5-185D-1D36387A8711}"/>
              </a:ext>
            </a:extLst>
          </p:cNvPr>
          <p:cNvSpPr txBox="1"/>
          <p:nvPr/>
        </p:nvSpPr>
        <p:spPr>
          <a:xfrm>
            <a:off x="2566797" y="181419"/>
            <a:ext cx="4389120" cy="4431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IMPACT OF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A1B199-1634-4EF3-E05C-10574F8E589F}"/>
              </a:ext>
            </a:extLst>
          </p:cNvPr>
          <p:cNvSpPr txBox="1"/>
          <p:nvPr/>
        </p:nvSpPr>
        <p:spPr>
          <a:xfrm>
            <a:off x="2541871" y="368817"/>
            <a:ext cx="5065429" cy="99719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6000" b="1" dirty="0">
                <a:solidFill>
                  <a:srgbClr val="CD191E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AMENDMENT 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793A21-3DF2-1AFB-5B5C-C3E85A4188B3}"/>
              </a:ext>
            </a:extLst>
          </p:cNvPr>
          <p:cNvSpPr txBox="1"/>
          <p:nvPr/>
        </p:nvSpPr>
        <p:spPr>
          <a:xfrm>
            <a:off x="2516470" y="1155166"/>
            <a:ext cx="4343400" cy="273921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1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MATH OF </a:t>
            </a:r>
            <a:r>
              <a:rPr lang="en-US" sz="1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CITY OF</a:t>
            </a:r>
            <a:endParaRPr sz="1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9F219A-4F01-2B3B-200E-302F4E2D3FCB}"/>
              </a:ext>
            </a:extLst>
          </p:cNvPr>
          <p:cNvSpPr txBox="1"/>
          <p:nvPr/>
        </p:nvSpPr>
        <p:spPr>
          <a:xfrm>
            <a:off x="2375607" y="1505028"/>
            <a:ext cx="5396793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FACTUAL LOOK AT HOW AMENDMENT 3 COULD AFFECT LOCAL REVENUES AND SERVICES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F25701-5A49-595D-E53B-E3CDF5F2AF7D}"/>
              </a:ext>
            </a:extLst>
          </p:cNvPr>
          <p:cNvSpPr txBox="1"/>
          <p:nvPr/>
        </p:nvSpPr>
        <p:spPr>
          <a:xfrm>
            <a:off x="2156080" y="1791626"/>
            <a:ext cx="5479160" cy="49821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just"/>
            <a:r>
              <a:rPr sz="900" b="1" dirty="0">
                <a:solidFill>
                  <a:srgbClr val="111111"/>
                </a:solidFill>
                <a:latin typeface="Arial"/>
              </a:rPr>
              <a:t>Amendment 3, if approved by </a:t>
            </a:r>
            <a:r>
              <a:rPr sz="900" b="1" dirty="0">
                <a:solidFill>
                  <a:srgbClr val="C00000"/>
                </a:solidFill>
                <a:latin typeface="Arial"/>
              </a:rPr>
              <a:t>60% </a:t>
            </a:r>
            <a:r>
              <a:rPr sz="900" b="1" dirty="0">
                <a:solidFill>
                  <a:srgbClr val="111111"/>
                </a:solidFill>
                <a:latin typeface="Arial"/>
              </a:rPr>
              <a:t>of Florida voters, would </a:t>
            </a:r>
            <a:r>
              <a:rPr lang="en-US" sz="900" b="1" dirty="0">
                <a:solidFill>
                  <a:srgbClr val="111111"/>
                </a:solidFill>
                <a:latin typeface="Arial"/>
              </a:rPr>
              <a:t>expand the </a:t>
            </a:r>
            <a:r>
              <a:rPr sz="900" b="1" dirty="0">
                <a:solidFill>
                  <a:srgbClr val="111111"/>
                </a:solidFill>
                <a:latin typeface="Arial"/>
              </a:rPr>
              <a:t>homestead property tax exemption and </a:t>
            </a:r>
            <a:r>
              <a:rPr lang="en-US" sz="900" b="1" dirty="0">
                <a:solidFill>
                  <a:srgbClr val="111111"/>
                </a:solidFill>
                <a:latin typeface="Arial"/>
              </a:rPr>
              <a:t>create a framework to reduce or eliminate the non-school portion of property taxes on homesteaded property over time.</a:t>
            </a:r>
            <a:endParaRPr sz="900" b="1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209C312-788D-EAEC-87AD-FC10CC8CDCA1}"/>
              </a:ext>
            </a:extLst>
          </p:cNvPr>
          <p:cNvSpPr/>
          <p:nvPr/>
        </p:nvSpPr>
        <p:spPr>
          <a:xfrm>
            <a:off x="137160" y="2391943"/>
            <a:ext cx="3310128" cy="1835231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30" name="Round Same Side Corner Rectangle 29">
            <a:extLst>
              <a:ext uri="{FF2B5EF4-FFF2-40B4-BE49-F238E27FC236}">
                <a16:creationId xmlns:a16="http://schemas.microsoft.com/office/drawing/2014/main" id="{183ACB7F-FA04-3887-FD99-683260F6B81B}"/>
              </a:ext>
            </a:extLst>
          </p:cNvPr>
          <p:cNvSpPr/>
          <p:nvPr/>
        </p:nvSpPr>
        <p:spPr>
          <a:xfrm>
            <a:off x="137160" y="2393390"/>
            <a:ext cx="3310128" cy="26999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83C81D-E169-0DFE-4062-FF53ACD21EF7}"/>
              </a:ext>
            </a:extLst>
          </p:cNvPr>
          <p:cNvSpPr txBox="1"/>
          <p:nvPr/>
        </p:nvSpPr>
        <p:spPr>
          <a:xfrm>
            <a:off x="742911" y="2413527"/>
            <a:ext cx="2559065" cy="2431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sz="11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 MATH BEHIND AMENDMENT 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BA2317-6460-A20A-CDC0-760B222BDB28}"/>
              </a:ext>
            </a:extLst>
          </p:cNvPr>
          <p:cNvSpPr txBox="1"/>
          <p:nvPr/>
        </p:nvSpPr>
        <p:spPr>
          <a:xfrm>
            <a:off x="223280" y="2711093"/>
            <a:ext cx="3163073" cy="33855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860" b="0" dirty="0">
                <a:solidFill>
                  <a:srgbClr val="111111"/>
                </a:solidFill>
                <a:latin typeface="Arial"/>
              </a:rPr>
              <a:t>Municipal property tax revenue is based on taxable property value and the municipality's adopted millage rate.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7D5CDEEA-2FE1-8EE1-9FE2-B6E382890224}"/>
              </a:ext>
            </a:extLst>
          </p:cNvPr>
          <p:cNvSpPr/>
          <p:nvPr/>
        </p:nvSpPr>
        <p:spPr>
          <a:xfrm>
            <a:off x="3509154" y="5719662"/>
            <a:ext cx="4050788" cy="227754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83E940C7-77FF-64D0-F7F2-782387E985EA}"/>
              </a:ext>
            </a:extLst>
          </p:cNvPr>
          <p:cNvSpPr/>
          <p:nvPr/>
        </p:nvSpPr>
        <p:spPr>
          <a:xfrm>
            <a:off x="320040" y="8565143"/>
            <a:ext cx="1115568" cy="780181"/>
          </a:xfrm>
          <a:prstGeom prst="roundRect">
            <a:avLst/>
          </a:prstGeom>
          <a:solidFill>
            <a:srgbClr val="F5F5F5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750" dirty="0">
              <a:latin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CC4A54-5B26-74DA-CAF8-65F1ABC9DE2E}"/>
              </a:ext>
            </a:extLst>
          </p:cNvPr>
          <p:cNvSpPr txBox="1"/>
          <p:nvPr/>
        </p:nvSpPr>
        <p:spPr>
          <a:xfrm>
            <a:off x="311837" y="8817009"/>
            <a:ext cx="1123771" cy="18928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750" b="1" dirty="0">
                <a:solidFill>
                  <a:srgbClr val="CD191E"/>
                </a:solidFill>
                <a:latin typeface="Arial"/>
              </a:rPr>
              <a:t>PUBLIC SAFETY</a:t>
            </a:r>
            <a:endParaRPr sz="750" b="1" dirty="0">
              <a:solidFill>
                <a:srgbClr val="CD191E"/>
              </a:solidFill>
              <a:latin typeface="Arial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BBCF8DB1-E753-0813-C045-A07BC8F0E09A}"/>
              </a:ext>
            </a:extLst>
          </p:cNvPr>
          <p:cNvSpPr/>
          <p:nvPr/>
        </p:nvSpPr>
        <p:spPr>
          <a:xfrm>
            <a:off x="1517904" y="8565143"/>
            <a:ext cx="1115568" cy="780181"/>
          </a:xfrm>
          <a:prstGeom prst="roundRect">
            <a:avLst/>
          </a:prstGeom>
          <a:solidFill>
            <a:srgbClr val="F5F5F5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0F7712-3FA1-EB6B-3FF7-1C56F572F4D2}"/>
              </a:ext>
            </a:extLst>
          </p:cNvPr>
          <p:cNvSpPr txBox="1"/>
          <p:nvPr/>
        </p:nvSpPr>
        <p:spPr>
          <a:xfrm>
            <a:off x="1523127" y="8817009"/>
            <a:ext cx="1105122" cy="18928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sz="750" b="1" dirty="0">
                <a:solidFill>
                  <a:srgbClr val="CD191E"/>
                </a:solidFill>
                <a:latin typeface="Arial"/>
              </a:rPr>
              <a:t>INFRASTRUCTURE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A0323E3C-20A4-6E70-1F0E-2676E08421B1}"/>
              </a:ext>
            </a:extLst>
          </p:cNvPr>
          <p:cNvSpPr/>
          <p:nvPr/>
        </p:nvSpPr>
        <p:spPr>
          <a:xfrm>
            <a:off x="2715768" y="8565143"/>
            <a:ext cx="1115568" cy="780181"/>
          </a:xfrm>
          <a:prstGeom prst="roundRect">
            <a:avLst/>
          </a:prstGeom>
          <a:solidFill>
            <a:srgbClr val="F5F5F5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11BA911-52E7-6244-DD4C-718325D98517}"/>
              </a:ext>
            </a:extLst>
          </p:cNvPr>
          <p:cNvSpPr txBox="1"/>
          <p:nvPr/>
        </p:nvSpPr>
        <p:spPr>
          <a:xfrm>
            <a:off x="2649092" y="8812988"/>
            <a:ext cx="1264539" cy="18928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sz="750" b="1" dirty="0">
                <a:solidFill>
                  <a:srgbClr val="CD191E"/>
                </a:solidFill>
                <a:latin typeface="Arial"/>
              </a:rPr>
              <a:t>PARKS &amp;</a:t>
            </a:r>
            <a:r>
              <a:rPr lang="en-US" sz="750" b="1" dirty="0">
                <a:solidFill>
                  <a:srgbClr val="CD191E"/>
                </a:solidFill>
                <a:latin typeface="Arial"/>
              </a:rPr>
              <a:t> </a:t>
            </a:r>
            <a:r>
              <a:rPr sz="750" b="1" dirty="0">
                <a:solidFill>
                  <a:srgbClr val="CD191E"/>
                </a:solidFill>
                <a:latin typeface="Arial"/>
              </a:rPr>
              <a:t>RECREATION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04238E4-5EC0-2535-CC56-0520CCAC417A}"/>
              </a:ext>
            </a:extLst>
          </p:cNvPr>
          <p:cNvSpPr/>
          <p:nvPr/>
        </p:nvSpPr>
        <p:spPr>
          <a:xfrm>
            <a:off x="3913632" y="8565143"/>
            <a:ext cx="1115568" cy="780181"/>
          </a:xfrm>
          <a:prstGeom prst="roundRect">
            <a:avLst/>
          </a:prstGeom>
          <a:solidFill>
            <a:srgbClr val="F5F5F5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1CB4208-819F-4C17-F553-8D2FDEA6843A}"/>
              </a:ext>
            </a:extLst>
          </p:cNvPr>
          <p:cNvSpPr txBox="1"/>
          <p:nvPr/>
        </p:nvSpPr>
        <p:spPr>
          <a:xfrm>
            <a:off x="3941065" y="8808592"/>
            <a:ext cx="1115568" cy="18928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sz="750" b="1" dirty="0">
                <a:solidFill>
                  <a:srgbClr val="CD191E"/>
                </a:solidFill>
                <a:latin typeface="Arial"/>
              </a:rPr>
              <a:t>CULTURAL</a:t>
            </a:r>
            <a:r>
              <a:rPr lang="en-US" sz="750" b="1" dirty="0">
                <a:solidFill>
                  <a:srgbClr val="CD191E"/>
                </a:solidFill>
                <a:latin typeface="Arial"/>
              </a:rPr>
              <a:t> </a:t>
            </a:r>
            <a:r>
              <a:rPr sz="750" b="1" dirty="0">
                <a:solidFill>
                  <a:srgbClr val="CD191E"/>
                </a:solidFill>
                <a:latin typeface="Arial"/>
              </a:rPr>
              <a:t>SERVICES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C4872C48-1280-255A-421F-F916A0E8E255}"/>
              </a:ext>
            </a:extLst>
          </p:cNvPr>
          <p:cNvSpPr/>
          <p:nvPr/>
        </p:nvSpPr>
        <p:spPr>
          <a:xfrm>
            <a:off x="5111496" y="8565143"/>
            <a:ext cx="1115568" cy="780181"/>
          </a:xfrm>
          <a:prstGeom prst="roundRect">
            <a:avLst/>
          </a:prstGeom>
          <a:solidFill>
            <a:srgbClr val="F5F5F5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73C7CD0-DA71-BF58-3CD2-F3AA1ADD81B1}"/>
              </a:ext>
            </a:extLst>
          </p:cNvPr>
          <p:cNvSpPr txBox="1"/>
          <p:nvPr/>
        </p:nvSpPr>
        <p:spPr>
          <a:xfrm>
            <a:off x="5119933" y="8835179"/>
            <a:ext cx="1107131" cy="18928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sz="750" b="1" dirty="0">
                <a:solidFill>
                  <a:srgbClr val="CD191E"/>
                </a:solidFill>
                <a:latin typeface="Arial"/>
              </a:rPr>
              <a:t>TRANSPORTATION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8BA01F4-09DD-547A-8F5B-143CE9F754D6}"/>
              </a:ext>
            </a:extLst>
          </p:cNvPr>
          <p:cNvSpPr/>
          <p:nvPr/>
        </p:nvSpPr>
        <p:spPr>
          <a:xfrm>
            <a:off x="6309360" y="8565143"/>
            <a:ext cx="1115568" cy="780181"/>
          </a:xfrm>
          <a:prstGeom prst="roundRect">
            <a:avLst/>
          </a:prstGeom>
          <a:solidFill>
            <a:srgbClr val="F5F5F5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EFDB4B4-4D91-5F7B-04CA-797C9215E35C}"/>
              </a:ext>
            </a:extLst>
          </p:cNvPr>
          <p:cNvSpPr txBox="1"/>
          <p:nvPr/>
        </p:nvSpPr>
        <p:spPr>
          <a:xfrm>
            <a:off x="6336793" y="8817008"/>
            <a:ext cx="1088135" cy="18928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sz="750" b="1" dirty="0">
                <a:solidFill>
                  <a:srgbClr val="CD191E"/>
                </a:solidFill>
                <a:latin typeface="Arial"/>
              </a:rPr>
              <a:t>OTHER</a:t>
            </a:r>
            <a:r>
              <a:rPr lang="en-US" sz="750" b="1" dirty="0">
                <a:solidFill>
                  <a:srgbClr val="CD191E"/>
                </a:solidFill>
                <a:latin typeface="Arial"/>
              </a:rPr>
              <a:t> </a:t>
            </a:r>
            <a:r>
              <a:rPr sz="750" b="1" dirty="0">
                <a:solidFill>
                  <a:srgbClr val="CD191E"/>
                </a:solidFill>
                <a:latin typeface="Arial"/>
              </a:rPr>
              <a:t>SERVICES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5D6843B-A55A-9819-0BDB-5DC9FAB2D8E8}"/>
              </a:ext>
            </a:extLst>
          </p:cNvPr>
          <p:cNvSpPr/>
          <p:nvPr/>
        </p:nvSpPr>
        <p:spPr>
          <a:xfrm>
            <a:off x="0" y="9567784"/>
            <a:ext cx="7772400" cy="484388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31A71FA-1A92-0405-49E0-BCE615E230F1}"/>
              </a:ext>
            </a:extLst>
          </p:cNvPr>
          <p:cNvSpPr txBox="1"/>
          <p:nvPr/>
        </p:nvSpPr>
        <p:spPr>
          <a:xfrm>
            <a:off x="145974" y="9624821"/>
            <a:ext cx="2753204" cy="22006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9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PURPOSE ONLY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E3959B-0533-898B-7FFF-9AB8A088059E}"/>
              </a:ext>
            </a:extLst>
          </p:cNvPr>
          <p:cNvSpPr txBox="1"/>
          <p:nvPr/>
        </p:nvSpPr>
        <p:spPr>
          <a:xfrm>
            <a:off x="149771" y="9804889"/>
            <a:ext cx="6858000" cy="22860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680" b="0" dirty="0">
                <a:solidFill>
                  <a:srgbClr val="FFFFFF"/>
                </a:solidFill>
                <a:latin typeface="Arial"/>
              </a:rPr>
              <a:t>Factual, nonpartisan educational material. Local figures should be verified against the municipality's adopted budget, taxable-value data, and applicable official fiscal estimates.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7E7792C-C183-FD74-6F94-BBC380663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4" y="146905"/>
            <a:ext cx="2057399" cy="2046699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FAF61F9B-CA91-7AA7-5451-579082380631}"/>
              </a:ext>
            </a:extLst>
          </p:cNvPr>
          <p:cNvSpPr txBox="1"/>
          <p:nvPr/>
        </p:nvSpPr>
        <p:spPr>
          <a:xfrm>
            <a:off x="143466" y="3490055"/>
            <a:ext cx="632700" cy="4431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00" b="0" dirty="0">
                <a:solidFill>
                  <a:srgbClr val="111111"/>
                </a:solidFill>
                <a:latin typeface="Arial"/>
              </a:rPr>
              <a:t>Increase In Homestead Exemption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9CEE9D7-09E6-1140-E985-457806E99E4D}"/>
              </a:ext>
            </a:extLst>
          </p:cNvPr>
          <p:cNvSpPr txBox="1"/>
          <p:nvPr/>
        </p:nvSpPr>
        <p:spPr>
          <a:xfrm>
            <a:off x="964265" y="3490055"/>
            <a:ext cx="729129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00" b="0" dirty="0">
                <a:solidFill>
                  <a:srgbClr val="111111"/>
                </a:solidFill>
                <a:latin typeface="Arial"/>
              </a:rPr>
              <a:t>Lower Taxable Value on Homesteaded Property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9EB868B-A63D-52BC-C2D8-1A43159CF0B7}"/>
              </a:ext>
            </a:extLst>
          </p:cNvPr>
          <p:cNvSpPr txBox="1"/>
          <p:nvPr/>
        </p:nvSpPr>
        <p:spPr>
          <a:xfrm>
            <a:off x="1884313" y="3490055"/>
            <a:ext cx="694582" cy="5663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00" b="0" dirty="0">
                <a:solidFill>
                  <a:srgbClr val="111111"/>
                </a:solidFill>
                <a:latin typeface="Arial"/>
              </a:rPr>
              <a:t>Less Property Tax Revenue for Cities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217AC36-6997-A4D8-6A24-A1FEFE811934}"/>
              </a:ext>
            </a:extLst>
          </p:cNvPr>
          <p:cNvSpPr txBox="1"/>
          <p:nvPr/>
        </p:nvSpPr>
        <p:spPr>
          <a:xfrm>
            <a:off x="2842567" y="3490055"/>
            <a:ext cx="604721" cy="5663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00" b="0" dirty="0">
                <a:solidFill>
                  <a:srgbClr val="111111"/>
                </a:solidFill>
                <a:latin typeface="Arial"/>
              </a:rPr>
              <a:t>Potential Impact On Local Services</a:t>
            </a:r>
          </a:p>
        </p:txBody>
      </p:sp>
      <p:sp>
        <p:nvSpPr>
          <p:cNvPr id="61" name="Right Arrow 60">
            <a:extLst>
              <a:ext uri="{FF2B5EF4-FFF2-40B4-BE49-F238E27FC236}">
                <a16:creationId xmlns:a16="http://schemas.microsoft.com/office/drawing/2014/main" id="{F3C6E2A5-B341-7D3F-A337-CFD2B38173A8}"/>
              </a:ext>
            </a:extLst>
          </p:cNvPr>
          <p:cNvSpPr/>
          <p:nvPr/>
        </p:nvSpPr>
        <p:spPr>
          <a:xfrm>
            <a:off x="812500" y="3167428"/>
            <a:ext cx="164377" cy="21555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2" name="Right Arrow 61">
            <a:extLst>
              <a:ext uri="{FF2B5EF4-FFF2-40B4-BE49-F238E27FC236}">
                <a16:creationId xmlns:a16="http://schemas.microsoft.com/office/drawing/2014/main" id="{E113C331-CA0E-EDB0-51CF-EBFE246CA0E6}"/>
              </a:ext>
            </a:extLst>
          </p:cNvPr>
          <p:cNvSpPr/>
          <p:nvPr/>
        </p:nvSpPr>
        <p:spPr>
          <a:xfrm>
            <a:off x="1699573" y="3167428"/>
            <a:ext cx="164377" cy="21555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3" name="Right Arrow 62">
            <a:extLst>
              <a:ext uri="{FF2B5EF4-FFF2-40B4-BE49-F238E27FC236}">
                <a16:creationId xmlns:a16="http://schemas.microsoft.com/office/drawing/2014/main" id="{C8110391-A937-300B-9FC6-F3A02127C8B7}"/>
              </a:ext>
            </a:extLst>
          </p:cNvPr>
          <p:cNvSpPr/>
          <p:nvPr/>
        </p:nvSpPr>
        <p:spPr>
          <a:xfrm>
            <a:off x="2599258" y="3167428"/>
            <a:ext cx="164377" cy="21555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BB4C335C-172D-95F5-6E94-7A04863E1141}"/>
              </a:ext>
            </a:extLst>
          </p:cNvPr>
          <p:cNvSpPr/>
          <p:nvPr/>
        </p:nvSpPr>
        <p:spPr>
          <a:xfrm>
            <a:off x="262572" y="3074015"/>
            <a:ext cx="402384" cy="4023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BD876923-2A37-B802-AE3B-1E285494D0CC}"/>
              </a:ext>
            </a:extLst>
          </p:cNvPr>
          <p:cNvSpPr/>
          <p:nvPr/>
        </p:nvSpPr>
        <p:spPr>
          <a:xfrm>
            <a:off x="1130727" y="3074015"/>
            <a:ext cx="402384" cy="4023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9892C39-6B22-79CD-DBB3-A48447BE4B3D}"/>
              </a:ext>
            </a:extLst>
          </p:cNvPr>
          <p:cNvSpPr/>
          <p:nvPr/>
        </p:nvSpPr>
        <p:spPr>
          <a:xfrm>
            <a:off x="2030412" y="3074015"/>
            <a:ext cx="402384" cy="4023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908157D1-92B6-A046-0D5F-71E3B3BAA4EF}"/>
              </a:ext>
            </a:extLst>
          </p:cNvPr>
          <p:cNvSpPr/>
          <p:nvPr/>
        </p:nvSpPr>
        <p:spPr>
          <a:xfrm>
            <a:off x="2923791" y="3074015"/>
            <a:ext cx="402384" cy="4023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DCF4A68-2040-A7D4-8A88-3CC750755BB6}"/>
              </a:ext>
            </a:extLst>
          </p:cNvPr>
          <p:cNvSpPr txBox="1"/>
          <p:nvPr/>
        </p:nvSpPr>
        <p:spPr>
          <a:xfrm>
            <a:off x="159356" y="5700402"/>
            <a:ext cx="3290919" cy="286036"/>
          </a:xfrm>
          <a:prstGeom prst="flowChartAlternateProcess">
            <a:avLst/>
          </a:prstGeom>
          <a:solidFill>
            <a:srgbClr val="C00000">
              <a:alpha val="30000"/>
            </a:srgbClr>
          </a:solidFill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600" b="0" dirty="0">
                <a:solidFill>
                  <a:srgbClr val="111111"/>
                </a:solidFill>
                <a:latin typeface="Arial"/>
              </a:rPr>
              <a:t>       A reduction in property tax revenue cannot be fully offset by other revenue sources without difficult</a:t>
            </a:r>
            <a:r>
              <a:rPr lang="en-US" sz="600" dirty="0">
                <a:solidFill>
                  <a:srgbClr val="111111"/>
                </a:solidFill>
                <a:latin typeface="Arial"/>
              </a:rPr>
              <a:t> choices.  </a:t>
            </a:r>
            <a:endParaRPr sz="600" b="0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F08E887-38C8-BAC0-C515-971E044BD713}"/>
              </a:ext>
            </a:extLst>
          </p:cNvPr>
          <p:cNvSpPr txBox="1"/>
          <p:nvPr/>
        </p:nvSpPr>
        <p:spPr>
          <a:xfrm>
            <a:off x="1787271" y="4896693"/>
            <a:ext cx="1404697" cy="59708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marL="171450" indent="-171450" algn="l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sz="800" b="0" dirty="0">
                <a:solidFill>
                  <a:srgbClr val="111111"/>
                </a:solidFill>
                <a:latin typeface="Arial"/>
              </a:rPr>
              <a:t>Property taxes
Sales and use taxes
Franchise</a:t>
            </a:r>
            <a:r>
              <a:rPr lang="en-US" sz="800" b="0" dirty="0">
                <a:solidFill>
                  <a:srgbClr val="111111"/>
                </a:solidFill>
                <a:latin typeface="Arial"/>
              </a:rPr>
              <a:t> Fees</a:t>
            </a:r>
            <a:endParaRPr sz="800" b="0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70" name="Round Same Side Corner Rectangle 69">
            <a:extLst>
              <a:ext uri="{FF2B5EF4-FFF2-40B4-BE49-F238E27FC236}">
                <a16:creationId xmlns:a16="http://schemas.microsoft.com/office/drawing/2014/main" id="{BF851C92-0F66-EAC6-3CF3-1F89FF7F4314}"/>
              </a:ext>
            </a:extLst>
          </p:cNvPr>
          <p:cNvSpPr/>
          <p:nvPr/>
        </p:nvSpPr>
        <p:spPr>
          <a:xfrm>
            <a:off x="3595800" y="2390295"/>
            <a:ext cx="4030625" cy="383965"/>
          </a:xfrm>
          <a:prstGeom prst="round2SameRect">
            <a:avLst>
              <a:gd name="adj1" fmla="val 273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1" name="Round Same Side Corner Rectangle 70">
            <a:extLst>
              <a:ext uri="{FF2B5EF4-FFF2-40B4-BE49-F238E27FC236}">
                <a16:creationId xmlns:a16="http://schemas.microsoft.com/office/drawing/2014/main" id="{6434F35C-FDEA-BA77-80C3-EF59C3094CB3}"/>
              </a:ext>
            </a:extLst>
          </p:cNvPr>
          <p:cNvSpPr/>
          <p:nvPr/>
        </p:nvSpPr>
        <p:spPr>
          <a:xfrm>
            <a:off x="137160" y="6125098"/>
            <a:ext cx="3310128" cy="26999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2" name="Round Same Side Corner Rectangle 71">
            <a:extLst>
              <a:ext uri="{FF2B5EF4-FFF2-40B4-BE49-F238E27FC236}">
                <a16:creationId xmlns:a16="http://schemas.microsoft.com/office/drawing/2014/main" id="{08E01B7D-F7C5-67C3-8D9A-7A792409D7F0}"/>
              </a:ext>
            </a:extLst>
          </p:cNvPr>
          <p:cNvSpPr/>
          <p:nvPr/>
        </p:nvSpPr>
        <p:spPr>
          <a:xfrm>
            <a:off x="3586655" y="5706949"/>
            <a:ext cx="4039770" cy="26999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87A644E-A185-75D7-3BA4-EE1C8D0D5F29}"/>
              </a:ext>
            </a:extLst>
          </p:cNvPr>
          <p:cNvSpPr txBox="1"/>
          <p:nvPr/>
        </p:nvSpPr>
        <p:spPr>
          <a:xfrm>
            <a:off x="4134383" y="5740675"/>
            <a:ext cx="3454206" cy="2431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1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WHO RECEIVES BROWARD COUNTY PROPERTY TAXES?</a:t>
            </a:r>
            <a:endParaRPr sz="1100" b="1" dirty="0">
              <a:solidFill>
                <a:srgbClr val="FFFFFF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709843B-2D5F-DA54-B910-389CC238FBA1}"/>
              </a:ext>
            </a:extLst>
          </p:cNvPr>
          <p:cNvSpPr/>
          <p:nvPr/>
        </p:nvSpPr>
        <p:spPr>
          <a:xfrm>
            <a:off x="3595800" y="3535861"/>
            <a:ext cx="4033130" cy="100112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0074DC-7F15-63AB-0378-774D84F53925}"/>
              </a:ext>
            </a:extLst>
          </p:cNvPr>
          <p:cNvSpPr txBox="1"/>
          <p:nvPr/>
        </p:nvSpPr>
        <p:spPr>
          <a:xfrm>
            <a:off x="3554487" y="3307391"/>
            <a:ext cx="4034102" cy="4431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sz="1200" dirty="0">
                <a:solidFill>
                  <a:srgbClr val="111111"/>
                </a:solidFill>
                <a:latin typeface="Arial"/>
              </a:rPr>
              <a:t>PERCENTAGE SHARE OF THAT REVENUE</a:t>
            </a:r>
            <a:br>
              <a:rPr lang="en-US" sz="1200" dirty="0">
                <a:solidFill>
                  <a:srgbClr val="111111"/>
                </a:solidFill>
                <a:latin typeface="Arial"/>
              </a:rPr>
            </a:br>
            <a:r>
              <a:rPr sz="1200" dirty="0">
                <a:solidFill>
                  <a:srgbClr val="111111"/>
                </a:solidFill>
                <a:latin typeface="Arial"/>
              </a:rPr>
              <a:t>SPENT ON PUBLIC SAFETY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A2639-3F52-46B2-C98F-5EA2F9FC0734}"/>
              </a:ext>
            </a:extLst>
          </p:cNvPr>
          <p:cNvSpPr txBox="1"/>
          <p:nvPr/>
        </p:nvSpPr>
        <p:spPr>
          <a:xfrm>
            <a:off x="3593294" y="3707623"/>
            <a:ext cx="4033130" cy="3816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2000" b="1" dirty="0">
                <a:solidFill>
                  <a:srgbClr val="CD191E"/>
                </a:solidFill>
                <a:latin typeface="Arial"/>
              </a:rPr>
              <a:t>70%</a:t>
            </a:r>
            <a:endParaRPr sz="2000" b="1" dirty="0">
              <a:solidFill>
                <a:srgbClr val="CD191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2BA7DE-A672-06FE-4B37-1C4C18B4ED50}"/>
              </a:ext>
            </a:extLst>
          </p:cNvPr>
          <p:cNvSpPr txBox="1"/>
          <p:nvPr/>
        </p:nvSpPr>
        <p:spPr>
          <a:xfrm>
            <a:off x="3584448" y="2464794"/>
            <a:ext cx="4050790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YOUR CITY AT </a:t>
            </a:r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 GLANCE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30E1507-A845-8286-499F-04B58816E94F}"/>
              </a:ext>
            </a:extLst>
          </p:cNvPr>
          <p:cNvSpPr/>
          <p:nvPr/>
        </p:nvSpPr>
        <p:spPr>
          <a:xfrm>
            <a:off x="258210" y="2317550"/>
            <a:ext cx="406746" cy="406746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22897138-0B5F-6D5F-240C-7648F2238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62" y="2400403"/>
            <a:ext cx="170707" cy="23360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2B80298D-5F4A-B297-3C1A-373B1CC21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673" y="3145534"/>
            <a:ext cx="176775" cy="24191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C3CD1720-0884-B7ED-BEBC-4E3C556D4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837" y="3121305"/>
            <a:ext cx="297960" cy="255971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C117786A-E21A-D20C-0933-0EB599EA2C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8037" y="3169695"/>
            <a:ext cx="257570" cy="210739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D8D5C147-6B04-9526-3021-1481F97A39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9210" y="3148531"/>
            <a:ext cx="271546" cy="214256"/>
          </a:xfrm>
          <a:prstGeom prst="rect">
            <a:avLst/>
          </a:prstGeom>
        </p:spPr>
      </p:pic>
      <p:sp>
        <p:nvSpPr>
          <p:cNvPr id="88" name="Oval 87">
            <a:extLst>
              <a:ext uri="{FF2B5EF4-FFF2-40B4-BE49-F238E27FC236}">
                <a16:creationId xmlns:a16="http://schemas.microsoft.com/office/drawing/2014/main" id="{BB8DAE83-F301-AA02-B679-9D57462BDC75}"/>
              </a:ext>
            </a:extLst>
          </p:cNvPr>
          <p:cNvSpPr/>
          <p:nvPr/>
        </p:nvSpPr>
        <p:spPr>
          <a:xfrm>
            <a:off x="258210" y="4261905"/>
            <a:ext cx="406746" cy="406746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49FC8950-F91B-488E-C2DE-A73D69407E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577" y="4341053"/>
            <a:ext cx="244557" cy="235122"/>
          </a:xfrm>
          <a:prstGeom prst="rect">
            <a:avLst/>
          </a:prstGeom>
        </p:spPr>
      </p:pic>
      <p:sp>
        <p:nvSpPr>
          <p:cNvPr id="89" name="Oval 88">
            <a:extLst>
              <a:ext uri="{FF2B5EF4-FFF2-40B4-BE49-F238E27FC236}">
                <a16:creationId xmlns:a16="http://schemas.microsoft.com/office/drawing/2014/main" id="{C810B5E7-823B-8789-2CC8-ED3D7067F7CB}"/>
              </a:ext>
            </a:extLst>
          </p:cNvPr>
          <p:cNvSpPr/>
          <p:nvPr/>
        </p:nvSpPr>
        <p:spPr>
          <a:xfrm>
            <a:off x="258210" y="6060560"/>
            <a:ext cx="406746" cy="406746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855B4575-6F88-86C1-2E63-5F849D0B58CA}"/>
              </a:ext>
            </a:extLst>
          </p:cNvPr>
          <p:cNvSpPr/>
          <p:nvPr/>
        </p:nvSpPr>
        <p:spPr>
          <a:xfrm>
            <a:off x="3714843" y="5632325"/>
            <a:ext cx="406746" cy="406746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154D2E-7AAB-4524-BD9B-07BC13AE3E38}"/>
              </a:ext>
            </a:extLst>
          </p:cNvPr>
          <p:cNvSpPr txBox="1"/>
          <p:nvPr/>
        </p:nvSpPr>
        <p:spPr>
          <a:xfrm>
            <a:off x="827889" y="6154306"/>
            <a:ext cx="2559066" cy="2431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sz="11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 IMPACT ON MUNICIPAL BUDGETS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EAE179EE-CCF1-5687-E562-1D938EE180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012" y="6153109"/>
            <a:ext cx="259229" cy="224103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0304C797-4ADB-9DA7-3C3F-AD857F4777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1830" y="5707869"/>
            <a:ext cx="263604" cy="263604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EEDA7C01-8DBD-8CA6-B90D-CEFF8A7EBE80}"/>
              </a:ext>
            </a:extLst>
          </p:cNvPr>
          <p:cNvSpPr txBox="1"/>
          <p:nvPr/>
        </p:nvSpPr>
        <p:spPr>
          <a:xfrm>
            <a:off x="761397" y="6858434"/>
            <a:ext cx="2564778" cy="112954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>
              <a:lnSpc>
                <a:spcPts val="1432"/>
              </a:lnSpc>
            </a:pPr>
            <a:r>
              <a:rPr sz="800" b="0" dirty="0">
                <a:solidFill>
                  <a:srgbClr val="111111"/>
                </a:solidFill>
                <a:latin typeface="Arial"/>
              </a:rPr>
              <a:t>Re</a:t>
            </a:r>
            <a:r>
              <a:rPr lang="en-US" sz="800" b="0" dirty="0">
                <a:solidFill>
                  <a:srgbClr val="111111"/>
                </a:solidFill>
                <a:latin typeface="Arial"/>
              </a:rPr>
              <a:t>ducing </a:t>
            </a:r>
            <a:r>
              <a:rPr sz="800" b="0" dirty="0">
                <a:solidFill>
                  <a:srgbClr val="111111"/>
                </a:solidFill>
                <a:latin typeface="Arial"/>
              </a:rPr>
              <a:t>staffing </a:t>
            </a:r>
            <a:r>
              <a:rPr lang="en-US" sz="800" b="0" dirty="0">
                <a:solidFill>
                  <a:srgbClr val="111111"/>
                </a:solidFill>
                <a:latin typeface="Arial"/>
              </a:rPr>
              <a:t>levels</a:t>
            </a:r>
            <a:r>
              <a:rPr sz="800" b="0" dirty="0">
                <a:solidFill>
                  <a:srgbClr val="111111"/>
                </a:solidFill>
                <a:latin typeface="Arial"/>
              </a:rPr>
              <a:t>
</a:t>
            </a:r>
            <a:r>
              <a:rPr lang="en-US" sz="800" b="0" dirty="0">
                <a:solidFill>
                  <a:srgbClr val="111111"/>
                </a:solidFill>
                <a:latin typeface="Arial"/>
              </a:rPr>
              <a:t>Delaying</a:t>
            </a:r>
            <a:r>
              <a:rPr sz="800" b="0" dirty="0">
                <a:solidFill>
                  <a:srgbClr val="111111"/>
                </a:solidFill>
                <a:latin typeface="Arial"/>
              </a:rPr>
              <a:t> </a:t>
            </a:r>
            <a:r>
              <a:rPr lang="en-US" sz="800" b="0" dirty="0">
                <a:solidFill>
                  <a:srgbClr val="111111"/>
                </a:solidFill>
                <a:latin typeface="Arial"/>
              </a:rPr>
              <a:t>infrastructure and facility projects</a:t>
            </a:r>
            <a:r>
              <a:rPr sz="800" b="0" dirty="0">
                <a:solidFill>
                  <a:srgbClr val="111111"/>
                </a:solidFill>
                <a:latin typeface="Arial"/>
              </a:rPr>
              <a:t>
</a:t>
            </a:r>
            <a:r>
              <a:rPr lang="en-US" sz="800" dirty="0">
                <a:solidFill>
                  <a:srgbClr val="111111"/>
                </a:solidFill>
                <a:latin typeface="Arial"/>
              </a:rPr>
              <a:t>Cutting programs and services</a:t>
            </a:r>
            <a:r>
              <a:rPr lang="en-US" sz="800" b="0" dirty="0">
                <a:solidFill>
                  <a:srgbClr val="111111"/>
                </a:solidFill>
                <a:latin typeface="Arial"/>
              </a:rPr>
              <a:t>
Deferring maintenance and repairs
Relying on reserves (one-time funds)</a:t>
            </a:r>
          </a:p>
          <a:p>
            <a:pPr marR="0" lvl="0" algn="l" defTabSz="457200" rtl="0" eaLnBrk="1" fontAlgn="auto" latinLnBrk="0" hangingPunct="1">
              <a:lnSpc>
                <a:spcPts val="1432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Increasing fees or other revenue sources</a:t>
            </a:r>
            <a:endParaRPr lang="en-US" sz="800" b="0" dirty="0">
              <a:solidFill>
                <a:srgbClr val="111111"/>
              </a:solidFill>
              <a:latin typeface="Arial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C2C5EAC6-F607-B245-8CCD-2767983DD563}"/>
              </a:ext>
            </a:extLst>
          </p:cNvPr>
          <p:cNvGrpSpPr/>
          <p:nvPr/>
        </p:nvGrpSpPr>
        <p:grpSpPr>
          <a:xfrm>
            <a:off x="609797" y="6926769"/>
            <a:ext cx="133689" cy="133689"/>
            <a:chOff x="411480" y="6973556"/>
            <a:chExt cx="133689" cy="133689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171295BF-D68C-FB64-FEBC-1540ED4F866D}"/>
                </a:ext>
              </a:extLst>
            </p:cNvPr>
            <p:cNvSpPr/>
            <p:nvPr/>
          </p:nvSpPr>
          <p:spPr>
            <a:xfrm>
              <a:off x="411480" y="6973556"/>
              <a:ext cx="133689" cy="1336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288FBF88-6753-05B0-A53E-F249832D5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8920" y="7004694"/>
              <a:ext cx="97112" cy="66937"/>
            </a:xfrm>
            <a:prstGeom prst="rect">
              <a:avLst/>
            </a:prstGeom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C30137DC-D9EB-9062-AED0-96D4DEB62B20}"/>
              </a:ext>
            </a:extLst>
          </p:cNvPr>
          <p:cNvGrpSpPr/>
          <p:nvPr/>
        </p:nvGrpSpPr>
        <p:grpSpPr>
          <a:xfrm>
            <a:off x="609797" y="7101394"/>
            <a:ext cx="133689" cy="133689"/>
            <a:chOff x="411480" y="6973556"/>
            <a:chExt cx="133689" cy="133689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06FF882B-E86A-E261-2D51-6CF4B7C5E5EA}"/>
                </a:ext>
              </a:extLst>
            </p:cNvPr>
            <p:cNvSpPr/>
            <p:nvPr/>
          </p:nvSpPr>
          <p:spPr>
            <a:xfrm>
              <a:off x="411480" y="6973556"/>
              <a:ext cx="133689" cy="1336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DA4DED5F-E246-8F79-4374-974D70AF3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8920" y="7004694"/>
              <a:ext cx="97112" cy="66937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4F20B44-8C22-3F65-1969-F7CE8D3BE812}"/>
              </a:ext>
            </a:extLst>
          </p:cNvPr>
          <p:cNvGrpSpPr/>
          <p:nvPr/>
        </p:nvGrpSpPr>
        <p:grpSpPr>
          <a:xfrm>
            <a:off x="609797" y="7279194"/>
            <a:ext cx="133689" cy="133689"/>
            <a:chOff x="411480" y="6973556"/>
            <a:chExt cx="133689" cy="133689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EC924D94-A8D9-A7C7-FBB3-82CD44602FEC}"/>
                </a:ext>
              </a:extLst>
            </p:cNvPr>
            <p:cNvSpPr/>
            <p:nvPr/>
          </p:nvSpPr>
          <p:spPr>
            <a:xfrm>
              <a:off x="411480" y="6973556"/>
              <a:ext cx="133689" cy="1336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D41E5112-3EBD-AB78-AA29-5958A09D2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8920" y="7004694"/>
              <a:ext cx="97112" cy="66937"/>
            </a:xfrm>
            <a:prstGeom prst="rect">
              <a:avLst/>
            </a:prstGeom>
          </p:spPr>
        </p:pic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B618E08D-CF8B-D571-CFFA-C2B9E4642E20}"/>
              </a:ext>
            </a:extLst>
          </p:cNvPr>
          <p:cNvGrpSpPr/>
          <p:nvPr/>
        </p:nvGrpSpPr>
        <p:grpSpPr>
          <a:xfrm>
            <a:off x="609797" y="7460169"/>
            <a:ext cx="133689" cy="133689"/>
            <a:chOff x="411480" y="6973556"/>
            <a:chExt cx="133689" cy="133689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5717106-241E-A0E9-CB0D-CBCCA1A04902}"/>
                </a:ext>
              </a:extLst>
            </p:cNvPr>
            <p:cNvSpPr/>
            <p:nvPr/>
          </p:nvSpPr>
          <p:spPr>
            <a:xfrm>
              <a:off x="411480" y="6973556"/>
              <a:ext cx="133689" cy="1336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E5F86029-3F7D-D494-6BEB-1C6ABC9DE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8920" y="7004694"/>
              <a:ext cx="97112" cy="66937"/>
            </a:xfrm>
            <a:prstGeom prst="rect">
              <a:avLst/>
            </a:prstGeom>
          </p:spPr>
        </p:pic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ED43B7E-DAB9-D99D-8816-9C0B190FAFA0}"/>
              </a:ext>
            </a:extLst>
          </p:cNvPr>
          <p:cNvGrpSpPr/>
          <p:nvPr/>
        </p:nvGrpSpPr>
        <p:grpSpPr>
          <a:xfrm>
            <a:off x="609797" y="7628444"/>
            <a:ext cx="133689" cy="133689"/>
            <a:chOff x="411480" y="6973556"/>
            <a:chExt cx="133689" cy="133689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83CA8F66-77EF-7560-ED9A-E79F798D4C9E}"/>
                </a:ext>
              </a:extLst>
            </p:cNvPr>
            <p:cNvSpPr/>
            <p:nvPr/>
          </p:nvSpPr>
          <p:spPr>
            <a:xfrm>
              <a:off x="411480" y="6973556"/>
              <a:ext cx="133689" cy="1336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9DB76994-04E2-14B5-5864-371B05ED6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8920" y="7004694"/>
              <a:ext cx="97112" cy="66937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5514DD1-5DA9-8EF8-5406-2D71403E46E9}"/>
              </a:ext>
            </a:extLst>
          </p:cNvPr>
          <p:cNvGrpSpPr/>
          <p:nvPr/>
        </p:nvGrpSpPr>
        <p:grpSpPr>
          <a:xfrm>
            <a:off x="609797" y="7806244"/>
            <a:ext cx="133689" cy="133689"/>
            <a:chOff x="411480" y="6973556"/>
            <a:chExt cx="133689" cy="133689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1BA4DE10-F2FC-BAD1-17D8-6A39566A41C5}"/>
                </a:ext>
              </a:extLst>
            </p:cNvPr>
            <p:cNvSpPr/>
            <p:nvPr/>
          </p:nvSpPr>
          <p:spPr>
            <a:xfrm>
              <a:off x="411480" y="6973556"/>
              <a:ext cx="133689" cy="1336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3DDC4513-31DA-15CD-FB13-3924DCD4F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8920" y="7004694"/>
              <a:ext cx="97112" cy="66937"/>
            </a:xfrm>
            <a:prstGeom prst="rect">
              <a:avLst/>
            </a:prstGeom>
          </p:spPr>
        </p:pic>
      </p:grpSp>
      <p:pic>
        <p:nvPicPr>
          <p:cNvPr id="137" name="Picture 136">
            <a:extLst>
              <a:ext uri="{FF2B5EF4-FFF2-40B4-BE49-F238E27FC236}">
                <a16:creationId xmlns:a16="http://schemas.microsoft.com/office/drawing/2014/main" id="{C03031DD-F9C3-8EDB-74EE-6C665C4090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8299" y="6296285"/>
            <a:ext cx="147482" cy="240153"/>
          </a:xfrm>
          <a:prstGeom prst="rect">
            <a:avLst/>
          </a:prstGeom>
        </p:spPr>
      </p:pic>
      <p:sp>
        <p:nvSpPr>
          <p:cNvPr id="141" name="Round Same Side Corner Rectangle 140">
            <a:extLst>
              <a:ext uri="{FF2B5EF4-FFF2-40B4-BE49-F238E27FC236}">
                <a16:creationId xmlns:a16="http://schemas.microsoft.com/office/drawing/2014/main" id="{240754F2-7123-7008-6529-569EF6A455E6}"/>
              </a:ext>
            </a:extLst>
          </p:cNvPr>
          <p:cNvSpPr/>
          <p:nvPr/>
        </p:nvSpPr>
        <p:spPr>
          <a:xfrm>
            <a:off x="137160" y="8183052"/>
            <a:ext cx="7489264" cy="26999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9EE014-AD8A-4B23-E5C6-C154CAB22E1C}"/>
              </a:ext>
            </a:extLst>
          </p:cNvPr>
          <p:cNvSpPr txBox="1"/>
          <p:nvPr/>
        </p:nvSpPr>
        <p:spPr>
          <a:xfrm>
            <a:off x="732519" y="8198001"/>
            <a:ext cx="1297893" cy="2431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1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SERVICES AT RISK</a:t>
            </a:r>
            <a:endParaRPr sz="1100" b="1" dirty="0">
              <a:solidFill>
                <a:srgbClr val="FFFFFF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84918220-0CBE-406E-BF6F-9852E439A7D2}"/>
              </a:ext>
            </a:extLst>
          </p:cNvPr>
          <p:cNvSpPr/>
          <p:nvPr/>
        </p:nvSpPr>
        <p:spPr>
          <a:xfrm>
            <a:off x="258210" y="8119935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pic>
        <p:nvPicPr>
          <p:cNvPr id="143" name="Picture 142">
            <a:extLst>
              <a:ext uri="{FF2B5EF4-FFF2-40B4-BE49-F238E27FC236}">
                <a16:creationId xmlns:a16="http://schemas.microsoft.com/office/drawing/2014/main" id="{1D18D915-4E78-8232-AC29-E58E295279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082" y="8205651"/>
            <a:ext cx="271546" cy="214256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A0FC708D-7835-4142-7886-F698A9B13E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36000" y="8604660"/>
            <a:ext cx="279376" cy="204858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267139DE-9654-EFC4-0E8C-3292AACC9C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64140" y="8588812"/>
            <a:ext cx="383148" cy="255630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616CA820-3994-B5D1-C2A4-E8C050A3954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02746" y="8604991"/>
            <a:ext cx="337340" cy="239945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2ED0BAEF-A09A-E706-AB64-B3BC64A3211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64007" y="8598787"/>
            <a:ext cx="227193" cy="249014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EBEECA04-3A92-C373-B503-906960D9150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11287" y="8600364"/>
            <a:ext cx="311714" cy="197939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315E3175-A425-07B0-36A9-45D5E66920D0}"/>
              </a:ext>
            </a:extLst>
          </p:cNvPr>
          <p:cNvSpPr txBox="1"/>
          <p:nvPr/>
        </p:nvSpPr>
        <p:spPr>
          <a:xfrm>
            <a:off x="210007" y="4856723"/>
            <a:ext cx="1480936" cy="84330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marL="171450" indent="-171450" algn="l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sz="800" b="0" dirty="0">
                <a:solidFill>
                  <a:srgbClr val="111111"/>
                </a:solidFill>
                <a:latin typeface="Arial"/>
              </a:rPr>
              <a:t>Charges for services
Intergovernmental revenues
Fees and other legally available revenues</a:t>
            </a:r>
          </a:p>
        </p:txBody>
      </p:sp>
      <p:pic>
        <p:nvPicPr>
          <p:cNvPr id="152" name="Picture 151">
            <a:extLst>
              <a:ext uri="{FF2B5EF4-FFF2-40B4-BE49-F238E27FC236}">
                <a16:creationId xmlns:a16="http://schemas.microsoft.com/office/drawing/2014/main" id="{E8D9E7DA-3D51-1284-8E87-898748587760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17340" t="3401" r="18084" b="9584"/>
          <a:stretch>
            <a:fillRect/>
          </a:stretch>
        </p:blipFill>
        <p:spPr>
          <a:xfrm>
            <a:off x="723075" y="8594967"/>
            <a:ext cx="286784" cy="2356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9E1ED2-FB3F-E9D0-DCD8-A3CDC2EEE627}"/>
              </a:ext>
            </a:extLst>
          </p:cNvPr>
          <p:cNvSpPr txBox="1"/>
          <p:nvPr/>
        </p:nvSpPr>
        <p:spPr>
          <a:xfrm>
            <a:off x="3825867" y="4797829"/>
            <a:ext cx="3686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PROJECTED ANNUAL REVENUE LOSS IN 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YEAR TWO IF AMENDMENT 3 PASSES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0480FD-D39E-A216-9375-2F21D1AF24CF}"/>
              </a:ext>
            </a:extLst>
          </p:cNvPr>
          <p:cNvSpPr txBox="1"/>
          <p:nvPr/>
        </p:nvSpPr>
        <p:spPr>
          <a:xfrm>
            <a:off x="4262062" y="5188287"/>
            <a:ext cx="2814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4,262,239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417FCA6-ED6A-56C5-A0F8-8475C069443C}"/>
              </a:ext>
            </a:extLst>
          </p:cNvPr>
          <p:cNvSpPr txBox="1"/>
          <p:nvPr/>
        </p:nvSpPr>
        <p:spPr>
          <a:xfrm>
            <a:off x="324224" y="8973900"/>
            <a:ext cx="11155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/>
              <a:t>Police, fire, EMS, emergency response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9EC1AE3-EEC9-4A45-5578-4DE19EA6B0DD}"/>
              </a:ext>
            </a:extLst>
          </p:cNvPr>
          <p:cNvSpPr txBox="1"/>
          <p:nvPr/>
        </p:nvSpPr>
        <p:spPr>
          <a:xfrm>
            <a:off x="1610284" y="8938430"/>
            <a:ext cx="93158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Roads, sidewalks, drainage, utilities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12FCC57-C558-1E25-988C-3739638283F7}"/>
              </a:ext>
            </a:extLst>
          </p:cNvPr>
          <p:cNvSpPr txBox="1"/>
          <p:nvPr/>
        </p:nvSpPr>
        <p:spPr>
          <a:xfrm>
            <a:off x="2720883" y="8961518"/>
            <a:ext cx="11551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Parks, trails, recreation centers, programs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DDB0246-8AD4-F66B-3011-38984136C290}"/>
              </a:ext>
            </a:extLst>
          </p:cNvPr>
          <p:cNvSpPr txBox="1"/>
          <p:nvPr/>
        </p:nvSpPr>
        <p:spPr>
          <a:xfrm>
            <a:off x="3927349" y="8960549"/>
            <a:ext cx="10881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Libraries, museums, arts programs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9379AD4-9EA5-D9F1-8512-C3AC67206B22}"/>
              </a:ext>
            </a:extLst>
          </p:cNvPr>
          <p:cNvSpPr txBox="1"/>
          <p:nvPr/>
        </p:nvSpPr>
        <p:spPr>
          <a:xfrm>
            <a:off x="5149614" y="8988052"/>
            <a:ext cx="10393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Shuttle services, trollies, paratransit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6617B2D-1EAB-A044-80A2-50D5BB71259D}"/>
              </a:ext>
            </a:extLst>
          </p:cNvPr>
          <p:cNvSpPr txBox="1"/>
          <p:nvPr/>
        </p:nvSpPr>
        <p:spPr>
          <a:xfrm>
            <a:off x="6422803" y="8953101"/>
            <a:ext cx="91611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Golf courses, </a:t>
            </a:r>
          </a:p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beaches, pools, </a:t>
            </a:r>
          </a:p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special events</a:t>
            </a:r>
            <a:endParaRPr lang="en-US" dirty="0"/>
          </a:p>
        </p:txBody>
      </p:sp>
      <p:pic>
        <p:nvPicPr>
          <p:cNvPr id="119" name="Graphic 118" descr="Information with solid fill">
            <a:extLst>
              <a:ext uri="{FF2B5EF4-FFF2-40B4-BE49-F238E27FC236}">
                <a16:creationId xmlns:a16="http://schemas.microsoft.com/office/drawing/2014/main" id="{EB358604-EFEA-43A1-F81D-AD2AFB4F59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56538" y="5723809"/>
            <a:ext cx="133483" cy="133483"/>
          </a:xfrm>
          <a:prstGeom prst="rect">
            <a:avLst/>
          </a:prstGeom>
        </p:spPr>
      </p:pic>
      <p:sp>
        <p:nvSpPr>
          <p:cNvPr id="51" name="Rounded Rectangle 16">
            <a:extLst>
              <a:ext uri="{FF2B5EF4-FFF2-40B4-BE49-F238E27FC236}">
                <a16:creationId xmlns:a16="http://schemas.microsoft.com/office/drawing/2014/main" id="{6F11E26D-96AA-98BA-A7C1-9037D2226E5D}"/>
              </a:ext>
            </a:extLst>
          </p:cNvPr>
          <p:cNvSpPr/>
          <p:nvPr/>
        </p:nvSpPr>
        <p:spPr>
          <a:xfrm>
            <a:off x="5049834" y="6095751"/>
            <a:ext cx="2483303" cy="808513"/>
          </a:xfrm>
          <a:prstGeom prst="roundRect">
            <a:avLst/>
          </a:prstGeom>
          <a:solidFill>
            <a:srgbClr val="F0F0F0"/>
          </a:solidFill>
          <a:ln w="25400"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9E6B007-9C35-C1A6-B9EF-4978CA4F5DEA}"/>
              </a:ext>
            </a:extLst>
          </p:cNvPr>
          <p:cNvSpPr txBox="1"/>
          <p:nvPr/>
        </p:nvSpPr>
        <p:spPr>
          <a:xfrm>
            <a:off x="5660883" y="6083939"/>
            <a:ext cx="113236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1" dirty="0">
                <a:solidFill>
                  <a:srgbClr val="C8102E"/>
                </a:solidFill>
                <a:latin typeface="Arial"/>
              </a:rPr>
              <a:t>KEY FACT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336CE00-EA97-6372-21B0-1ADF23762992}"/>
              </a:ext>
            </a:extLst>
          </p:cNvPr>
          <p:cNvSpPr txBox="1"/>
          <p:nvPr/>
        </p:nvSpPr>
        <p:spPr>
          <a:xfrm>
            <a:off x="5029200" y="6675847"/>
            <a:ext cx="26579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dirty="0">
                <a:solidFill>
                  <a:srgbClr val="101010"/>
                </a:solidFill>
                <a:latin typeface="Arial"/>
              </a:rPr>
              <a:t>funds city-level services.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5B2DB1DE-67FB-B314-432A-F16E0B19A780}"/>
              </a:ext>
            </a:extLst>
          </p:cNvPr>
          <p:cNvSpPr txBox="1"/>
          <p:nvPr/>
        </p:nvSpPr>
        <p:spPr>
          <a:xfrm>
            <a:off x="4968748" y="6479910"/>
            <a:ext cx="2624436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 b="0" dirty="0">
                <a:solidFill>
                  <a:srgbClr val="101010"/>
                </a:solidFill>
                <a:latin typeface="Arial"/>
              </a:rPr>
              <a:t>of every Broward property-tax dollar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4A6526A8-07E1-9EB9-66C4-3EBF62F3538A}"/>
              </a:ext>
            </a:extLst>
          </p:cNvPr>
          <p:cNvSpPr txBox="1"/>
          <p:nvPr/>
        </p:nvSpPr>
        <p:spPr>
          <a:xfrm>
            <a:off x="5203755" y="6259408"/>
            <a:ext cx="2205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01010"/>
                </a:solidFill>
                <a:latin typeface="Arial"/>
              </a:rPr>
              <a:t>Approximately 26¢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E176340-DC58-16E9-D50A-7279D9CA3B55}"/>
              </a:ext>
            </a:extLst>
          </p:cNvPr>
          <p:cNvSpPr txBox="1"/>
          <p:nvPr/>
        </p:nvSpPr>
        <p:spPr>
          <a:xfrm>
            <a:off x="5047161" y="7000544"/>
            <a:ext cx="2416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" dirty="0"/>
              <a:t>“Other” includes: Children’s Services Council, Public Hospital Districts, South Florida Water Management District, Florida Inland Navigation District and Other Special Taxing Districts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08AEBDD6-3EC5-F9EA-758E-1885DF8DE5A0}"/>
              </a:ext>
            </a:extLst>
          </p:cNvPr>
          <p:cNvSpPr txBox="1"/>
          <p:nvPr/>
        </p:nvSpPr>
        <p:spPr>
          <a:xfrm>
            <a:off x="3660437" y="7647834"/>
            <a:ext cx="319943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dirty="0">
                <a:latin typeface="Arial"/>
              </a:rPr>
              <a:t>Countywide</a:t>
            </a:r>
            <a:r>
              <a:rPr sz="1000" b="0" dirty="0">
                <a:solidFill>
                  <a:srgbClr val="C3C3C3"/>
                </a:solidFill>
                <a:latin typeface="Arial"/>
              </a:rPr>
              <a:t> </a:t>
            </a:r>
            <a:r>
              <a:rPr sz="800" b="0" dirty="0">
                <a:latin typeface="Arial"/>
              </a:rPr>
              <a:t>FY25 tax levy distribution</a:t>
            </a:r>
            <a:r>
              <a:rPr lang="en-US" sz="800" b="0" dirty="0">
                <a:latin typeface="Arial"/>
              </a:rPr>
              <a:t>- Educational Overview</a:t>
            </a:r>
            <a:endParaRPr sz="800" b="0" dirty="0">
              <a:latin typeface="Arial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2B740DAA-EF65-63B3-A023-CF81CB7B893D}"/>
              </a:ext>
            </a:extLst>
          </p:cNvPr>
          <p:cNvSpPr txBox="1"/>
          <p:nvPr/>
        </p:nvSpPr>
        <p:spPr>
          <a:xfrm>
            <a:off x="3650359" y="7807835"/>
            <a:ext cx="397416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en-US" sz="800" b="0" i="1" dirty="0">
                <a:latin typeface="Arial"/>
              </a:rPr>
              <a:t>Source: </a:t>
            </a:r>
            <a:r>
              <a:rPr sz="800" b="0" i="1" dirty="0">
                <a:latin typeface="Arial"/>
              </a:rPr>
              <a:t>Broward County FY26 Budget Brochure; shares based on FY25 tax levies.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A29A920-3DF8-72D6-F524-B961771772B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10221" y="6068829"/>
            <a:ext cx="1418979" cy="141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44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638</TotalTime>
  <Words>448</Words>
  <Application>Microsoft Office PowerPoint</Application>
  <PresentationFormat>Custom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Karp</dc:creator>
  <cp:lastModifiedBy>Mary Lou Tighe</cp:lastModifiedBy>
  <cp:revision>15</cp:revision>
  <cp:lastPrinted>2026-08-12T04:56:46Z</cp:lastPrinted>
  <dcterms:created xsi:type="dcterms:W3CDTF">2026-07-24T17:47:55Z</dcterms:created>
  <dcterms:modified xsi:type="dcterms:W3CDTF">2026-08-12T04:58:09Z</dcterms:modified>
</cp:coreProperties>
</file>