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1"/>
  </p:sldMasterIdLst>
  <p:notesMasterIdLst>
    <p:notesMasterId r:id="rId3"/>
  </p:notesMasterIdLst>
  <p:sldIdLst>
    <p:sldId id="256" r:id="rId2"/>
  </p:sldIdLst>
  <p:sldSz cx="7772400" cy="10058400"/>
  <p:notesSz cx="7102475" cy="9388475"/>
  <p:embeddedFontLst>
    <p:embeddedFont>
      <p:font typeface="Arial Black" panose="020B0A04020102020204" pitchFamily="34" charset="0"/>
      <p:bold r:id="rId4"/>
    </p:embeddedFont>
    <p:embeddedFont>
      <p:font typeface="Arial Narrow" panose="020B0606020202030204" pitchFamily="34" charset="0"/>
      <p:regular r:id="rId5"/>
      <p:bold r:id="rId6"/>
      <p:italic r:id="rId7"/>
      <p:boldItalic r:id="rId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01"/>
    <p:restoredTop sz="94694"/>
  </p:normalViewPr>
  <p:slideViewPr>
    <p:cSldViewPr snapToGrid="0">
      <p:cViewPr>
        <p:scale>
          <a:sx n="100" d="100"/>
          <a:sy n="100" d="100"/>
        </p:scale>
        <p:origin x="558"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theme" Target="theme/theme1.xml"/><Relationship Id="rId5" Type="http://schemas.openxmlformats.org/officeDocument/2006/relationships/font" Target="fonts/font2.fntdata"/><Relationship Id="rId10" Type="http://schemas.openxmlformats.org/officeDocument/2006/relationships/viewProps" Target="viewProps.xml"/><Relationship Id="rId4" Type="http://schemas.openxmlformats.org/officeDocument/2006/relationships/font" Target="fonts/font1.fntdata"/><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Lou Tighe" userId="79f45173-5dec-49ec-9ae7-da74c5e0ffa2" providerId="ADAL" clId="{FA235057-6C85-4108-887E-43DDF1589A0F}"/>
    <pc:docChg chg="modSld modNotesMaster">
      <pc:chgData name="Mary Lou Tighe" userId="79f45173-5dec-49ec-9ae7-da74c5e0ffa2" providerId="ADAL" clId="{FA235057-6C85-4108-887E-43DDF1589A0F}" dt="2026-08-12T04:53:15.740" v="61" actId="6549"/>
      <pc:docMkLst>
        <pc:docMk/>
      </pc:docMkLst>
      <pc:sldChg chg="modSp mod">
        <pc:chgData name="Mary Lou Tighe" userId="79f45173-5dec-49ec-9ae7-da74c5e0ffa2" providerId="ADAL" clId="{FA235057-6C85-4108-887E-43DDF1589A0F}" dt="2026-08-12T04:53:15.740" v="61" actId="6549"/>
        <pc:sldMkLst>
          <pc:docMk/>
          <pc:sldMk cId="3290744647" sldId="256"/>
        </pc:sldMkLst>
        <pc:spChg chg="mod">
          <ac:chgData name="Mary Lou Tighe" userId="79f45173-5dec-49ec-9ae7-da74c5e0ffa2" providerId="ADAL" clId="{FA235057-6C85-4108-887E-43DDF1589A0F}" dt="2026-08-12T04:53:15.740" v="61" actId="6549"/>
          <ac:spMkLst>
            <pc:docMk/>
            <pc:sldMk cId="3290744647" sldId="256"/>
            <ac:spMk id="28" creationId="{76F25701-5A49-595D-E53B-E3CDF5F2AF7D}"/>
          </ac:spMkLst>
        </pc:spChg>
        <pc:spChg chg="mod">
          <ac:chgData name="Mary Lou Tighe" userId="79f45173-5dec-49ec-9ae7-da74c5e0ffa2" providerId="ADAL" clId="{FA235057-6C85-4108-887E-43DDF1589A0F}" dt="2026-08-12T04:35:25.266" v="54" actId="207"/>
          <ac:spMkLst>
            <pc:docMk/>
            <pc:sldMk cId="3290744647" sldId="256"/>
            <ac:spMk id="62" creationId="{4F05347A-88D0-B931-DA5E-BC2A97ECC080}"/>
          </ac:spMkLst>
        </pc:spChg>
        <pc:spChg chg="mod">
          <ac:chgData name="Mary Lou Tighe" userId="79f45173-5dec-49ec-9ae7-da74c5e0ffa2" providerId="ADAL" clId="{FA235057-6C85-4108-887E-43DDF1589A0F}" dt="2026-08-12T04:20:26.360" v="41" actId="255"/>
          <ac:spMkLst>
            <pc:docMk/>
            <pc:sldMk cId="3290744647" sldId="256"/>
            <ac:spMk id="63" creationId="{35E585FF-DD7F-6C51-D027-0FDEEB5226AB}"/>
          </ac:spMkLst>
        </pc:spChg>
        <pc:spChg chg="mod">
          <ac:chgData name="Mary Lou Tighe" userId="79f45173-5dec-49ec-9ae7-da74c5e0ffa2" providerId="ADAL" clId="{FA235057-6C85-4108-887E-43DDF1589A0F}" dt="2026-08-12T03:27:53.773" v="8" actId="14100"/>
          <ac:spMkLst>
            <pc:docMk/>
            <pc:sldMk cId="3290744647" sldId="256"/>
            <ac:spMk id="97" creationId="{0C7843DA-ACCC-8BD8-220F-D48F6180234C}"/>
          </ac:spMkLst>
        </pc:spChg>
        <pc:spChg chg="mod">
          <ac:chgData name="Mary Lou Tighe" userId="79f45173-5dec-49ec-9ae7-da74c5e0ffa2" providerId="ADAL" clId="{FA235057-6C85-4108-887E-43DDF1589A0F}" dt="2026-08-12T04:22:01.744" v="50" actId="1076"/>
          <ac:spMkLst>
            <pc:docMk/>
            <pc:sldMk cId="3290744647" sldId="256"/>
            <ac:spMk id="100" creationId="{37C84848-80E6-E1F9-ED23-834FA67E2697}"/>
          </ac:spMkLst>
        </pc:spChg>
        <pc:spChg chg="mod">
          <ac:chgData name="Mary Lou Tighe" userId="79f45173-5dec-49ec-9ae7-da74c5e0ffa2" providerId="ADAL" clId="{FA235057-6C85-4108-887E-43DDF1589A0F}" dt="2026-08-12T04:17:34.669" v="30" actId="1076"/>
          <ac:spMkLst>
            <pc:docMk/>
            <pc:sldMk cId="3290744647" sldId="256"/>
            <ac:spMk id="105" creationId="{9033AE5F-E56B-883D-0FAF-92E632BB7B16}"/>
          </ac:spMkLst>
        </pc:spChg>
        <pc:spChg chg="mod">
          <ac:chgData name="Mary Lou Tighe" userId="79f45173-5dec-49ec-9ae7-da74c5e0ffa2" providerId="ADAL" clId="{FA235057-6C85-4108-887E-43DDF1589A0F}" dt="2026-08-12T03:28:01.227" v="10" actId="14100"/>
          <ac:spMkLst>
            <pc:docMk/>
            <pc:sldMk cId="3290744647" sldId="256"/>
            <ac:spMk id="122" creationId="{02EE7662-F7AF-81A6-6336-14589AE6DC8D}"/>
          </ac:spMkLst>
        </pc:spChg>
        <pc:spChg chg="mod">
          <ac:chgData name="Mary Lou Tighe" userId="79f45173-5dec-49ec-9ae7-da74c5e0ffa2" providerId="ADAL" clId="{FA235057-6C85-4108-887E-43DDF1589A0F}" dt="2026-08-12T04:21:00.550" v="43" actId="1076"/>
          <ac:spMkLst>
            <pc:docMk/>
            <pc:sldMk cId="3290744647" sldId="256"/>
            <ac:spMk id="123" creationId="{144BBAB9-3FE9-FA14-9A86-8C8128430679}"/>
          </ac:spMkLst>
        </pc:spChg>
        <pc:spChg chg="mod">
          <ac:chgData name="Mary Lou Tighe" userId="79f45173-5dec-49ec-9ae7-da74c5e0ffa2" providerId="ADAL" clId="{FA235057-6C85-4108-887E-43DDF1589A0F}" dt="2026-08-12T04:21:30.410" v="46" actId="1076"/>
          <ac:spMkLst>
            <pc:docMk/>
            <pc:sldMk cId="3290744647" sldId="256"/>
            <ac:spMk id="124" creationId="{98D793FD-ACEB-8ECF-F4C5-57CF8E023B2C}"/>
          </ac:spMkLst>
        </pc:spChg>
        <pc:spChg chg="mod">
          <ac:chgData name="Mary Lou Tighe" userId="79f45173-5dec-49ec-9ae7-da74c5e0ffa2" providerId="ADAL" clId="{FA235057-6C85-4108-887E-43DDF1589A0F}" dt="2026-08-12T04:21:55.581" v="49" actId="1076"/>
          <ac:spMkLst>
            <pc:docMk/>
            <pc:sldMk cId="3290744647" sldId="256"/>
            <ac:spMk id="150" creationId="{C92BEDB1-CEAE-2004-349A-D57B75ABB6EA}"/>
          </ac:spMkLst>
        </pc:spChg>
        <pc:spChg chg="mod">
          <ac:chgData name="Mary Lou Tighe" userId="79f45173-5dec-49ec-9ae7-da74c5e0ffa2" providerId="ADAL" clId="{FA235057-6C85-4108-887E-43DDF1589A0F}" dt="2026-08-12T04:37:08.569" v="55" actId="1076"/>
          <ac:spMkLst>
            <pc:docMk/>
            <pc:sldMk cId="3290744647" sldId="256"/>
            <ac:spMk id="151" creationId="{0F2DB3D1-DF4A-61DA-1787-E93DC912BDD2}"/>
          </ac:spMkLst>
        </pc:spChg>
        <pc:spChg chg="mod">
          <ac:chgData name="Mary Lou Tighe" userId="79f45173-5dec-49ec-9ae7-da74c5e0ffa2" providerId="ADAL" clId="{FA235057-6C85-4108-887E-43DDF1589A0F}" dt="2026-08-12T04:22:06.047" v="51" actId="1076"/>
          <ac:spMkLst>
            <pc:docMk/>
            <pc:sldMk cId="3290744647" sldId="256"/>
            <ac:spMk id="152" creationId="{E090F6A2-CF29-9A22-E45E-78591BE5608B}"/>
          </ac:spMkLst>
        </pc:spChg>
        <pc:spChg chg="mod">
          <ac:chgData name="Mary Lou Tighe" userId="79f45173-5dec-49ec-9ae7-da74c5e0ffa2" providerId="ADAL" clId="{FA235057-6C85-4108-887E-43DDF1589A0F}" dt="2026-08-12T04:22:09.870" v="52" actId="1076"/>
          <ac:spMkLst>
            <pc:docMk/>
            <pc:sldMk cId="3290744647" sldId="256"/>
            <ac:spMk id="153" creationId="{4632D2EA-2D8A-FD9F-E11A-DC2B61DA2EAC}"/>
          </ac:spMkLst>
        </pc:spChg>
        <pc:spChg chg="mod">
          <ac:chgData name="Mary Lou Tighe" userId="79f45173-5dec-49ec-9ae7-da74c5e0ffa2" providerId="ADAL" clId="{FA235057-6C85-4108-887E-43DDF1589A0F}" dt="2026-08-12T04:18:07.290" v="31" actId="1076"/>
          <ac:spMkLst>
            <pc:docMk/>
            <pc:sldMk cId="3290744647" sldId="256"/>
            <ac:spMk id="188" creationId="{0523E9B6-8E36-545E-B72A-BCB9E82970A2}"/>
          </ac:spMkLst>
        </pc:spChg>
        <pc:spChg chg="mod">
          <ac:chgData name="Mary Lou Tighe" userId="79f45173-5dec-49ec-9ae7-da74c5e0ffa2" providerId="ADAL" clId="{FA235057-6C85-4108-887E-43DDF1589A0F}" dt="2026-08-11T18:51:26.988" v="5" actId="6549"/>
          <ac:spMkLst>
            <pc:docMk/>
            <pc:sldMk cId="3290744647" sldId="256"/>
            <ac:spMk id="211" creationId="{EC5C384F-50CF-7BB8-11F1-1CF27ED596C5}"/>
          </ac:spMkLst>
        </pc:spChg>
        <pc:picChg chg="mod">
          <ac:chgData name="Mary Lou Tighe" userId="79f45173-5dec-49ec-9ae7-da74c5e0ffa2" providerId="ADAL" clId="{FA235057-6C85-4108-887E-43DDF1589A0F}" dt="2026-08-12T04:16:47.863" v="28" actId="1076"/>
          <ac:picMkLst>
            <pc:docMk/>
            <pc:sldMk cId="3290744647" sldId="256"/>
            <ac:picMk id="61" creationId="{A08CC082-844D-5871-56C2-8631685E0CB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b="0" i="0">
                <a:latin typeface="Arial" panose="020B0604020202020204" pitchFamily="34" charset="0"/>
              </a:defRPr>
            </a:lvl1pPr>
          </a:lstStyle>
          <a:p>
            <a:fld id="{7E5B6CD9-1953-8B44-99D1-3EB7477D6767}" type="datetimeFigureOut">
              <a:rPr lang="en-US" smtClean="0"/>
              <a:pPr/>
              <a:t>8/12/2026</a:t>
            </a:fld>
            <a:endParaRPr lang="en-US" dirty="0"/>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b="0" i="0">
                <a:latin typeface="Arial" panose="020B0604020202020204" pitchFamily="34" charset="0"/>
              </a:defRPr>
            </a:lvl1pPr>
          </a:lstStyle>
          <a:p>
            <a:fld id="{88C0F418-B918-4941-ABFA-036C3E8B8C7C}" type="slidenum">
              <a:rPr lang="en-US" smtClean="0"/>
              <a:pPr/>
              <a:t>‹#›</a:t>
            </a:fld>
            <a:endParaRPr lang="en-US" dirty="0"/>
          </a:p>
        </p:txBody>
      </p:sp>
    </p:spTree>
    <p:extLst>
      <p:ext uri="{BB962C8B-B14F-4D97-AF65-F5344CB8AC3E}">
        <p14:creationId xmlns:p14="http://schemas.microsoft.com/office/powerpoint/2010/main" val="2203506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C0F418-B918-4941-ABFA-036C3E8B8C7C}" type="slidenum">
              <a:rPr lang="en-US" smtClean="0"/>
              <a:t>1</a:t>
            </a:fld>
            <a:endParaRPr lang="en-US"/>
          </a:p>
        </p:txBody>
      </p:sp>
    </p:spTree>
    <p:extLst>
      <p:ext uri="{BB962C8B-B14F-4D97-AF65-F5344CB8AC3E}">
        <p14:creationId xmlns:p14="http://schemas.microsoft.com/office/powerpoint/2010/main" val="1828645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3610910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158152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1635668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3056804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tint val="82000"/>
                  </a:schemeClr>
                </a:solidFill>
              </a:defRPr>
            </a:lvl1pPr>
            <a:lvl2pPr marL="388620" indent="0">
              <a:buNone/>
              <a:defRPr sz="1700">
                <a:solidFill>
                  <a:schemeClr val="tx1">
                    <a:tint val="82000"/>
                  </a:schemeClr>
                </a:solidFill>
              </a:defRPr>
            </a:lvl2pPr>
            <a:lvl3pPr marL="777240" indent="0">
              <a:buNone/>
              <a:defRPr sz="1530">
                <a:solidFill>
                  <a:schemeClr val="tx1">
                    <a:tint val="82000"/>
                  </a:schemeClr>
                </a:solidFill>
              </a:defRPr>
            </a:lvl3pPr>
            <a:lvl4pPr marL="1165860" indent="0">
              <a:buNone/>
              <a:defRPr sz="1360">
                <a:solidFill>
                  <a:schemeClr val="tx1">
                    <a:tint val="82000"/>
                  </a:schemeClr>
                </a:solidFill>
              </a:defRPr>
            </a:lvl4pPr>
            <a:lvl5pPr marL="1554480" indent="0">
              <a:buNone/>
              <a:defRPr sz="1360">
                <a:solidFill>
                  <a:schemeClr val="tx1">
                    <a:tint val="82000"/>
                  </a:schemeClr>
                </a:solidFill>
              </a:defRPr>
            </a:lvl5pPr>
            <a:lvl6pPr marL="1943100" indent="0">
              <a:buNone/>
              <a:defRPr sz="1360">
                <a:solidFill>
                  <a:schemeClr val="tx1">
                    <a:tint val="82000"/>
                  </a:schemeClr>
                </a:solidFill>
              </a:defRPr>
            </a:lvl6pPr>
            <a:lvl7pPr marL="2331720" indent="0">
              <a:buNone/>
              <a:defRPr sz="1360">
                <a:solidFill>
                  <a:schemeClr val="tx1">
                    <a:tint val="82000"/>
                  </a:schemeClr>
                </a:solidFill>
              </a:defRPr>
            </a:lvl7pPr>
            <a:lvl8pPr marL="2720340" indent="0">
              <a:buNone/>
              <a:defRPr sz="1360">
                <a:solidFill>
                  <a:schemeClr val="tx1">
                    <a:tint val="82000"/>
                  </a:schemeClr>
                </a:solidFill>
              </a:defRPr>
            </a:lvl8pPr>
            <a:lvl9pPr marL="3108960" indent="0">
              <a:buNone/>
              <a:defRPr sz="13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9370E9-4070-5847-B47F-11AA4CA8DB50}"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2405568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79370E9-4070-5847-B47F-11AA4CA8DB50}"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4251135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79370E9-4070-5847-B47F-11AA4CA8DB50}" type="datetimeFigureOut">
              <a:rPr lang="en-US" smtClean="0"/>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3338364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79370E9-4070-5847-B47F-11AA4CA8DB50}" type="datetimeFigureOut">
              <a:rPr lang="en-US" smtClean="0"/>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1296077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9370E9-4070-5847-B47F-11AA4CA8DB50}" type="datetimeFigureOut">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147501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279370E9-4070-5847-B47F-11AA4CA8DB50}"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326030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279370E9-4070-5847-B47F-11AA4CA8DB50}"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FB71A4-68AA-2548-960C-0F7D7220D75F}" type="slidenum">
              <a:rPr lang="en-US" smtClean="0"/>
              <a:t>‹#›</a:t>
            </a:fld>
            <a:endParaRPr lang="en-US"/>
          </a:p>
        </p:txBody>
      </p:sp>
    </p:spTree>
    <p:extLst>
      <p:ext uri="{BB962C8B-B14F-4D97-AF65-F5344CB8AC3E}">
        <p14:creationId xmlns:p14="http://schemas.microsoft.com/office/powerpoint/2010/main" val="464569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b="0" i="0">
                <a:solidFill>
                  <a:schemeClr val="tx1">
                    <a:tint val="82000"/>
                  </a:schemeClr>
                </a:solidFill>
                <a:latin typeface="Arial" panose="020B0604020202020204" pitchFamily="34" charset="0"/>
              </a:defRPr>
            </a:lvl1pPr>
          </a:lstStyle>
          <a:p>
            <a:fld id="{279370E9-4070-5847-B47F-11AA4CA8DB50}" type="datetimeFigureOut">
              <a:rPr lang="en-US" smtClean="0"/>
              <a:pPr/>
              <a:t>8/12/2026</a:t>
            </a:fld>
            <a:endParaRPr lang="en-US" dirty="0"/>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b="0" i="0">
                <a:solidFill>
                  <a:schemeClr val="tx1">
                    <a:tint val="82000"/>
                  </a:schemeClr>
                </a:solidFill>
                <a:latin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b="0" i="0">
                <a:solidFill>
                  <a:schemeClr val="tx1">
                    <a:tint val="82000"/>
                  </a:schemeClr>
                </a:solidFill>
                <a:latin typeface="Arial" panose="020B0604020202020204" pitchFamily="34" charset="0"/>
              </a:defRPr>
            </a:lvl1pPr>
          </a:lstStyle>
          <a:p>
            <a:fld id="{2FFB71A4-68AA-2548-960C-0F7D7220D75F}" type="slidenum">
              <a:rPr lang="en-US" smtClean="0"/>
              <a:pPr/>
              <a:t>‹#›</a:t>
            </a:fld>
            <a:endParaRPr lang="en-US" dirty="0"/>
          </a:p>
        </p:txBody>
      </p:sp>
    </p:spTree>
    <p:extLst>
      <p:ext uri="{BB962C8B-B14F-4D97-AF65-F5344CB8AC3E}">
        <p14:creationId xmlns:p14="http://schemas.microsoft.com/office/powerpoint/2010/main" val="26655362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b="0" i="0" kern="1200">
          <a:solidFill>
            <a:schemeClr val="tx1"/>
          </a:solidFill>
          <a:latin typeface="Arial" panose="020B0604020202020204" pitchFamily="34" charset="0"/>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b="0" i="0" kern="1200">
          <a:solidFill>
            <a:schemeClr val="tx1"/>
          </a:solidFill>
          <a:latin typeface="Arial" panose="020B0604020202020204" pitchFamily="34" charset="0"/>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b="0" i="0" kern="1200">
          <a:solidFill>
            <a:schemeClr val="tx1"/>
          </a:solidFill>
          <a:latin typeface="Arial" panose="020B0604020202020204" pitchFamily="34" charset="0"/>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b="0" i="0" kern="1200">
          <a:solidFill>
            <a:schemeClr val="tx1"/>
          </a:solidFill>
          <a:latin typeface="Arial" panose="020B0604020202020204" pitchFamily="34" charset="0"/>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b="0" i="0" kern="1200">
          <a:solidFill>
            <a:schemeClr val="tx1"/>
          </a:solidFill>
          <a:latin typeface="Arial" panose="020B0604020202020204" pitchFamily="34" charset="0"/>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b="0" i="0" kern="1200">
          <a:solidFill>
            <a:schemeClr val="tx1"/>
          </a:solidFill>
          <a:latin typeface="Arial" panose="020B0604020202020204" pitchFamily="34" charset="0"/>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5.emf"/><Relationship Id="rId12" Type="http://schemas.openxmlformats.org/officeDocument/2006/relationships/image" Target="../media/image10.svg"/><Relationship Id="rId17" Type="http://schemas.openxmlformats.org/officeDocument/2006/relationships/image" Target="../media/image15.emf"/><Relationship Id="rId2" Type="http://schemas.openxmlformats.org/officeDocument/2006/relationships/notesSlide" Target="../notesSlides/notesSlide1.xml"/><Relationship Id="rId16" Type="http://schemas.openxmlformats.org/officeDocument/2006/relationships/image" Target="../media/image14.sv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Rounded Rectangle 139">
            <a:extLst>
              <a:ext uri="{FF2B5EF4-FFF2-40B4-BE49-F238E27FC236}">
                <a16:creationId xmlns:a16="http://schemas.microsoft.com/office/drawing/2014/main" id="{3EC23603-97D1-4898-F69E-4778AD50053F}"/>
              </a:ext>
            </a:extLst>
          </p:cNvPr>
          <p:cNvSpPr/>
          <p:nvPr/>
        </p:nvSpPr>
        <p:spPr>
          <a:xfrm>
            <a:off x="3584448" y="8721773"/>
            <a:ext cx="4041976" cy="747545"/>
          </a:xfrm>
          <a:prstGeom prst="roundRect">
            <a:avLst>
              <a:gd name="adj" fmla="val 8790"/>
            </a:avLst>
          </a:prstGeom>
          <a:solidFill>
            <a:srgbClr val="FFFFFF"/>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endParaRPr>
          </a:p>
        </p:txBody>
      </p:sp>
      <p:sp>
        <p:nvSpPr>
          <p:cNvPr id="11" name="Rectangle 10">
            <a:extLst>
              <a:ext uri="{FF2B5EF4-FFF2-40B4-BE49-F238E27FC236}">
                <a16:creationId xmlns:a16="http://schemas.microsoft.com/office/drawing/2014/main" id="{358A215E-ED11-F78A-56CE-695F893DF01C}"/>
              </a:ext>
            </a:extLst>
          </p:cNvPr>
          <p:cNvSpPr/>
          <p:nvPr/>
        </p:nvSpPr>
        <p:spPr>
          <a:xfrm>
            <a:off x="2033042" y="1327931"/>
            <a:ext cx="5739358" cy="391054"/>
          </a:xfrm>
          <a:prstGeom prst="rect">
            <a:avLst/>
          </a:prstGeom>
          <a:solidFill>
            <a:srgbClr val="CD191E"/>
          </a:solidFill>
          <a:ln>
            <a:solidFill>
              <a:srgbClr val="CD19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endParaRPr>
          </a:p>
        </p:txBody>
      </p:sp>
      <p:sp>
        <p:nvSpPr>
          <p:cNvPr id="12" name="Rounded Rectangle 11">
            <a:extLst>
              <a:ext uri="{FF2B5EF4-FFF2-40B4-BE49-F238E27FC236}">
                <a16:creationId xmlns:a16="http://schemas.microsoft.com/office/drawing/2014/main" id="{208F59C9-EA98-FDDC-1055-0A852C7DE110}"/>
              </a:ext>
            </a:extLst>
          </p:cNvPr>
          <p:cNvSpPr/>
          <p:nvPr/>
        </p:nvSpPr>
        <p:spPr>
          <a:xfrm>
            <a:off x="3584448" y="2998991"/>
            <a:ext cx="4050791" cy="4383897"/>
          </a:xfrm>
          <a:prstGeom prst="roundRect">
            <a:avLst>
              <a:gd name="adj" fmla="val 3895"/>
            </a:avLst>
          </a:prstGeom>
          <a:solidFill>
            <a:srgbClr val="FFFFFF"/>
          </a:solidFill>
          <a:ln>
            <a:solidFill>
              <a:srgbClr val="CD191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endParaRPr>
          </a:p>
        </p:txBody>
      </p:sp>
      <p:sp>
        <p:nvSpPr>
          <p:cNvPr id="19" name="Rectangle 18">
            <a:extLst>
              <a:ext uri="{FF2B5EF4-FFF2-40B4-BE49-F238E27FC236}">
                <a16:creationId xmlns:a16="http://schemas.microsoft.com/office/drawing/2014/main" id="{9BAA6D48-6D4F-DB25-035E-3A199E3B959E}"/>
              </a:ext>
            </a:extLst>
          </p:cNvPr>
          <p:cNvSpPr/>
          <p:nvPr/>
        </p:nvSpPr>
        <p:spPr>
          <a:xfrm flipV="1">
            <a:off x="1685193" y="-3573"/>
            <a:ext cx="6087207" cy="1319157"/>
          </a:xfrm>
          <a:prstGeom prst="rect">
            <a:avLst/>
          </a:prstGeom>
          <a:solidFill>
            <a:srgbClr val="111111"/>
          </a:solidFill>
          <a:ln>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endParaRPr>
          </a:p>
        </p:txBody>
      </p:sp>
      <p:sp>
        <p:nvSpPr>
          <p:cNvPr id="23" name="Oval 22">
            <a:extLst>
              <a:ext uri="{FF2B5EF4-FFF2-40B4-BE49-F238E27FC236}">
                <a16:creationId xmlns:a16="http://schemas.microsoft.com/office/drawing/2014/main" id="{C120A9A1-4E22-7FF7-5526-DDE779A8C0B6}"/>
              </a:ext>
            </a:extLst>
          </p:cNvPr>
          <p:cNvSpPr/>
          <p:nvPr/>
        </p:nvSpPr>
        <p:spPr>
          <a:xfrm>
            <a:off x="-776251" y="-241417"/>
            <a:ext cx="3180120" cy="3023214"/>
          </a:xfrm>
          <a:prstGeom prst="ellips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atin typeface="Arial" panose="020B0604020202020204" pitchFamily="34" charset="0"/>
              </a:rPr>
              <a:t>a</a:t>
            </a:r>
          </a:p>
        </p:txBody>
      </p:sp>
      <p:sp>
        <p:nvSpPr>
          <p:cNvPr id="24" name="TextBox 23">
            <a:extLst>
              <a:ext uri="{FF2B5EF4-FFF2-40B4-BE49-F238E27FC236}">
                <a16:creationId xmlns:a16="http://schemas.microsoft.com/office/drawing/2014/main" id="{3CD3C77E-B5FF-B1F5-185D-1D36387A8711}"/>
              </a:ext>
            </a:extLst>
          </p:cNvPr>
          <p:cNvSpPr txBox="1"/>
          <p:nvPr/>
        </p:nvSpPr>
        <p:spPr>
          <a:xfrm>
            <a:off x="2660206" y="17405"/>
            <a:ext cx="3014545" cy="535531"/>
          </a:xfrm>
          <a:prstGeom prst="rect">
            <a:avLst/>
          </a:prstGeom>
          <a:noFill/>
        </p:spPr>
        <p:txBody>
          <a:bodyPr wrap="square" lIns="36576" tIns="36576" rIns="36576" bIns="36576">
            <a:spAutoFit/>
          </a:bodyPr>
          <a:lstStyle/>
          <a:p>
            <a:pPr algn="l"/>
            <a:r>
              <a:rPr lang="en-US" sz="3000" b="1" dirty="0">
                <a:solidFill>
                  <a:srgbClr val="FFFFFF"/>
                </a:solidFill>
                <a:latin typeface="Arial" panose="020B0604020202020204" pitchFamily="34" charset="0"/>
              </a:rPr>
              <a:t>THE IMPACT OF</a:t>
            </a:r>
            <a:endParaRPr sz="3000" b="1" dirty="0">
              <a:solidFill>
                <a:srgbClr val="FFFFFF"/>
              </a:solidFill>
              <a:latin typeface="Arial" panose="020B0604020202020204" pitchFamily="34" charset="0"/>
            </a:endParaRPr>
          </a:p>
        </p:txBody>
      </p:sp>
      <p:sp>
        <p:nvSpPr>
          <p:cNvPr id="25" name="TextBox 24">
            <a:extLst>
              <a:ext uri="{FF2B5EF4-FFF2-40B4-BE49-F238E27FC236}">
                <a16:creationId xmlns:a16="http://schemas.microsoft.com/office/drawing/2014/main" id="{45A1B199-1634-4EF3-E05C-10574F8E589F}"/>
              </a:ext>
            </a:extLst>
          </p:cNvPr>
          <p:cNvSpPr txBox="1"/>
          <p:nvPr/>
        </p:nvSpPr>
        <p:spPr>
          <a:xfrm>
            <a:off x="2643471" y="326841"/>
            <a:ext cx="5065428" cy="904863"/>
          </a:xfrm>
          <a:prstGeom prst="rect">
            <a:avLst/>
          </a:prstGeom>
          <a:noFill/>
        </p:spPr>
        <p:txBody>
          <a:bodyPr wrap="square" lIns="36576" tIns="36576" rIns="36576" bIns="36576">
            <a:spAutoFit/>
          </a:bodyPr>
          <a:lstStyle/>
          <a:p>
            <a:pPr algn="l"/>
            <a:r>
              <a:rPr lang="en-US" sz="5400" b="1" dirty="0">
                <a:solidFill>
                  <a:srgbClr val="CD191E"/>
                </a:solidFill>
                <a:latin typeface="Arial Narrow" panose="020B0604020202020204" pitchFamily="34" charset="0"/>
              </a:rPr>
              <a:t>AMENDMENT</a:t>
            </a:r>
            <a:r>
              <a:rPr lang="en-US" sz="5400" b="1" dirty="0">
                <a:solidFill>
                  <a:srgbClr val="CD191E"/>
                </a:solidFill>
                <a:latin typeface="Arial"/>
              </a:rPr>
              <a:t> </a:t>
            </a:r>
            <a:r>
              <a:rPr sz="5400" b="1" dirty="0">
                <a:solidFill>
                  <a:srgbClr val="CD191E"/>
                </a:solidFill>
                <a:latin typeface="Arial"/>
              </a:rPr>
              <a:t>3</a:t>
            </a:r>
          </a:p>
        </p:txBody>
      </p:sp>
      <p:sp>
        <p:nvSpPr>
          <p:cNvPr id="27" name="TextBox 26">
            <a:extLst>
              <a:ext uri="{FF2B5EF4-FFF2-40B4-BE49-F238E27FC236}">
                <a16:creationId xmlns:a16="http://schemas.microsoft.com/office/drawing/2014/main" id="{AB9F219A-4F01-2B3B-200E-302F4E2D3FCB}"/>
              </a:ext>
            </a:extLst>
          </p:cNvPr>
          <p:cNvSpPr txBox="1"/>
          <p:nvPr/>
        </p:nvSpPr>
        <p:spPr>
          <a:xfrm>
            <a:off x="2635270" y="1335578"/>
            <a:ext cx="4925639" cy="381643"/>
          </a:xfrm>
          <a:prstGeom prst="rect">
            <a:avLst/>
          </a:prstGeom>
          <a:noFill/>
        </p:spPr>
        <p:txBody>
          <a:bodyPr wrap="square" lIns="36576" tIns="36576" rIns="36576" bIns="36576">
            <a:spAutoFit/>
          </a:bodyPr>
          <a:lstStyle/>
          <a:p>
            <a:pPr algn="l"/>
            <a:r>
              <a:rPr lang="en-US" sz="1000" b="1" dirty="0">
                <a:solidFill>
                  <a:srgbClr val="FFFFFF"/>
                </a:solidFill>
                <a:latin typeface="Arial" panose="020B0604020202020204" pitchFamily="34" charset="0"/>
                <a:cs typeface="Arial" panose="020B0604020202020204" pitchFamily="34" charset="0"/>
              </a:rPr>
              <a:t>A FACTUAL LOOK AT HOW AMENDMENT 3 COULD AFFECT PROGRAMS AND SERVICES FAMILIES RELY ON EVERY DAY</a:t>
            </a:r>
            <a:endParaRPr sz="1000" b="1" dirty="0">
              <a:solidFill>
                <a:srgbClr val="FFFFFF"/>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76F25701-5A49-595D-E53B-E3CDF5F2AF7D}"/>
              </a:ext>
            </a:extLst>
          </p:cNvPr>
          <p:cNvSpPr txBox="1"/>
          <p:nvPr/>
        </p:nvSpPr>
        <p:spPr>
          <a:xfrm>
            <a:off x="2643471" y="1762324"/>
            <a:ext cx="4942257" cy="489365"/>
          </a:xfrm>
          <a:prstGeom prst="rect">
            <a:avLst/>
          </a:prstGeom>
          <a:noFill/>
        </p:spPr>
        <p:txBody>
          <a:bodyPr wrap="square" lIns="36576" tIns="36576" rIns="36576" bIns="36576">
            <a:spAutoFit/>
          </a:bodyPr>
          <a:lstStyle/>
          <a:p>
            <a:pPr algn="just"/>
            <a:r>
              <a:rPr lang="en-US" sz="900" b="1" dirty="0">
                <a:latin typeface="Arial" panose="020B0604020202020204" pitchFamily="34" charset="0"/>
                <a:cs typeface="Arial" panose="020B0604020202020204" pitchFamily="34" charset="0"/>
              </a:rPr>
              <a:t>Amendment 3, if approved by </a:t>
            </a:r>
            <a:r>
              <a:rPr lang="en-US" sz="900" b="1" dirty="0">
                <a:solidFill>
                  <a:srgbClr val="C00000"/>
                </a:solidFill>
                <a:latin typeface="Arial" panose="020B0604020202020204" pitchFamily="34" charset="0"/>
                <a:cs typeface="Arial" panose="020B0604020202020204" pitchFamily="34" charset="0"/>
              </a:rPr>
              <a:t>60%</a:t>
            </a:r>
            <a:r>
              <a:rPr lang="en-US" sz="900" b="1" dirty="0">
                <a:latin typeface="Arial" panose="020B0604020202020204" pitchFamily="34" charset="0"/>
                <a:cs typeface="Arial" panose="020B0604020202020204" pitchFamily="34" charset="0"/>
              </a:rPr>
              <a:t> of Florida voters, would expand the homestead property tax exemption and create a framework to reduce or eliminate </a:t>
            </a:r>
            <a:r>
              <a:rPr lang="en-US" sz="900" b="1">
                <a:latin typeface="Arial" panose="020B0604020202020204" pitchFamily="34" charset="0"/>
                <a:cs typeface="Arial" panose="020B0604020202020204" pitchFamily="34" charset="0"/>
              </a:rPr>
              <a:t>the non-school </a:t>
            </a:r>
            <a:r>
              <a:rPr lang="en-US" sz="900" b="1" dirty="0">
                <a:latin typeface="Arial" panose="020B0604020202020204" pitchFamily="34" charset="0"/>
                <a:cs typeface="Arial" panose="020B0604020202020204" pitchFamily="34" charset="0"/>
              </a:rPr>
              <a:t>portion of property taxes on homesteaded property over time. </a:t>
            </a:r>
          </a:p>
        </p:txBody>
      </p:sp>
      <p:sp>
        <p:nvSpPr>
          <p:cNvPr id="29" name="Rounded Rectangle 28">
            <a:extLst>
              <a:ext uri="{FF2B5EF4-FFF2-40B4-BE49-F238E27FC236}">
                <a16:creationId xmlns:a16="http://schemas.microsoft.com/office/drawing/2014/main" id="{7209C312-788D-EAEC-87AD-FC10CC8CDCA1}"/>
              </a:ext>
            </a:extLst>
          </p:cNvPr>
          <p:cNvSpPr/>
          <p:nvPr/>
        </p:nvSpPr>
        <p:spPr>
          <a:xfrm>
            <a:off x="137160" y="2391943"/>
            <a:ext cx="3310128" cy="2115517"/>
          </a:xfrm>
          <a:prstGeom prst="roundRect">
            <a:avLst>
              <a:gd name="adj" fmla="val 8457"/>
            </a:avLst>
          </a:prstGeom>
          <a:solidFill>
            <a:srgbClr val="FFFFFF"/>
          </a:solidFill>
          <a:ln>
            <a:solidFill>
              <a:srgbClr val="B9B9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endParaRPr>
          </a:p>
        </p:txBody>
      </p:sp>
      <p:sp>
        <p:nvSpPr>
          <p:cNvPr id="30" name="Round Same Side Corner Rectangle 29">
            <a:extLst>
              <a:ext uri="{FF2B5EF4-FFF2-40B4-BE49-F238E27FC236}">
                <a16:creationId xmlns:a16="http://schemas.microsoft.com/office/drawing/2014/main" id="{183ACB7F-FA04-3887-FD99-683260F6B81B}"/>
              </a:ext>
            </a:extLst>
          </p:cNvPr>
          <p:cNvSpPr/>
          <p:nvPr/>
        </p:nvSpPr>
        <p:spPr>
          <a:xfrm>
            <a:off x="137160" y="2384735"/>
            <a:ext cx="3310128" cy="492932"/>
          </a:xfrm>
          <a:prstGeom prst="round2SameRect">
            <a:avLst>
              <a:gd name="adj1" fmla="val 50000"/>
              <a:gd name="adj2" fmla="val 0"/>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endParaRPr>
          </a:p>
        </p:txBody>
      </p:sp>
      <p:sp>
        <p:nvSpPr>
          <p:cNvPr id="31" name="TextBox 30">
            <a:extLst>
              <a:ext uri="{FF2B5EF4-FFF2-40B4-BE49-F238E27FC236}">
                <a16:creationId xmlns:a16="http://schemas.microsoft.com/office/drawing/2014/main" id="{5D83C81D-E169-0DFE-4062-FF53ACD21EF7}"/>
              </a:ext>
            </a:extLst>
          </p:cNvPr>
          <p:cNvSpPr txBox="1"/>
          <p:nvPr/>
        </p:nvSpPr>
        <p:spPr>
          <a:xfrm>
            <a:off x="718405" y="2414948"/>
            <a:ext cx="2629128" cy="443198"/>
          </a:xfrm>
          <a:prstGeom prst="rect">
            <a:avLst/>
          </a:prstGeom>
          <a:noFill/>
        </p:spPr>
        <p:txBody>
          <a:bodyPr wrap="square" lIns="36576" tIns="36576" rIns="36576" bIns="36576">
            <a:spAutoFit/>
          </a:bodyPr>
          <a:lstStyle/>
          <a:p>
            <a:r>
              <a:rPr lang="en-US" sz="1200" b="1" dirty="0">
                <a:solidFill>
                  <a:srgbClr val="FFFFFF"/>
                </a:solidFill>
                <a:latin typeface="Arial" panose="020B0604020202020204" pitchFamily="34" charset="0"/>
                <a:cs typeface="Arial" panose="020B0604020202020204" pitchFamily="34" charset="0"/>
              </a:rPr>
              <a:t>WHY IT MATTERS TO OUR COMMUNITY</a:t>
            </a:r>
            <a:endParaRPr sz="1200" b="1" dirty="0">
              <a:solidFill>
                <a:srgbClr val="FFFFFF"/>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A0BA2317-6460-A20A-CDC0-760B222BDB28}"/>
              </a:ext>
            </a:extLst>
          </p:cNvPr>
          <p:cNvSpPr txBox="1"/>
          <p:nvPr/>
        </p:nvSpPr>
        <p:spPr>
          <a:xfrm>
            <a:off x="202164" y="2910503"/>
            <a:ext cx="3180119" cy="735586"/>
          </a:xfrm>
          <a:prstGeom prst="rect">
            <a:avLst/>
          </a:prstGeom>
          <a:noFill/>
        </p:spPr>
        <p:txBody>
          <a:bodyPr wrap="square" lIns="36576" tIns="36576" rIns="36576" bIns="36576">
            <a:spAutoFit/>
          </a:bodyPr>
          <a:lstStyle/>
          <a:p>
            <a:pPr algn="l"/>
            <a:r>
              <a:rPr lang="en-US" sz="860" b="1" dirty="0">
                <a:solidFill>
                  <a:srgbClr val="111111"/>
                </a:solidFill>
                <a:latin typeface="Arial"/>
              </a:rPr>
              <a:t>Municipal children and family services strengthen our community by supporting youth development, family stability, senior wellness, and lifelong learning. These programs create safe environments, build skills, and help residents of all ages thrive. </a:t>
            </a:r>
            <a:endParaRPr sz="860" b="1" dirty="0">
              <a:solidFill>
                <a:srgbClr val="111111"/>
              </a:solidFill>
              <a:latin typeface="Arial"/>
            </a:endParaRPr>
          </a:p>
        </p:txBody>
      </p:sp>
      <p:sp>
        <p:nvSpPr>
          <p:cNvPr id="47" name="Rectangle 46">
            <a:extLst>
              <a:ext uri="{FF2B5EF4-FFF2-40B4-BE49-F238E27FC236}">
                <a16:creationId xmlns:a16="http://schemas.microsoft.com/office/drawing/2014/main" id="{55D6843B-A55A-9819-0BDB-5DC9FAB2D8E8}"/>
              </a:ext>
            </a:extLst>
          </p:cNvPr>
          <p:cNvSpPr/>
          <p:nvPr/>
        </p:nvSpPr>
        <p:spPr>
          <a:xfrm>
            <a:off x="0" y="9567784"/>
            <a:ext cx="7772400" cy="484388"/>
          </a:xfrm>
          <a:prstGeom prst="rect">
            <a:avLst/>
          </a:prstGeom>
          <a:solidFill>
            <a:srgbClr val="111111"/>
          </a:solidFill>
          <a:ln>
            <a:solidFill>
              <a:srgbClr val="11111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endParaRPr>
          </a:p>
        </p:txBody>
      </p:sp>
      <p:sp>
        <p:nvSpPr>
          <p:cNvPr id="48" name="TextBox 47">
            <a:extLst>
              <a:ext uri="{FF2B5EF4-FFF2-40B4-BE49-F238E27FC236}">
                <a16:creationId xmlns:a16="http://schemas.microsoft.com/office/drawing/2014/main" id="{731A71FA-1A92-0405-49E0-BCE615E230F1}"/>
              </a:ext>
            </a:extLst>
          </p:cNvPr>
          <p:cNvSpPr txBox="1"/>
          <p:nvPr/>
        </p:nvSpPr>
        <p:spPr>
          <a:xfrm>
            <a:off x="145974" y="9624821"/>
            <a:ext cx="2753204" cy="220060"/>
          </a:xfrm>
          <a:prstGeom prst="rect">
            <a:avLst/>
          </a:prstGeom>
          <a:noFill/>
        </p:spPr>
        <p:txBody>
          <a:bodyPr wrap="square" lIns="36576" tIns="36576" rIns="36576" bIns="36576">
            <a:spAutoFit/>
          </a:bodyPr>
          <a:lstStyle/>
          <a:p>
            <a:pPr algn="l"/>
            <a:r>
              <a:rPr sz="950" b="1" dirty="0">
                <a:solidFill>
                  <a:srgbClr val="FFFFFF"/>
                </a:solidFill>
                <a:latin typeface="Arial"/>
              </a:rPr>
              <a:t>EDUCATIONAL PURPOSE ONLY</a:t>
            </a:r>
          </a:p>
        </p:txBody>
      </p:sp>
      <p:sp>
        <p:nvSpPr>
          <p:cNvPr id="49" name="TextBox 48">
            <a:extLst>
              <a:ext uri="{FF2B5EF4-FFF2-40B4-BE49-F238E27FC236}">
                <a16:creationId xmlns:a16="http://schemas.microsoft.com/office/drawing/2014/main" id="{E4E3959B-0533-898B-7FFF-9AB8A088059E}"/>
              </a:ext>
            </a:extLst>
          </p:cNvPr>
          <p:cNvSpPr txBox="1"/>
          <p:nvPr/>
        </p:nvSpPr>
        <p:spPr>
          <a:xfrm>
            <a:off x="149771" y="9804889"/>
            <a:ext cx="6858000" cy="228600"/>
          </a:xfrm>
          <a:prstGeom prst="rect">
            <a:avLst/>
          </a:prstGeom>
          <a:noFill/>
        </p:spPr>
        <p:txBody>
          <a:bodyPr wrap="square" lIns="36576" tIns="36576" rIns="36576" bIns="36576">
            <a:spAutoFit/>
          </a:bodyPr>
          <a:lstStyle/>
          <a:p>
            <a:pPr algn="l"/>
            <a:r>
              <a:rPr sz="680" b="0" dirty="0">
                <a:solidFill>
                  <a:srgbClr val="FFFFFF"/>
                </a:solidFill>
                <a:latin typeface="Arial"/>
              </a:rPr>
              <a:t>Factual, nonpartisan educational material. Local figures should be verified against the municipality's adopted budget, taxable-value data, and applicable official fiscal estimates.</a:t>
            </a:r>
          </a:p>
        </p:txBody>
      </p:sp>
      <p:pic>
        <p:nvPicPr>
          <p:cNvPr id="50" name="Picture 49">
            <a:extLst>
              <a:ext uri="{FF2B5EF4-FFF2-40B4-BE49-F238E27FC236}">
                <a16:creationId xmlns:a16="http://schemas.microsoft.com/office/drawing/2014/main" id="{27E7792C-C183-FD74-6F94-BBC38066365F}"/>
              </a:ext>
            </a:extLst>
          </p:cNvPr>
          <p:cNvPicPr>
            <a:picLocks noChangeAspect="1"/>
          </p:cNvPicPr>
          <p:nvPr/>
        </p:nvPicPr>
        <p:blipFill>
          <a:blip r:embed="rId3"/>
          <a:stretch>
            <a:fillRect/>
          </a:stretch>
        </p:blipFill>
        <p:spPr>
          <a:xfrm>
            <a:off x="123754" y="146905"/>
            <a:ext cx="2057399" cy="2046699"/>
          </a:xfrm>
          <a:prstGeom prst="rect">
            <a:avLst/>
          </a:prstGeom>
        </p:spPr>
      </p:pic>
      <p:sp>
        <p:nvSpPr>
          <p:cNvPr id="70" name="Round Same Side Corner Rectangle 69">
            <a:extLst>
              <a:ext uri="{FF2B5EF4-FFF2-40B4-BE49-F238E27FC236}">
                <a16:creationId xmlns:a16="http://schemas.microsoft.com/office/drawing/2014/main" id="{BF851C92-0F66-EAC6-3CF3-1F89FF7F4314}"/>
              </a:ext>
            </a:extLst>
          </p:cNvPr>
          <p:cNvSpPr/>
          <p:nvPr/>
        </p:nvSpPr>
        <p:spPr>
          <a:xfrm>
            <a:off x="3595802" y="2392440"/>
            <a:ext cx="4030625" cy="476356"/>
          </a:xfrm>
          <a:prstGeom prst="round2SameRect">
            <a:avLst>
              <a:gd name="adj1" fmla="val 27332"/>
              <a:gd name="adj2" fmla="val 0"/>
            </a:avLst>
          </a:prstGeom>
          <a:solidFill>
            <a:srgbClr val="C00000"/>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TextBox 12">
            <a:extLst>
              <a:ext uri="{FF2B5EF4-FFF2-40B4-BE49-F238E27FC236}">
                <a16:creationId xmlns:a16="http://schemas.microsoft.com/office/drawing/2014/main" id="{EF2BA7DE-A672-06FE-4B37-1C4C18B4ED50}"/>
              </a:ext>
            </a:extLst>
          </p:cNvPr>
          <p:cNvSpPr txBox="1"/>
          <p:nvPr/>
        </p:nvSpPr>
        <p:spPr>
          <a:xfrm>
            <a:off x="3584450" y="2488565"/>
            <a:ext cx="4050790" cy="320088"/>
          </a:xfrm>
          <a:prstGeom prst="rect">
            <a:avLst/>
          </a:prstGeom>
          <a:noFill/>
        </p:spPr>
        <p:txBody>
          <a:bodyPr wrap="square" lIns="36576" tIns="36576" rIns="36576" bIns="36576">
            <a:spAutoFit/>
          </a:bodyPr>
          <a:lstStyle/>
          <a:p>
            <a:pPr algn="ctr"/>
            <a:r>
              <a:rPr lang="en-US" sz="1600" b="1" dirty="0">
                <a:solidFill>
                  <a:srgbClr val="FFFFFF"/>
                </a:solidFill>
                <a:latin typeface="Arial" panose="020B0604020202020204" pitchFamily="34" charset="0"/>
                <a:cs typeface="Arial" panose="020B0604020202020204" pitchFamily="34" charset="0"/>
              </a:rPr>
              <a:t>YOUR CITY AT A GLANCE</a:t>
            </a:r>
            <a:endParaRPr sz="1600" b="1" dirty="0">
              <a:solidFill>
                <a:srgbClr val="FFFFFF"/>
              </a:solidFill>
              <a:latin typeface="Arial" panose="020B0604020202020204" pitchFamily="34" charset="0"/>
              <a:cs typeface="Arial" panose="020B0604020202020204" pitchFamily="34" charset="0"/>
            </a:endParaRPr>
          </a:p>
        </p:txBody>
      </p:sp>
      <p:sp>
        <p:nvSpPr>
          <p:cNvPr id="81" name="Oval 80">
            <a:extLst>
              <a:ext uri="{FF2B5EF4-FFF2-40B4-BE49-F238E27FC236}">
                <a16:creationId xmlns:a16="http://schemas.microsoft.com/office/drawing/2014/main" id="{D30E1507-A845-8286-499F-04B58816E94F}"/>
              </a:ext>
            </a:extLst>
          </p:cNvPr>
          <p:cNvSpPr/>
          <p:nvPr/>
        </p:nvSpPr>
        <p:spPr>
          <a:xfrm>
            <a:off x="249923" y="2413010"/>
            <a:ext cx="406746" cy="40674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sp>
        <p:nvSpPr>
          <p:cNvPr id="114" name="Oval 113">
            <a:extLst>
              <a:ext uri="{FF2B5EF4-FFF2-40B4-BE49-F238E27FC236}">
                <a16:creationId xmlns:a16="http://schemas.microsoft.com/office/drawing/2014/main" id="{DFD52B72-3F2F-0D3A-BC34-1EB6F3C345BB}"/>
              </a:ext>
            </a:extLst>
          </p:cNvPr>
          <p:cNvSpPr/>
          <p:nvPr/>
        </p:nvSpPr>
        <p:spPr>
          <a:xfrm>
            <a:off x="3664715" y="3186335"/>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8" name="Oval 117">
            <a:extLst>
              <a:ext uri="{FF2B5EF4-FFF2-40B4-BE49-F238E27FC236}">
                <a16:creationId xmlns:a16="http://schemas.microsoft.com/office/drawing/2014/main" id="{50053B0E-5F33-C85A-5755-2A839E184A7C}"/>
              </a:ext>
            </a:extLst>
          </p:cNvPr>
          <p:cNvSpPr/>
          <p:nvPr/>
        </p:nvSpPr>
        <p:spPr>
          <a:xfrm>
            <a:off x="3699356" y="3809670"/>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0" name="Oval 119">
            <a:extLst>
              <a:ext uri="{FF2B5EF4-FFF2-40B4-BE49-F238E27FC236}">
                <a16:creationId xmlns:a16="http://schemas.microsoft.com/office/drawing/2014/main" id="{0716CD7B-38F7-CF08-BBB4-C1B907FC9DD6}"/>
              </a:ext>
            </a:extLst>
          </p:cNvPr>
          <p:cNvSpPr/>
          <p:nvPr/>
        </p:nvSpPr>
        <p:spPr>
          <a:xfrm>
            <a:off x="3727209" y="4530203"/>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5" name="TextBox 124">
            <a:extLst>
              <a:ext uri="{FF2B5EF4-FFF2-40B4-BE49-F238E27FC236}">
                <a16:creationId xmlns:a16="http://schemas.microsoft.com/office/drawing/2014/main" id="{F5A988E9-670B-1A9E-9619-97C25EC9839A}"/>
              </a:ext>
            </a:extLst>
          </p:cNvPr>
          <p:cNvSpPr txBox="1"/>
          <p:nvPr/>
        </p:nvSpPr>
        <p:spPr>
          <a:xfrm>
            <a:off x="4221956" y="3144391"/>
            <a:ext cx="3298108" cy="258532"/>
          </a:xfrm>
          <a:prstGeom prst="rect">
            <a:avLst/>
          </a:prstGeom>
          <a:noFill/>
        </p:spPr>
        <p:txBody>
          <a:bodyPr wrap="square" lIns="36576" tIns="36576" rIns="36576" bIns="36576">
            <a:spAutoFit/>
          </a:bodyPr>
          <a:lstStyle/>
          <a:p>
            <a:r>
              <a:rPr lang="en-US" sz="1200" b="1" dirty="0">
                <a:solidFill>
                  <a:srgbClr val="111111"/>
                </a:solidFill>
                <a:latin typeface="Arial Narrow" panose="020B0604020202020204" pitchFamily="34" charset="0"/>
              </a:rPr>
              <a:t>NUMBER OF BEFORE/AFTER SCHOOL PROGRAMS</a:t>
            </a:r>
            <a:endParaRPr sz="1200" b="1" dirty="0">
              <a:solidFill>
                <a:srgbClr val="111111"/>
              </a:solidFill>
              <a:latin typeface="Arial Narrow" panose="020B0604020202020204" pitchFamily="34" charset="0"/>
            </a:endParaRPr>
          </a:p>
        </p:txBody>
      </p:sp>
      <p:sp>
        <p:nvSpPr>
          <p:cNvPr id="206" name="Oval 205">
            <a:extLst>
              <a:ext uri="{FF2B5EF4-FFF2-40B4-BE49-F238E27FC236}">
                <a16:creationId xmlns:a16="http://schemas.microsoft.com/office/drawing/2014/main" id="{2BF3A169-E432-D519-0A09-9958955C92BF}"/>
              </a:ext>
            </a:extLst>
          </p:cNvPr>
          <p:cNvSpPr/>
          <p:nvPr/>
        </p:nvSpPr>
        <p:spPr>
          <a:xfrm>
            <a:off x="3802055" y="8867052"/>
            <a:ext cx="507850" cy="50785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210" name="Graphic 209" descr="Calculator with solid fill">
            <a:extLst>
              <a:ext uri="{FF2B5EF4-FFF2-40B4-BE49-F238E27FC236}">
                <a16:creationId xmlns:a16="http://schemas.microsoft.com/office/drawing/2014/main" id="{2ED3BD44-75A7-8313-EABE-86DB290016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5403" y="8936033"/>
            <a:ext cx="364236" cy="364236"/>
          </a:xfrm>
          <a:prstGeom prst="rect">
            <a:avLst/>
          </a:prstGeom>
        </p:spPr>
      </p:pic>
      <p:sp>
        <p:nvSpPr>
          <p:cNvPr id="211" name="TextBox 210">
            <a:extLst>
              <a:ext uri="{FF2B5EF4-FFF2-40B4-BE49-F238E27FC236}">
                <a16:creationId xmlns:a16="http://schemas.microsoft.com/office/drawing/2014/main" id="{EC5C384F-50CF-7BB8-11F1-1CF27ED596C5}"/>
              </a:ext>
            </a:extLst>
          </p:cNvPr>
          <p:cNvSpPr txBox="1"/>
          <p:nvPr/>
        </p:nvSpPr>
        <p:spPr>
          <a:xfrm>
            <a:off x="4502296" y="8769354"/>
            <a:ext cx="3163073" cy="689420"/>
          </a:xfrm>
          <a:prstGeom prst="rect">
            <a:avLst/>
          </a:prstGeom>
          <a:noFill/>
        </p:spPr>
        <p:txBody>
          <a:bodyPr wrap="square" lIns="36576" tIns="36576" rIns="36576" bIns="36576">
            <a:spAutoFit/>
          </a:bodyPr>
          <a:lstStyle/>
          <a:p>
            <a:pPr algn="l"/>
            <a:r>
              <a:rPr lang="en-US" sz="800" b="1" dirty="0">
                <a:solidFill>
                  <a:srgbClr val="111111"/>
                </a:solidFill>
                <a:latin typeface="Arial"/>
              </a:rPr>
              <a:t>Amendment 3 does not create new revenue for cities</a:t>
            </a:r>
            <a:r>
              <a:rPr lang="en-US" sz="800" b="1">
                <a:solidFill>
                  <a:srgbClr val="111111"/>
                </a:solidFill>
                <a:latin typeface="Arial"/>
              </a:rPr>
              <a:t>, counties</a:t>
            </a:r>
            <a:r>
              <a:rPr lang="en-US" sz="800" b="1" dirty="0">
                <a:solidFill>
                  <a:srgbClr val="111111"/>
                </a:solidFill>
                <a:latin typeface="Arial"/>
              </a:rPr>
              <a:t>, or other local governments.</a:t>
            </a:r>
          </a:p>
          <a:p>
            <a:pPr algn="l"/>
            <a:endParaRPr lang="en-US" sz="800" b="1" dirty="0">
              <a:solidFill>
                <a:srgbClr val="111111"/>
              </a:solidFill>
              <a:latin typeface="Arial"/>
            </a:endParaRPr>
          </a:p>
          <a:p>
            <a:pPr algn="l"/>
            <a:r>
              <a:rPr lang="en-US" sz="800" b="1" dirty="0">
                <a:solidFill>
                  <a:srgbClr val="111111"/>
                </a:solidFill>
                <a:latin typeface="Arial"/>
              </a:rPr>
              <a:t>It </a:t>
            </a:r>
            <a:r>
              <a:rPr lang="en-US" sz="800" b="1" dirty="0">
                <a:solidFill>
                  <a:srgbClr val="C00000"/>
                </a:solidFill>
                <a:latin typeface="Arial Black" panose="020B0604020202020204" pitchFamily="34" charset="0"/>
                <a:cs typeface="Arial Black" panose="020B0604020202020204" pitchFamily="34" charset="0"/>
              </a:rPr>
              <a:t>reduces</a:t>
            </a:r>
            <a:r>
              <a:rPr lang="en-US" sz="800" b="1" dirty="0">
                <a:solidFill>
                  <a:srgbClr val="111111"/>
                </a:solidFill>
                <a:latin typeface="Arial"/>
              </a:rPr>
              <a:t> the amount of property tax revenue available</a:t>
            </a:r>
          </a:p>
          <a:p>
            <a:pPr algn="l"/>
            <a:r>
              <a:rPr lang="en-US" sz="800" b="1" dirty="0">
                <a:solidFill>
                  <a:srgbClr val="111111"/>
                </a:solidFill>
                <a:latin typeface="Arial"/>
              </a:rPr>
              <a:t>to fund local services. </a:t>
            </a:r>
            <a:endParaRPr sz="800" b="1" dirty="0">
              <a:solidFill>
                <a:srgbClr val="111111"/>
              </a:solidFill>
              <a:latin typeface="Arial"/>
            </a:endParaRPr>
          </a:p>
        </p:txBody>
      </p:sp>
      <p:sp>
        <p:nvSpPr>
          <p:cNvPr id="3" name="TextBox 2">
            <a:extLst>
              <a:ext uri="{FF2B5EF4-FFF2-40B4-BE49-F238E27FC236}">
                <a16:creationId xmlns:a16="http://schemas.microsoft.com/office/drawing/2014/main" id="{7C27A3A3-1458-1B1D-07C3-75EF56F72316}"/>
              </a:ext>
            </a:extLst>
          </p:cNvPr>
          <p:cNvSpPr txBox="1"/>
          <p:nvPr/>
        </p:nvSpPr>
        <p:spPr>
          <a:xfrm>
            <a:off x="2635270" y="1036618"/>
            <a:ext cx="4892039" cy="289310"/>
          </a:xfrm>
          <a:prstGeom prst="rect">
            <a:avLst/>
          </a:prstGeom>
          <a:noFill/>
        </p:spPr>
        <p:txBody>
          <a:bodyPr wrap="square" lIns="36576" tIns="36576" rIns="36576" bIns="36576">
            <a:spAutoFit/>
          </a:bodyPr>
          <a:lstStyle/>
          <a:p>
            <a:pPr algn="l"/>
            <a:r>
              <a:rPr lang="en-US" sz="1400" b="1" dirty="0">
                <a:solidFill>
                  <a:srgbClr val="FFFFFF"/>
                </a:solidFill>
                <a:latin typeface="Arial" panose="020B0604020202020204" pitchFamily="34" charset="0"/>
                <a:cs typeface="Arial" panose="020B0604020202020204" pitchFamily="34" charset="0"/>
              </a:rPr>
              <a:t>ON MUNICIPAL CHILDREN &amp; FAMILY SERVICES</a:t>
            </a:r>
            <a:endParaRPr sz="1400" b="1" dirty="0">
              <a:solidFill>
                <a:srgbClr val="FFFFFF"/>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A5AD12BC-7FFD-0F73-E155-7BD140A2117C}"/>
              </a:ext>
            </a:extLst>
          </p:cNvPr>
          <p:cNvCxnSpPr>
            <a:cxnSpLocks/>
          </p:cNvCxnSpPr>
          <p:nvPr/>
        </p:nvCxnSpPr>
        <p:spPr>
          <a:xfrm>
            <a:off x="245097" y="3708212"/>
            <a:ext cx="3057591" cy="0"/>
          </a:xfrm>
          <a:prstGeom prst="line">
            <a:avLst/>
          </a:prstGeom>
          <a:ln w="15875"/>
        </p:spPr>
        <p:style>
          <a:lnRef idx="1">
            <a:schemeClr val="accent2"/>
          </a:lnRef>
          <a:fillRef idx="0">
            <a:schemeClr val="accent2"/>
          </a:fillRef>
          <a:effectRef idx="0">
            <a:schemeClr val="accent2"/>
          </a:effectRef>
          <a:fontRef idx="minor">
            <a:schemeClr val="tx1"/>
          </a:fontRef>
        </p:style>
      </p:cxnSp>
      <p:sp>
        <p:nvSpPr>
          <p:cNvPr id="14" name="TextBox 13">
            <a:extLst>
              <a:ext uri="{FF2B5EF4-FFF2-40B4-BE49-F238E27FC236}">
                <a16:creationId xmlns:a16="http://schemas.microsoft.com/office/drawing/2014/main" id="{871E3852-A167-9C64-2675-3EB1577EEE03}"/>
              </a:ext>
            </a:extLst>
          </p:cNvPr>
          <p:cNvSpPr txBox="1"/>
          <p:nvPr/>
        </p:nvSpPr>
        <p:spPr>
          <a:xfrm>
            <a:off x="929934" y="3708212"/>
            <a:ext cx="2399598" cy="741742"/>
          </a:xfrm>
          <a:prstGeom prst="rect">
            <a:avLst/>
          </a:prstGeom>
          <a:noFill/>
        </p:spPr>
        <p:txBody>
          <a:bodyPr wrap="square" lIns="36576" tIns="36576" rIns="36576" bIns="36576">
            <a:spAutoFit/>
          </a:bodyPr>
          <a:lstStyle/>
          <a:p>
            <a:pPr algn="l"/>
            <a:r>
              <a:rPr lang="en-US" sz="860" dirty="0">
                <a:solidFill>
                  <a:srgbClr val="111111"/>
                </a:solidFill>
                <a:latin typeface="Arial" panose="020B0604020202020204" pitchFamily="34" charset="0"/>
                <a:cs typeface="Arial" panose="020B0604020202020204" pitchFamily="34" charset="0"/>
              </a:rPr>
              <a:t>State economists estimate Amendment 3 could reduce local government property tax revenues by approximately </a:t>
            </a:r>
            <a:r>
              <a:rPr lang="en-US" sz="900" b="1" dirty="0">
                <a:solidFill>
                  <a:srgbClr val="C00000"/>
                </a:solidFill>
                <a:latin typeface="Arial" panose="020B0604020202020204" pitchFamily="34" charset="0"/>
                <a:cs typeface="Arial" panose="020B0604020202020204" pitchFamily="34" charset="0"/>
              </a:rPr>
              <a:t>$5 BILLION </a:t>
            </a:r>
            <a:r>
              <a:rPr lang="en-US" sz="860" dirty="0">
                <a:solidFill>
                  <a:srgbClr val="111111"/>
                </a:solidFill>
                <a:latin typeface="Arial" panose="020B0604020202020204" pitchFamily="34" charset="0"/>
                <a:cs typeface="Arial" panose="020B0604020202020204" pitchFamily="34" charset="0"/>
              </a:rPr>
              <a:t>in Fiscal Year 2027-28, with larger reductions in future years as the proposal is fully implemented. </a:t>
            </a:r>
            <a:endParaRPr sz="860" dirty="0">
              <a:solidFill>
                <a:srgbClr val="111111"/>
              </a:solidFill>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5B09E38B-3754-A2EA-323E-31551EB233E9}"/>
              </a:ext>
            </a:extLst>
          </p:cNvPr>
          <p:cNvSpPr/>
          <p:nvPr/>
        </p:nvSpPr>
        <p:spPr>
          <a:xfrm>
            <a:off x="349702" y="3804083"/>
            <a:ext cx="463799" cy="393604"/>
          </a:xfrm>
          <a:prstGeom prst="ellipse">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pic>
        <p:nvPicPr>
          <p:cNvPr id="18" name="Graphic 17" descr="User with solid fill">
            <a:extLst>
              <a:ext uri="{FF2B5EF4-FFF2-40B4-BE49-F238E27FC236}">
                <a16:creationId xmlns:a16="http://schemas.microsoft.com/office/drawing/2014/main" id="{3130E503-1A14-F7C1-75FC-76624170813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2766" y="2465359"/>
            <a:ext cx="286434" cy="286434"/>
          </a:xfrm>
          <a:prstGeom prst="rect">
            <a:avLst/>
          </a:prstGeom>
        </p:spPr>
      </p:pic>
      <p:pic>
        <p:nvPicPr>
          <p:cNvPr id="21" name="Graphic 20" descr="Bar graph with upward trend with solid fill">
            <a:extLst>
              <a:ext uri="{FF2B5EF4-FFF2-40B4-BE49-F238E27FC236}">
                <a16:creationId xmlns:a16="http://schemas.microsoft.com/office/drawing/2014/main" id="{8DFA72AF-2B61-443F-00AC-48F434DC3DA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9368" y="3840429"/>
            <a:ext cx="261531" cy="261531"/>
          </a:xfrm>
          <a:prstGeom prst="rect">
            <a:avLst/>
          </a:prstGeom>
        </p:spPr>
      </p:pic>
      <p:sp>
        <p:nvSpPr>
          <p:cNvPr id="43" name="Rounded Rectangle 42">
            <a:extLst>
              <a:ext uri="{FF2B5EF4-FFF2-40B4-BE49-F238E27FC236}">
                <a16:creationId xmlns:a16="http://schemas.microsoft.com/office/drawing/2014/main" id="{BD53CE0C-5DE7-E6F4-47BE-4F76DF9196AD}"/>
              </a:ext>
            </a:extLst>
          </p:cNvPr>
          <p:cNvSpPr/>
          <p:nvPr/>
        </p:nvSpPr>
        <p:spPr>
          <a:xfrm>
            <a:off x="158977" y="4648051"/>
            <a:ext cx="3310128" cy="2115517"/>
          </a:xfrm>
          <a:prstGeom prst="roundRect">
            <a:avLst>
              <a:gd name="adj" fmla="val 8457"/>
            </a:avLst>
          </a:prstGeom>
          <a:solidFill>
            <a:srgbClr val="FFFFFF"/>
          </a:solidFill>
          <a:ln>
            <a:solidFill>
              <a:srgbClr val="B9B9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endParaRPr>
          </a:p>
        </p:txBody>
      </p:sp>
      <p:sp>
        <p:nvSpPr>
          <p:cNvPr id="44" name="Round Same Side Corner Rectangle 43">
            <a:extLst>
              <a:ext uri="{FF2B5EF4-FFF2-40B4-BE49-F238E27FC236}">
                <a16:creationId xmlns:a16="http://schemas.microsoft.com/office/drawing/2014/main" id="{3BA949F3-53C6-CEAE-8749-4663355F9E12}"/>
              </a:ext>
            </a:extLst>
          </p:cNvPr>
          <p:cNvSpPr/>
          <p:nvPr/>
        </p:nvSpPr>
        <p:spPr>
          <a:xfrm>
            <a:off x="158977" y="4640844"/>
            <a:ext cx="3310128" cy="278652"/>
          </a:xfrm>
          <a:prstGeom prst="round2SameRect">
            <a:avLst>
              <a:gd name="adj1" fmla="val 50000"/>
              <a:gd name="adj2" fmla="val 0"/>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endParaRPr>
          </a:p>
        </p:txBody>
      </p:sp>
      <p:sp>
        <p:nvSpPr>
          <p:cNvPr id="45" name="TextBox 44">
            <a:extLst>
              <a:ext uri="{FF2B5EF4-FFF2-40B4-BE49-F238E27FC236}">
                <a16:creationId xmlns:a16="http://schemas.microsoft.com/office/drawing/2014/main" id="{3932FCF5-8799-1FAA-85AB-74EE652E2DC9}"/>
              </a:ext>
            </a:extLst>
          </p:cNvPr>
          <p:cNvSpPr txBox="1"/>
          <p:nvPr/>
        </p:nvSpPr>
        <p:spPr>
          <a:xfrm>
            <a:off x="740222" y="4671056"/>
            <a:ext cx="2629128" cy="258532"/>
          </a:xfrm>
          <a:prstGeom prst="rect">
            <a:avLst/>
          </a:prstGeom>
          <a:noFill/>
        </p:spPr>
        <p:txBody>
          <a:bodyPr wrap="square" lIns="36576" tIns="36576" rIns="36576" bIns="36576">
            <a:spAutoFit/>
          </a:bodyPr>
          <a:lstStyle/>
          <a:p>
            <a:r>
              <a:rPr lang="en-US" sz="1200" b="1" dirty="0">
                <a:solidFill>
                  <a:srgbClr val="FFFFFF"/>
                </a:solidFill>
                <a:latin typeface="Arial" panose="020B0604020202020204" pitchFamily="34" charset="0"/>
                <a:cs typeface="Arial" panose="020B0604020202020204" pitchFamily="34" charset="0"/>
              </a:rPr>
              <a:t>THE FINANCIAL IMPACT</a:t>
            </a:r>
            <a:endParaRPr sz="1200" b="1" dirty="0">
              <a:solidFill>
                <a:srgbClr val="FFFFFF"/>
              </a:solidFill>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7AB44740-E59F-EC2C-B5DF-9D31E5B67516}"/>
              </a:ext>
            </a:extLst>
          </p:cNvPr>
          <p:cNvSpPr txBox="1"/>
          <p:nvPr/>
        </p:nvSpPr>
        <p:spPr>
          <a:xfrm>
            <a:off x="245097" y="4976166"/>
            <a:ext cx="3180119" cy="320088"/>
          </a:xfrm>
          <a:prstGeom prst="rect">
            <a:avLst/>
          </a:prstGeom>
          <a:noFill/>
        </p:spPr>
        <p:txBody>
          <a:bodyPr wrap="square" lIns="36576" tIns="36576" rIns="36576" bIns="36576">
            <a:spAutoFit/>
          </a:bodyPr>
          <a:lstStyle/>
          <a:p>
            <a:pPr algn="l"/>
            <a:r>
              <a:rPr lang="en-US" sz="800" dirty="0">
                <a:solidFill>
                  <a:srgbClr val="111111"/>
                </a:solidFill>
                <a:latin typeface="Arial Narrow" panose="020B0604020202020204" pitchFamily="34" charset="0"/>
                <a:cs typeface="Arial Narrow" panose="020B0604020202020204" pitchFamily="34" charset="0"/>
              </a:rPr>
              <a:t>Because every Florida city has a different tax base, population, and service demands, the impact of Amendment 3 will vary from one municipality to another. </a:t>
            </a:r>
            <a:endParaRPr sz="800" dirty="0">
              <a:solidFill>
                <a:srgbClr val="111111"/>
              </a:solidFill>
              <a:latin typeface="Arial Narrow" panose="020B0604020202020204" pitchFamily="34" charset="0"/>
              <a:cs typeface="Arial Narrow" panose="020B0604020202020204" pitchFamily="34" charset="0"/>
            </a:endParaRPr>
          </a:p>
        </p:txBody>
      </p:sp>
      <p:sp>
        <p:nvSpPr>
          <p:cNvPr id="51" name="Oval 50">
            <a:extLst>
              <a:ext uri="{FF2B5EF4-FFF2-40B4-BE49-F238E27FC236}">
                <a16:creationId xmlns:a16="http://schemas.microsoft.com/office/drawing/2014/main" id="{909F904C-33D2-2207-B93A-C9EFC5967BB4}"/>
              </a:ext>
            </a:extLst>
          </p:cNvPr>
          <p:cNvSpPr/>
          <p:nvPr/>
        </p:nvSpPr>
        <p:spPr>
          <a:xfrm>
            <a:off x="280027" y="4573658"/>
            <a:ext cx="406746" cy="40674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pic>
        <p:nvPicPr>
          <p:cNvPr id="52" name="Picture 51">
            <a:extLst>
              <a:ext uri="{FF2B5EF4-FFF2-40B4-BE49-F238E27FC236}">
                <a16:creationId xmlns:a16="http://schemas.microsoft.com/office/drawing/2014/main" id="{D388D8E4-CAFA-1748-869F-381AA1D1DA4D}"/>
              </a:ext>
            </a:extLst>
          </p:cNvPr>
          <p:cNvPicPr>
            <a:picLocks noChangeAspect="1"/>
          </p:cNvPicPr>
          <p:nvPr/>
        </p:nvPicPr>
        <p:blipFill>
          <a:blip r:embed="rId7"/>
          <a:stretch>
            <a:fillRect/>
          </a:stretch>
        </p:blipFill>
        <p:spPr>
          <a:xfrm>
            <a:off x="2139854" y="5425803"/>
            <a:ext cx="257570" cy="210739"/>
          </a:xfrm>
          <a:prstGeom prst="rect">
            <a:avLst/>
          </a:prstGeom>
        </p:spPr>
      </p:pic>
      <p:sp>
        <p:nvSpPr>
          <p:cNvPr id="54" name="TextBox 53">
            <a:extLst>
              <a:ext uri="{FF2B5EF4-FFF2-40B4-BE49-F238E27FC236}">
                <a16:creationId xmlns:a16="http://schemas.microsoft.com/office/drawing/2014/main" id="{CB597044-88FB-46BD-ED3F-57C6AD1C34F3}"/>
              </a:ext>
            </a:extLst>
          </p:cNvPr>
          <p:cNvSpPr txBox="1"/>
          <p:nvPr/>
        </p:nvSpPr>
        <p:spPr>
          <a:xfrm>
            <a:off x="249178" y="5288811"/>
            <a:ext cx="2399598" cy="206210"/>
          </a:xfrm>
          <a:prstGeom prst="rect">
            <a:avLst/>
          </a:prstGeom>
          <a:noFill/>
        </p:spPr>
        <p:txBody>
          <a:bodyPr wrap="square" lIns="36576" tIns="36576" rIns="36576" bIns="36576">
            <a:spAutoFit/>
          </a:bodyPr>
          <a:lstStyle/>
          <a:p>
            <a:pPr algn="l"/>
            <a:r>
              <a:rPr lang="en-US" sz="860" b="1" dirty="0">
                <a:solidFill>
                  <a:srgbClr val="111111"/>
                </a:solidFill>
                <a:latin typeface="Arial" panose="020B0604020202020204" pitchFamily="34" charset="0"/>
                <a:cs typeface="Arial" panose="020B0604020202020204" pitchFamily="34" charset="0"/>
              </a:rPr>
              <a:t>Cities may face difficult choices, such as:</a:t>
            </a:r>
            <a:endParaRPr sz="860" b="1" dirty="0">
              <a:solidFill>
                <a:srgbClr val="111111"/>
              </a:solidFill>
              <a:latin typeface="Arial" panose="020B0604020202020204" pitchFamily="34" charset="0"/>
              <a:cs typeface="Arial" panose="020B0604020202020204" pitchFamily="34" charset="0"/>
            </a:endParaRPr>
          </a:p>
        </p:txBody>
      </p:sp>
      <p:pic>
        <p:nvPicPr>
          <p:cNvPr id="59" name="Graphic 58" descr="Dollar with solid fill">
            <a:extLst>
              <a:ext uri="{FF2B5EF4-FFF2-40B4-BE49-F238E27FC236}">
                <a16:creationId xmlns:a16="http://schemas.microsoft.com/office/drawing/2014/main" id="{FC080D29-49AA-8B18-E5C5-026B4D51C59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22766" y="4625869"/>
            <a:ext cx="321268" cy="321268"/>
          </a:xfrm>
          <a:prstGeom prst="rect">
            <a:avLst/>
          </a:prstGeom>
        </p:spPr>
      </p:pic>
      <p:sp>
        <p:nvSpPr>
          <p:cNvPr id="62" name="Rounded Rectangle 61">
            <a:extLst>
              <a:ext uri="{FF2B5EF4-FFF2-40B4-BE49-F238E27FC236}">
                <a16:creationId xmlns:a16="http://schemas.microsoft.com/office/drawing/2014/main" id="{4F05347A-88D0-B931-DA5E-BC2A97ECC080}"/>
              </a:ext>
            </a:extLst>
          </p:cNvPr>
          <p:cNvSpPr/>
          <p:nvPr/>
        </p:nvSpPr>
        <p:spPr>
          <a:xfrm>
            <a:off x="169190" y="6441433"/>
            <a:ext cx="3299915" cy="209355"/>
          </a:xfrm>
          <a:prstGeom prst="roundRect">
            <a:avLst/>
          </a:prstGeom>
          <a:solidFill>
            <a:srgbClr val="C000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3" name="TextBox 62">
            <a:extLst>
              <a:ext uri="{FF2B5EF4-FFF2-40B4-BE49-F238E27FC236}">
                <a16:creationId xmlns:a16="http://schemas.microsoft.com/office/drawing/2014/main" id="{35E585FF-DD7F-6C51-D027-0FDEEB5226AB}"/>
              </a:ext>
            </a:extLst>
          </p:cNvPr>
          <p:cNvSpPr txBox="1"/>
          <p:nvPr/>
        </p:nvSpPr>
        <p:spPr>
          <a:xfrm>
            <a:off x="381865" y="6465811"/>
            <a:ext cx="2891393" cy="166199"/>
          </a:xfrm>
          <a:prstGeom prst="rect">
            <a:avLst/>
          </a:prstGeom>
          <a:noFill/>
        </p:spPr>
        <p:txBody>
          <a:bodyPr wrap="square" lIns="36576" tIns="36576" rIns="36576" bIns="36576">
            <a:spAutoFit/>
          </a:bodyPr>
          <a:lstStyle/>
          <a:p>
            <a:pPr algn="l"/>
            <a:r>
              <a:rPr lang="en-US" sz="600" dirty="0">
                <a:solidFill>
                  <a:srgbClr val="111111"/>
                </a:solidFill>
                <a:latin typeface="Arial Narrow" panose="020B0604020202020204" pitchFamily="34" charset="0"/>
                <a:cs typeface="Arial Narrow" panose="020B0604020202020204" pitchFamily="34" charset="0"/>
              </a:rPr>
              <a:t>These decisions could affect the availability and quality of services families rely on every day. </a:t>
            </a:r>
            <a:endParaRPr sz="600" dirty="0">
              <a:solidFill>
                <a:srgbClr val="111111"/>
              </a:solidFill>
              <a:latin typeface="Arial Narrow" panose="020B0604020202020204" pitchFamily="34" charset="0"/>
              <a:cs typeface="Arial Narrow" panose="020B0604020202020204" pitchFamily="34" charset="0"/>
            </a:endParaRPr>
          </a:p>
        </p:txBody>
      </p:sp>
      <p:pic>
        <p:nvPicPr>
          <p:cNvPr id="61" name="Graphic 60" descr="Information with solid fill">
            <a:extLst>
              <a:ext uri="{FF2B5EF4-FFF2-40B4-BE49-F238E27FC236}">
                <a16:creationId xmlns:a16="http://schemas.microsoft.com/office/drawing/2014/main" id="{A08CC082-844D-5871-56C2-8631685E0CB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08786" y="6479368"/>
            <a:ext cx="133483" cy="133483"/>
          </a:xfrm>
          <a:prstGeom prst="rect">
            <a:avLst/>
          </a:prstGeom>
        </p:spPr>
      </p:pic>
      <p:cxnSp>
        <p:nvCxnSpPr>
          <p:cNvPr id="64" name="Straight Connector 63">
            <a:extLst>
              <a:ext uri="{FF2B5EF4-FFF2-40B4-BE49-F238E27FC236}">
                <a16:creationId xmlns:a16="http://schemas.microsoft.com/office/drawing/2014/main" id="{691F699B-9018-97A7-251A-64BD820E5EC3}"/>
              </a:ext>
            </a:extLst>
          </p:cNvPr>
          <p:cNvCxnSpPr>
            <a:cxnSpLocks/>
          </p:cNvCxnSpPr>
          <p:nvPr/>
        </p:nvCxnSpPr>
        <p:spPr>
          <a:xfrm>
            <a:off x="4287620" y="3646089"/>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65" name="TextBox 64">
            <a:extLst>
              <a:ext uri="{FF2B5EF4-FFF2-40B4-BE49-F238E27FC236}">
                <a16:creationId xmlns:a16="http://schemas.microsoft.com/office/drawing/2014/main" id="{3CE4522E-FF30-4AF1-2E11-C4448A9386D4}"/>
              </a:ext>
            </a:extLst>
          </p:cNvPr>
          <p:cNvSpPr txBox="1"/>
          <p:nvPr/>
        </p:nvSpPr>
        <p:spPr>
          <a:xfrm>
            <a:off x="4262152" y="3717105"/>
            <a:ext cx="3298108" cy="258532"/>
          </a:xfrm>
          <a:prstGeom prst="rect">
            <a:avLst/>
          </a:prstGeom>
          <a:noFill/>
        </p:spPr>
        <p:txBody>
          <a:bodyPr wrap="square" lIns="36576" tIns="36576" rIns="36576" bIns="36576">
            <a:spAutoFit/>
          </a:bodyPr>
          <a:lstStyle/>
          <a:p>
            <a:r>
              <a:rPr lang="en-US" sz="1200" b="1" dirty="0">
                <a:solidFill>
                  <a:srgbClr val="111111"/>
                </a:solidFill>
                <a:latin typeface="Arial Narrow" panose="020B0604020202020204" pitchFamily="34" charset="0"/>
              </a:rPr>
              <a:t>NUMBER OF YOUTH DEVELOPMENT PROGRAMS</a:t>
            </a:r>
            <a:endParaRPr sz="1200" b="1" dirty="0">
              <a:solidFill>
                <a:srgbClr val="111111"/>
              </a:solidFill>
              <a:latin typeface="Arial Narrow" panose="020B0604020202020204" pitchFamily="34" charset="0"/>
            </a:endParaRPr>
          </a:p>
        </p:txBody>
      </p:sp>
      <p:cxnSp>
        <p:nvCxnSpPr>
          <p:cNvPr id="66" name="Straight Connector 65">
            <a:extLst>
              <a:ext uri="{FF2B5EF4-FFF2-40B4-BE49-F238E27FC236}">
                <a16:creationId xmlns:a16="http://schemas.microsoft.com/office/drawing/2014/main" id="{6205A5BA-BE94-529A-96C3-ECC411D4E193}"/>
              </a:ext>
            </a:extLst>
          </p:cNvPr>
          <p:cNvCxnSpPr>
            <a:cxnSpLocks/>
          </p:cNvCxnSpPr>
          <p:nvPr/>
        </p:nvCxnSpPr>
        <p:spPr>
          <a:xfrm>
            <a:off x="4287620" y="4280990"/>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67" name="TextBox 66">
            <a:extLst>
              <a:ext uri="{FF2B5EF4-FFF2-40B4-BE49-F238E27FC236}">
                <a16:creationId xmlns:a16="http://schemas.microsoft.com/office/drawing/2014/main" id="{701E70D0-5944-D3AB-6ADD-B585492D2EA7}"/>
              </a:ext>
            </a:extLst>
          </p:cNvPr>
          <p:cNvSpPr txBox="1"/>
          <p:nvPr/>
        </p:nvSpPr>
        <p:spPr>
          <a:xfrm>
            <a:off x="4264658" y="4422497"/>
            <a:ext cx="3298108" cy="258532"/>
          </a:xfrm>
          <a:prstGeom prst="rect">
            <a:avLst/>
          </a:prstGeom>
          <a:noFill/>
        </p:spPr>
        <p:txBody>
          <a:bodyPr wrap="square" lIns="36576" tIns="36576" rIns="36576" bIns="36576">
            <a:spAutoFit/>
          </a:bodyPr>
          <a:lstStyle/>
          <a:p>
            <a:r>
              <a:rPr lang="en-US" sz="1200" b="1" dirty="0">
                <a:solidFill>
                  <a:srgbClr val="111111"/>
                </a:solidFill>
                <a:latin typeface="Arial Narrow" panose="020B0604020202020204" pitchFamily="34" charset="0"/>
              </a:rPr>
              <a:t>NUMBER OF SPORTS PROGRAMS</a:t>
            </a:r>
            <a:endParaRPr sz="1200" b="1" dirty="0">
              <a:solidFill>
                <a:srgbClr val="111111"/>
              </a:solidFill>
              <a:latin typeface="Arial Narrow" panose="020B0604020202020204" pitchFamily="34" charset="0"/>
            </a:endParaRPr>
          </a:p>
        </p:txBody>
      </p:sp>
      <p:cxnSp>
        <p:nvCxnSpPr>
          <p:cNvPr id="68" name="Straight Connector 67">
            <a:extLst>
              <a:ext uri="{FF2B5EF4-FFF2-40B4-BE49-F238E27FC236}">
                <a16:creationId xmlns:a16="http://schemas.microsoft.com/office/drawing/2014/main" id="{9B2C72A3-1E02-F568-3E06-5B15B7A782F0}"/>
              </a:ext>
            </a:extLst>
          </p:cNvPr>
          <p:cNvCxnSpPr>
            <a:cxnSpLocks/>
          </p:cNvCxnSpPr>
          <p:nvPr/>
        </p:nvCxnSpPr>
        <p:spPr>
          <a:xfrm>
            <a:off x="4295317" y="4985413"/>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69" name="Oval 68">
            <a:extLst>
              <a:ext uri="{FF2B5EF4-FFF2-40B4-BE49-F238E27FC236}">
                <a16:creationId xmlns:a16="http://schemas.microsoft.com/office/drawing/2014/main" id="{9C0ADA25-CD72-0CA9-1B3E-228B45568A8B}"/>
              </a:ext>
            </a:extLst>
          </p:cNvPr>
          <p:cNvSpPr/>
          <p:nvPr/>
        </p:nvSpPr>
        <p:spPr>
          <a:xfrm>
            <a:off x="3719250" y="5340994"/>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1" name="Oval 70">
            <a:extLst>
              <a:ext uri="{FF2B5EF4-FFF2-40B4-BE49-F238E27FC236}">
                <a16:creationId xmlns:a16="http://schemas.microsoft.com/office/drawing/2014/main" id="{CF8155F0-F05A-6354-5CB7-4A71E2CF10DC}"/>
              </a:ext>
            </a:extLst>
          </p:cNvPr>
          <p:cNvSpPr/>
          <p:nvPr/>
        </p:nvSpPr>
        <p:spPr>
          <a:xfrm>
            <a:off x="3743827" y="6114786"/>
            <a:ext cx="402384" cy="402384"/>
          </a:xfrm>
          <a:prstGeom prst="ellips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8" name="TextBox 77">
            <a:extLst>
              <a:ext uri="{FF2B5EF4-FFF2-40B4-BE49-F238E27FC236}">
                <a16:creationId xmlns:a16="http://schemas.microsoft.com/office/drawing/2014/main" id="{35175523-C3FB-B2A4-2854-249D99D0E592}"/>
              </a:ext>
            </a:extLst>
          </p:cNvPr>
          <p:cNvSpPr txBox="1"/>
          <p:nvPr/>
        </p:nvSpPr>
        <p:spPr>
          <a:xfrm>
            <a:off x="4262152" y="5185820"/>
            <a:ext cx="3298108" cy="258532"/>
          </a:xfrm>
          <a:prstGeom prst="rect">
            <a:avLst/>
          </a:prstGeom>
          <a:noFill/>
        </p:spPr>
        <p:txBody>
          <a:bodyPr wrap="square" lIns="36576" tIns="36576" rIns="36576" bIns="36576">
            <a:spAutoFit/>
          </a:bodyPr>
          <a:lstStyle/>
          <a:p>
            <a:r>
              <a:rPr lang="en-US" sz="1200" b="1" dirty="0">
                <a:solidFill>
                  <a:srgbClr val="111111"/>
                </a:solidFill>
                <a:latin typeface="Arial Narrow" panose="020B0604020202020204" pitchFamily="34" charset="0"/>
              </a:rPr>
              <a:t>NUMBER OF SENIOR PROGRAMS</a:t>
            </a:r>
            <a:endParaRPr sz="1200" b="1" dirty="0">
              <a:solidFill>
                <a:srgbClr val="111111"/>
              </a:solidFill>
              <a:latin typeface="Arial Narrow" panose="020B0604020202020204" pitchFamily="34" charset="0"/>
            </a:endParaRPr>
          </a:p>
        </p:txBody>
      </p:sp>
      <p:cxnSp>
        <p:nvCxnSpPr>
          <p:cNvPr id="79" name="Straight Connector 78">
            <a:extLst>
              <a:ext uri="{FF2B5EF4-FFF2-40B4-BE49-F238E27FC236}">
                <a16:creationId xmlns:a16="http://schemas.microsoft.com/office/drawing/2014/main" id="{6CE70CA8-9D44-1F5D-0571-4A0624D3D9FB}"/>
              </a:ext>
            </a:extLst>
          </p:cNvPr>
          <p:cNvCxnSpPr>
            <a:cxnSpLocks/>
          </p:cNvCxnSpPr>
          <p:nvPr/>
        </p:nvCxnSpPr>
        <p:spPr>
          <a:xfrm>
            <a:off x="4295318" y="5798491"/>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80" name="TextBox 79">
            <a:extLst>
              <a:ext uri="{FF2B5EF4-FFF2-40B4-BE49-F238E27FC236}">
                <a16:creationId xmlns:a16="http://schemas.microsoft.com/office/drawing/2014/main" id="{8DE42909-034B-864A-4A1F-3ED4D9B43A73}"/>
              </a:ext>
            </a:extLst>
          </p:cNvPr>
          <p:cNvSpPr txBox="1"/>
          <p:nvPr/>
        </p:nvSpPr>
        <p:spPr>
          <a:xfrm>
            <a:off x="4234650" y="6004912"/>
            <a:ext cx="3298108" cy="258532"/>
          </a:xfrm>
          <a:prstGeom prst="rect">
            <a:avLst/>
          </a:prstGeom>
          <a:noFill/>
        </p:spPr>
        <p:txBody>
          <a:bodyPr wrap="square" lIns="36576" tIns="36576" rIns="36576" bIns="36576">
            <a:spAutoFit/>
          </a:bodyPr>
          <a:lstStyle/>
          <a:p>
            <a:r>
              <a:rPr lang="en-US" sz="1200" b="1" dirty="0">
                <a:solidFill>
                  <a:srgbClr val="111111"/>
                </a:solidFill>
                <a:latin typeface="Arial Narrow" panose="020B0604020202020204" pitchFamily="34" charset="0"/>
              </a:rPr>
              <a:t>NUMBER OF ADULT LEARNING PROGRAMS</a:t>
            </a:r>
            <a:endParaRPr sz="1200" b="1" dirty="0">
              <a:solidFill>
                <a:srgbClr val="111111"/>
              </a:solidFill>
              <a:latin typeface="Arial Narrow" panose="020B0604020202020204" pitchFamily="34" charset="0"/>
            </a:endParaRPr>
          </a:p>
        </p:txBody>
      </p:sp>
      <p:cxnSp>
        <p:nvCxnSpPr>
          <p:cNvPr id="82" name="Straight Connector 81">
            <a:extLst>
              <a:ext uri="{FF2B5EF4-FFF2-40B4-BE49-F238E27FC236}">
                <a16:creationId xmlns:a16="http://schemas.microsoft.com/office/drawing/2014/main" id="{85328449-7ABB-5D75-1828-AF982FE78C9E}"/>
              </a:ext>
            </a:extLst>
          </p:cNvPr>
          <p:cNvCxnSpPr>
            <a:cxnSpLocks/>
          </p:cNvCxnSpPr>
          <p:nvPr/>
        </p:nvCxnSpPr>
        <p:spPr>
          <a:xfrm>
            <a:off x="4295319" y="6587577"/>
            <a:ext cx="3057591" cy="0"/>
          </a:xfrm>
          <a:prstGeom prst="line">
            <a:avLst/>
          </a:prstGeom>
          <a:ln w="15875">
            <a:prstDash val="sysDot"/>
          </a:ln>
        </p:spPr>
        <p:style>
          <a:lnRef idx="1">
            <a:schemeClr val="accent2"/>
          </a:lnRef>
          <a:fillRef idx="0">
            <a:schemeClr val="accent2"/>
          </a:fillRef>
          <a:effectRef idx="0">
            <a:schemeClr val="accent2"/>
          </a:effectRef>
          <a:fontRef idx="minor">
            <a:schemeClr val="tx1"/>
          </a:fontRef>
        </p:style>
      </p:cxnSp>
      <p:sp>
        <p:nvSpPr>
          <p:cNvPr id="89" name="TextBox 88">
            <a:extLst>
              <a:ext uri="{FF2B5EF4-FFF2-40B4-BE49-F238E27FC236}">
                <a16:creationId xmlns:a16="http://schemas.microsoft.com/office/drawing/2014/main" id="{2D746C94-E6EC-3010-8E9D-B30CCC584DC0}"/>
              </a:ext>
            </a:extLst>
          </p:cNvPr>
          <p:cNvSpPr txBox="1"/>
          <p:nvPr/>
        </p:nvSpPr>
        <p:spPr>
          <a:xfrm>
            <a:off x="4251771" y="6301454"/>
            <a:ext cx="3257912" cy="196977"/>
          </a:xfrm>
          <a:prstGeom prst="rect">
            <a:avLst/>
          </a:prstGeom>
          <a:noFill/>
        </p:spPr>
        <p:txBody>
          <a:bodyPr wrap="square" lIns="36576" tIns="36576" rIns="36576" bIns="36576">
            <a:spAutoFit/>
          </a:bodyPr>
          <a:lstStyle/>
          <a:p>
            <a:pPr algn="l"/>
            <a:r>
              <a:rPr lang="en-US" sz="800" dirty="0">
                <a:solidFill>
                  <a:srgbClr val="111111"/>
                </a:solidFill>
                <a:latin typeface="Arial" panose="020B0604020202020204" pitchFamily="34" charset="0"/>
                <a:cs typeface="Arial" panose="020B0604020202020204" pitchFamily="34" charset="0"/>
              </a:rPr>
              <a:t>12345</a:t>
            </a:r>
            <a:endParaRPr sz="800" dirty="0">
              <a:solidFill>
                <a:srgbClr val="111111"/>
              </a:solidFill>
              <a:latin typeface="Arial" panose="020B0604020202020204" pitchFamily="34" charset="0"/>
              <a:cs typeface="Arial" panose="020B0604020202020204" pitchFamily="34" charset="0"/>
            </a:endParaRPr>
          </a:p>
        </p:txBody>
      </p:sp>
      <p:sp>
        <p:nvSpPr>
          <p:cNvPr id="90" name="TextBox 89">
            <a:extLst>
              <a:ext uri="{FF2B5EF4-FFF2-40B4-BE49-F238E27FC236}">
                <a16:creationId xmlns:a16="http://schemas.microsoft.com/office/drawing/2014/main" id="{0CFC60D2-0B31-444A-18B9-7BDBF8F7092F}"/>
              </a:ext>
            </a:extLst>
          </p:cNvPr>
          <p:cNvSpPr txBox="1"/>
          <p:nvPr/>
        </p:nvSpPr>
        <p:spPr>
          <a:xfrm>
            <a:off x="4262208" y="5560044"/>
            <a:ext cx="3257912" cy="196977"/>
          </a:xfrm>
          <a:prstGeom prst="rect">
            <a:avLst/>
          </a:prstGeom>
          <a:noFill/>
        </p:spPr>
        <p:txBody>
          <a:bodyPr wrap="square" lIns="36576" tIns="36576" rIns="36576" bIns="36576">
            <a:spAutoFit/>
          </a:bodyPr>
          <a:lstStyle/>
          <a:p>
            <a:pPr algn="l"/>
            <a:r>
              <a:rPr lang="en-US" sz="800" dirty="0">
                <a:solidFill>
                  <a:srgbClr val="111111"/>
                </a:solidFill>
                <a:latin typeface="Arial" panose="020B0604020202020204" pitchFamily="34" charset="0"/>
                <a:cs typeface="Arial" panose="020B0604020202020204" pitchFamily="34" charset="0"/>
              </a:rPr>
              <a:t>12345</a:t>
            </a:r>
            <a:endParaRPr sz="800" dirty="0">
              <a:solidFill>
                <a:srgbClr val="111111"/>
              </a:solidFill>
              <a:latin typeface="Arial" panose="020B0604020202020204" pitchFamily="34" charset="0"/>
              <a:cs typeface="Arial" panose="020B0604020202020204" pitchFamily="34" charset="0"/>
            </a:endParaRPr>
          </a:p>
        </p:txBody>
      </p:sp>
      <p:sp>
        <p:nvSpPr>
          <p:cNvPr id="91" name="TextBox 90">
            <a:extLst>
              <a:ext uri="{FF2B5EF4-FFF2-40B4-BE49-F238E27FC236}">
                <a16:creationId xmlns:a16="http://schemas.microsoft.com/office/drawing/2014/main" id="{85499208-E82F-3C7A-480B-A034B60D4921}"/>
              </a:ext>
            </a:extLst>
          </p:cNvPr>
          <p:cNvSpPr txBox="1"/>
          <p:nvPr/>
        </p:nvSpPr>
        <p:spPr>
          <a:xfrm>
            <a:off x="4262208" y="4725602"/>
            <a:ext cx="3257912" cy="196977"/>
          </a:xfrm>
          <a:prstGeom prst="rect">
            <a:avLst/>
          </a:prstGeom>
          <a:noFill/>
        </p:spPr>
        <p:txBody>
          <a:bodyPr wrap="square" lIns="36576" tIns="36576" rIns="36576" bIns="36576">
            <a:spAutoFit/>
          </a:bodyPr>
          <a:lstStyle/>
          <a:p>
            <a:pPr algn="l"/>
            <a:r>
              <a:rPr lang="en-US" sz="800" dirty="0">
                <a:solidFill>
                  <a:srgbClr val="111111"/>
                </a:solidFill>
                <a:latin typeface="Arial" panose="020B0604020202020204" pitchFamily="34" charset="0"/>
                <a:cs typeface="Arial" panose="020B0604020202020204" pitchFamily="34" charset="0"/>
              </a:rPr>
              <a:t>12345</a:t>
            </a:r>
            <a:endParaRPr sz="800" dirty="0">
              <a:solidFill>
                <a:srgbClr val="111111"/>
              </a:solidFill>
              <a:latin typeface="Arial" panose="020B0604020202020204" pitchFamily="34" charset="0"/>
              <a:cs typeface="Arial" panose="020B0604020202020204" pitchFamily="34" charset="0"/>
            </a:endParaRPr>
          </a:p>
        </p:txBody>
      </p:sp>
      <p:sp>
        <p:nvSpPr>
          <p:cNvPr id="92" name="TextBox 91">
            <a:extLst>
              <a:ext uri="{FF2B5EF4-FFF2-40B4-BE49-F238E27FC236}">
                <a16:creationId xmlns:a16="http://schemas.microsoft.com/office/drawing/2014/main" id="{C6193086-0430-CB9E-0F07-77F67C83A845}"/>
              </a:ext>
            </a:extLst>
          </p:cNvPr>
          <p:cNvSpPr txBox="1"/>
          <p:nvPr/>
        </p:nvSpPr>
        <p:spPr>
          <a:xfrm>
            <a:off x="4262152" y="3994320"/>
            <a:ext cx="3257912" cy="196977"/>
          </a:xfrm>
          <a:prstGeom prst="rect">
            <a:avLst/>
          </a:prstGeom>
          <a:noFill/>
        </p:spPr>
        <p:txBody>
          <a:bodyPr wrap="square" lIns="36576" tIns="36576" rIns="36576" bIns="36576">
            <a:spAutoFit/>
          </a:bodyPr>
          <a:lstStyle/>
          <a:p>
            <a:pPr algn="l"/>
            <a:r>
              <a:rPr lang="en-US" sz="800" dirty="0">
                <a:solidFill>
                  <a:srgbClr val="111111"/>
                </a:solidFill>
                <a:latin typeface="Arial" panose="020B0604020202020204" pitchFamily="34" charset="0"/>
                <a:cs typeface="Arial" panose="020B0604020202020204" pitchFamily="34" charset="0"/>
              </a:rPr>
              <a:t>12345</a:t>
            </a:r>
            <a:endParaRPr sz="800" dirty="0">
              <a:solidFill>
                <a:srgbClr val="111111"/>
              </a:solidFill>
              <a:latin typeface="Arial" panose="020B0604020202020204" pitchFamily="34" charset="0"/>
              <a:cs typeface="Arial" panose="020B0604020202020204" pitchFamily="34" charset="0"/>
            </a:endParaRPr>
          </a:p>
        </p:txBody>
      </p:sp>
      <p:sp>
        <p:nvSpPr>
          <p:cNvPr id="93" name="TextBox 92">
            <a:extLst>
              <a:ext uri="{FF2B5EF4-FFF2-40B4-BE49-F238E27FC236}">
                <a16:creationId xmlns:a16="http://schemas.microsoft.com/office/drawing/2014/main" id="{A30DED51-069D-2917-F861-1DB81695AA0E}"/>
              </a:ext>
            </a:extLst>
          </p:cNvPr>
          <p:cNvSpPr txBox="1"/>
          <p:nvPr/>
        </p:nvSpPr>
        <p:spPr>
          <a:xfrm>
            <a:off x="4245291" y="3382667"/>
            <a:ext cx="3257912" cy="196977"/>
          </a:xfrm>
          <a:prstGeom prst="rect">
            <a:avLst/>
          </a:prstGeom>
          <a:noFill/>
        </p:spPr>
        <p:txBody>
          <a:bodyPr wrap="square" lIns="36576" tIns="36576" rIns="36576" bIns="36576">
            <a:spAutoFit/>
          </a:bodyPr>
          <a:lstStyle/>
          <a:p>
            <a:pPr algn="l"/>
            <a:r>
              <a:rPr lang="en-US" sz="800" dirty="0">
                <a:solidFill>
                  <a:srgbClr val="111111"/>
                </a:solidFill>
                <a:latin typeface="Arial" panose="020B0604020202020204" pitchFamily="34" charset="0"/>
                <a:cs typeface="Arial" panose="020B0604020202020204" pitchFamily="34" charset="0"/>
              </a:rPr>
              <a:t>12345</a:t>
            </a:r>
            <a:endParaRPr sz="800" dirty="0">
              <a:solidFill>
                <a:srgbClr val="111111"/>
              </a:solidFill>
              <a:latin typeface="Arial" panose="020B0604020202020204" pitchFamily="34" charset="0"/>
              <a:cs typeface="Arial" panose="020B0604020202020204" pitchFamily="34" charset="0"/>
            </a:endParaRPr>
          </a:p>
        </p:txBody>
      </p:sp>
      <p:sp>
        <p:nvSpPr>
          <p:cNvPr id="94" name="Rounded Rectangle 93">
            <a:extLst>
              <a:ext uri="{FF2B5EF4-FFF2-40B4-BE49-F238E27FC236}">
                <a16:creationId xmlns:a16="http://schemas.microsoft.com/office/drawing/2014/main" id="{34305B7F-CA1E-AE9B-E725-019A77273CE3}"/>
              </a:ext>
            </a:extLst>
          </p:cNvPr>
          <p:cNvSpPr/>
          <p:nvPr/>
        </p:nvSpPr>
        <p:spPr>
          <a:xfrm>
            <a:off x="144400" y="6914681"/>
            <a:ext cx="7436239" cy="1502053"/>
          </a:xfrm>
          <a:prstGeom prst="roundRect">
            <a:avLst>
              <a:gd name="adj" fmla="val 8457"/>
            </a:avLst>
          </a:prstGeom>
          <a:solidFill>
            <a:srgbClr val="FFFFFF"/>
          </a:solidFill>
          <a:ln>
            <a:solidFill>
              <a:srgbClr val="B9B9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endParaRPr>
          </a:p>
        </p:txBody>
      </p:sp>
      <p:sp>
        <p:nvSpPr>
          <p:cNvPr id="95" name="Round Same Side Corner Rectangle 94">
            <a:extLst>
              <a:ext uri="{FF2B5EF4-FFF2-40B4-BE49-F238E27FC236}">
                <a16:creationId xmlns:a16="http://schemas.microsoft.com/office/drawing/2014/main" id="{C91D803C-086C-3085-E1AE-3785B6EC9776}"/>
              </a:ext>
            </a:extLst>
          </p:cNvPr>
          <p:cNvSpPr/>
          <p:nvPr/>
        </p:nvSpPr>
        <p:spPr>
          <a:xfrm>
            <a:off x="144401" y="6907473"/>
            <a:ext cx="7436238" cy="285915"/>
          </a:xfrm>
          <a:prstGeom prst="round2SameRect">
            <a:avLst>
              <a:gd name="adj1" fmla="val 50000"/>
              <a:gd name="adj2" fmla="val 0"/>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endParaRPr>
          </a:p>
        </p:txBody>
      </p:sp>
      <p:sp>
        <p:nvSpPr>
          <p:cNvPr id="97" name="TextBox 96">
            <a:extLst>
              <a:ext uri="{FF2B5EF4-FFF2-40B4-BE49-F238E27FC236}">
                <a16:creationId xmlns:a16="http://schemas.microsoft.com/office/drawing/2014/main" id="{0C7843DA-ACCC-8BD8-220F-D48F6180234C}"/>
              </a:ext>
            </a:extLst>
          </p:cNvPr>
          <p:cNvSpPr txBox="1"/>
          <p:nvPr/>
        </p:nvSpPr>
        <p:spPr>
          <a:xfrm>
            <a:off x="191760" y="7294666"/>
            <a:ext cx="1391127" cy="350865"/>
          </a:xfrm>
          <a:prstGeom prst="rect">
            <a:avLst/>
          </a:prstGeom>
          <a:noFill/>
        </p:spPr>
        <p:txBody>
          <a:bodyPr wrap="square" lIns="36576" tIns="36576" rIns="36576" bIns="36576">
            <a:spAutoFit/>
          </a:bodyPr>
          <a:lstStyle/>
          <a:p>
            <a:pPr algn="ctr"/>
            <a:r>
              <a:rPr lang="en-US" sz="900" b="1" dirty="0">
                <a:solidFill>
                  <a:srgbClr val="C00000"/>
                </a:solidFill>
                <a:latin typeface="Arial Narrow" panose="020B0604020202020204" pitchFamily="34" charset="0"/>
              </a:rPr>
              <a:t>BEFORE / AFTER SCHOOL PROGRAMS</a:t>
            </a:r>
            <a:endParaRPr sz="900" b="1" dirty="0">
              <a:solidFill>
                <a:srgbClr val="C00000"/>
              </a:solidFill>
              <a:latin typeface="Arial Narrow" panose="020B0604020202020204" pitchFamily="34" charset="0"/>
            </a:endParaRPr>
          </a:p>
        </p:txBody>
      </p:sp>
      <p:sp>
        <p:nvSpPr>
          <p:cNvPr id="98" name="Oval 97">
            <a:extLst>
              <a:ext uri="{FF2B5EF4-FFF2-40B4-BE49-F238E27FC236}">
                <a16:creationId xmlns:a16="http://schemas.microsoft.com/office/drawing/2014/main" id="{97C0B39B-7CF8-E844-F7A2-01940264BA91}"/>
              </a:ext>
            </a:extLst>
          </p:cNvPr>
          <p:cNvSpPr/>
          <p:nvPr/>
        </p:nvSpPr>
        <p:spPr>
          <a:xfrm>
            <a:off x="265451" y="6840288"/>
            <a:ext cx="406746" cy="40674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pic>
        <p:nvPicPr>
          <p:cNvPr id="99" name="Picture 98">
            <a:extLst>
              <a:ext uri="{FF2B5EF4-FFF2-40B4-BE49-F238E27FC236}">
                <a16:creationId xmlns:a16="http://schemas.microsoft.com/office/drawing/2014/main" id="{B02AA67D-D6F6-3D08-B04D-81523473BB2A}"/>
              </a:ext>
            </a:extLst>
          </p:cNvPr>
          <p:cNvPicPr>
            <a:picLocks noChangeAspect="1"/>
          </p:cNvPicPr>
          <p:nvPr/>
        </p:nvPicPr>
        <p:blipFill>
          <a:blip r:embed="rId7"/>
          <a:stretch>
            <a:fillRect/>
          </a:stretch>
        </p:blipFill>
        <p:spPr>
          <a:xfrm>
            <a:off x="2125278" y="7692433"/>
            <a:ext cx="257570" cy="210739"/>
          </a:xfrm>
          <a:prstGeom prst="rect">
            <a:avLst/>
          </a:prstGeom>
        </p:spPr>
      </p:pic>
      <p:sp>
        <p:nvSpPr>
          <p:cNvPr id="100" name="TextBox 99">
            <a:extLst>
              <a:ext uri="{FF2B5EF4-FFF2-40B4-BE49-F238E27FC236}">
                <a16:creationId xmlns:a16="http://schemas.microsoft.com/office/drawing/2014/main" id="{37C84848-80E6-E1F9-ED23-834FA67E2697}"/>
              </a:ext>
            </a:extLst>
          </p:cNvPr>
          <p:cNvSpPr txBox="1"/>
          <p:nvPr/>
        </p:nvSpPr>
        <p:spPr>
          <a:xfrm>
            <a:off x="265451" y="7651013"/>
            <a:ext cx="1219018" cy="603242"/>
          </a:xfrm>
          <a:prstGeom prst="rect">
            <a:avLst/>
          </a:prstGeom>
          <a:noFill/>
        </p:spPr>
        <p:txBody>
          <a:bodyPr wrap="square" lIns="36576" tIns="36576" rIns="36576" bIns="36576">
            <a:spAutoFit/>
          </a:bodyPr>
          <a:lstStyle/>
          <a:p>
            <a:pPr algn="ctr"/>
            <a:r>
              <a:rPr lang="en-US" sz="860" dirty="0">
                <a:solidFill>
                  <a:srgbClr val="111111"/>
                </a:solidFill>
                <a:latin typeface="Arial" panose="020B0604020202020204" pitchFamily="34" charset="0"/>
                <a:cs typeface="Arial" panose="020B0604020202020204" pitchFamily="34" charset="0"/>
              </a:rPr>
              <a:t>Provide safe spaces, homework help, and enrichment activities while parents work.</a:t>
            </a:r>
            <a:endParaRPr sz="860" dirty="0">
              <a:solidFill>
                <a:srgbClr val="111111"/>
              </a:solidFill>
              <a:latin typeface="Arial" panose="020B0604020202020204" pitchFamily="34" charset="0"/>
              <a:cs typeface="Arial" panose="020B0604020202020204" pitchFamily="34" charset="0"/>
            </a:endParaRPr>
          </a:p>
        </p:txBody>
      </p:sp>
      <p:sp>
        <p:nvSpPr>
          <p:cNvPr id="105" name="TextBox 104">
            <a:extLst>
              <a:ext uri="{FF2B5EF4-FFF2-40B4-BE49-F238E27FC236}">
                <a16:creationId xmlns:a16="http://schemas.microsoft.com/office/drawing/2014/main" id="{9033AE5F-E56B-883D-0FAF-92E632BB7B16}"/>
              </a:ext>
            </a:extLst>
          </p:cNvPr>
          <p:cNvSpPr txBox="1"/>
          <p:nvPr/>
        </p:nvSpPr>
        <p:spPr>
          <a:xfrm>
            <a:off x="740222" y="6932432"/>
            <a:ext cx="6186353" cy="258532"/>
          </a:xfrm>
          <a:prstGeom prst="rect">
            <a:avLst/>
          </a:prstGeom>
          <a:noFill/>
        </p:spPr>
        <p:txBody>
          <a:bodyPr wrap="square" lIns="36576" tIns="36576" rIns="36576" bIns="36576">
            <a:spAutoFit/>
          </a:bodyPr>
          <a:lstStyle/>
          <a:p>
            <a:r>
              <a:rPr lang="en-US" sz="1200" b="1" dirty="0">
                <a:solidFill>
                  <a:srgbClr val="FFFFFF"/>
                </a:solidFill>
                <a:latin typeface="Arial" panose="020B0604020202020204" pitchFamily="34" charset="0"/>
                <a:cs typeface="Arial" panose="020B0604020202020204" pitchFamily="34" charset="0"/>
              </a:rPr>
              <a:t>CHILDREN &amp; FAMILY SERVICES THAT COULD BE IMPACTED</a:t>
            </a:r>
            <a:endParaRPr sz="1200" b="1" dirty="0">
              <a:solidFill>
                <a:srgbClr val="FFFFFF"/>
              </a:solidFill>
              <a:latin typeface="Arial" panose="020B0604020202020204" pitchFamily="34" charset="0"/>
              <a:cs typeface="Arial" panose="020B0604020202020204" pitchFamily="34" charset="0"/>
            </a:endParaRPr>
          </a:p>
        </p:txBody>
      </p:sp>
      <p:cxnSp>
        <p:nvCxnSpPr>
          <p:cNvPr id="106" name="Straight Connector 105">
            <a:extLst>
              <a:ext uri="{FF2B5EF4-FFF2-40B4-BE49-F238E27FC236}">
                <a16:creationId xmlns:a16="http://schemas.microsoft.com/office/drawing/2014/main" id="{4961EB2C-7CCF-A5EE-AA93-3BE0D9A20753}"/>
              </a:ext>
            </a:extLst>
          </p:cNvPr>
          <p:cNvCxnSpPr>
            <a:cxnSpLocks/>
          </p:cNvCxnSpPr>
          <p:nvPr/>
        </p:nvCxnSpPr>
        <p:spPr>
          <a:xfrm>
            <a:off x="1637492" y="7340397"/>
            <a:ext cx="0" cy="968155"/>
          </a:xfrm>
          <a:prstGeom prst="line">
            <a:avLst/>
          </a:prstGeom>
          <a:ln w="15875">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108" name="Straight Connector 107">
            <a:extLst>
              <a:ext uri="{FF2B5EF4-FFF2-40B4-BE49-F238E27FC236}">
                <a16:creationId xmlns:a16="http://schemas.microsoft.com/office/drawing/2014/main" id="{3801D0C2-C1C2-F9C4-5582-3B9DB5C8F2BD}"/>
              </a:ext>
            </a:extLst>
          </p:cNvPr>
          <p:cNvCxnSpPr>
            <a:cxnSpLocks/>
          </p:cNvCxnSpPr>
          <p:nvPr/>
        </p:nvCxnSpPr>
        <p:spPr>
          <a:xfrm>
            <a:off x="3125151" y="7340397"/>
            <a:ext cx="0" cy="968155"/>
          </a:xfrm>
          <a:prstGeom prst="line">
            <a:avLst/>
          </a:prstGeom>
          <a:ln w="15875">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109" name="Straight Connector 108">
            <a:extLst>
              <a:ext uri="{FF2B5EF4-FFF2-40B4-BE49-F238E27FC236}">
                <a16:creationId xmlns:a16="http://schemas.microsoft.com/office/drawing/2014/main" id="{0EA50903-D913-FFAA-6CF7-9402E97E47E7}"/>
              </a:ext>
            </a:extLst>
          </p:cNvPr>
          <p:cNvCxnSpPr>
            <a:cxnSpLocks/>
          </p:cNvCxnSpPr>
          <p:nvPr/>
        </p:nvCxnSpPr>
        <p:spPr>
          <a:xfrm>
            <a:off x="4612810" y="7340397"/>
            <a:ext cx="0" cy="968155"/>
          </a:xfrm>
          <a:prstGeom prst="line">
            <a:avLst/>
          </a:prstGeom>
          <a:ln w="15875">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110" name="Straight Connector 109">
            <a:extLst>
              <a:ext uri="{FF2B5EF4-FFF2-40B4-BE49-F238E27FC236}">
                <a16:creationId xmlns:a16="http://schemas.microsoft.com/office/drawing/2014/main" id="{B2DD8F06-7906-6C40-C160-3C0FCDB7ACFD}"/>
              </a:ext>
            </a:extLst>
          </p:cNvPr>
          <p:cNvCxnSpPr>
            <a:cxnSpLocks/>
          </p:cNvCxnSpPr>
          <p:nvPr/>
        </p:nvCxnSpPr>
        <p:spPr>
          <a:xfrm>
            <a:off x="6100469" y="7340397"/>
            <a:ext cx="0" cy="968155"/>
          </a:xfrm>
          <a:prstGeom prst="line">
            <a:avLst/>
          </a:prstGeom>
          <a:ln w="15875">
            <a:solidFill>
              <a:srgbClr val="C00000"/>
            </a:solidFill>
          </a:ln>
        </p:spPr>
        <p:style>
          <a:lnRef idx="1">
            <a:schemeClr val="accent2"/>
          </a:lnRef>
          <a:fillRef idx="0">
            <a:schemeClr val="accent2"/>
          </a:fillRef>
          <a:effectRef idx="0">
            <a:schemeClr val="accent2"/>
          </a:effectRef>
          <a:fontRef idx="minor">
            <a:schemeClr val="tx1"/>
          </a:fontRef>
        </p:style>
      </p:cxnSp>
      <p:sp>
        <p:nvSpPr>
          <p:cNvPr id="122" name="TextBox 121">
            <a:extLst>
              <a:ext uri="{FF2B5EF4-FFF2-40B4-BE49-F238E27FC236}">
                <a16:creationId xmlns:a16="http://schemas.microsoft.com/office/drawing/2014/main" id="{02EE7662-F7AF-81A6-6336-14589AE6DC8D}"/>
              </a:ext>
            </a:extLst>
          </p:cNvPr>
          <p:cNvSpPr txBox="1"/>
          <p:nvPr/>
        </p:nvSpPr>
        <p:spPr>
          <a:xfrm>
            <a:off x="1671930" y="7294666"/>
            <a:ext cx="1398615" cy="350865"/>
          </a:xfrm>
          <a:prstGeom prst="rect">
            <a:avLst/>
          </a:prstGeom>
          <a:noFill/>
        </p:spPr>
        <p:txBody>
          <a:bodyPr wrap="square" lIns="36576" tIns="36576" rIns="36576" bIns="36576">
            <a:spAutoFit/>
          </a:bodyPr>
          <a:lstStyle/>
          <a:p>
            <a:pPr algn="ctr"/>
            <a:r>
              <a:rPr lang="en-US" sz="900" b="1" dirty="0">
                <a:solidFill>
                  <a:srgbClr val="C00000"/>
                </a:solidFill>
                <a:latin typeface="Arial Narrow" panose="020B0604020202020204" pitchFamily="34" charset="0"/>
              </a:rPr>
              <a:t>YOUTH DEVELOPMENT PROGRAMS</a:t>
            </a:r>
            <a:endParaRPr sz="900" b="1" dirty="0">
              <a:solidFill>
                <a:srgbClr val="C00000"/>
              </a:solidFill>
              <a:latin typeface="Arial Narrow" panose="020B0604020202020204" pitchFamily="34" charset="0"/>
            </a:endParaRPr>
          </a:p>
        </p:txBody>
      </p:sp>
      <p:sp>
        <p:nvSpPr>
          <p:cNvPr id="123" name="TextBox 122">
            <a:extLst>
              <a:ext uri="{FF2B5EF4-FFF2-40B4-BE49-F238E27FC236}">
                <a16:creationId xmlns:a16="http://schemas.microsoft.com/office/drawing/2014/main" id="{144BBAB9-3FE9-FA14-9A86-8C8128430679}"/>
              </a:ext>
            </a:extLst>
          </p:cNvPr>
          <p:cNvSpPr txBox="1"/>
          <p:nvPr/>
        </p:nvSpPr>
        <p:spPr>
          <a:xfrm>
            <a:off x="3292736" y="7245465"/>
            <a:ext cx="1162876" cy="350865"/>
          </a:xfrm>
          <a:prstGeom prst="rect">
            <a:avLst/>
          </a:prstGeom>
          <a:noFill/>
        </p:spPr>
        <p:txBody>
          <a:bodyPr wrap="square" lIns="36576" tIns="36576" rIns="36576" bIns="36576">
            <a:spAutoFit/>
          </a:bodyPr>
          <a:lstStyle/>
          <a:p>
            <a:pPr algn="ctr"/>
            <a:r>
              <a:rPr lang="en-US" sz="900" b="1" dirty="0">
                <a:solidFill>
                  <a:srgbClr val="C00000"/>
                </a:solidFill>
                <a:latin typeface="Arial Narrow" panose="020B0604020202020204" pitchFamily="34" charset="0"/>
              </a:rPr>
              <a:t>SPORTS </a:t>
            </a:r>
          </a:p>
          <a:p>
            <a:pPr algn="ctr"/>
            <a:r>
              <a:rPr lang="en-US" sz="900" b="1" dirty="0">
                <a:solidFill>
                  <a:srgbClr val="C00000"/>
                </a:solidFill>
                <a:latin typeface="Arial Narrow" panose="020B0604020202020204" pitchFamily="34" charset="0"/>
              </a:rPr>
              <a:t>PROGRAMS</a:t>
            </a:r>
            <a:endParaRPr sz="900" b="1" dirty="0">
              <a:solidFill>
                <a:srgbClr val="C00000"/>
              </a:solidFill>
              <a:latin typeface="Arial Narrow" panose="020B0604020202020204" pitchFamily="34" charset="0"/>
            </a:endParaRPr>
          </a:p>
        </p:txBody>
      </p:sp>
      <p:sp>
        <p:nvSpPr>
          <p:cNvPr id="124" name="TextBox 123">
            <a:extLst>
              <a:ext uri="{FF2B5EF4-FFF2-40B4-BE49-F238E27FC236}">
                <a16:creationId xmlns:a16="http://schemas.microsoft.com/office/drawing/2014/main" id="{98D793FD-ACEB-8ECF-F4C5-57CF8E023B2C}"/>
              </a:ext>
            </a:extLst>
          </p:cNvPr>
          <p:cNvSpPr txBox="1"/>
          <p:nvPr/>
        </p:nvSpPr>
        <p:spPr>
          <a:xfrm>
            <a:off x="4736656" y="7294665"/>
            <a:ext cx="1162876" cy="350865"/>
          </a:xfrm>
          <a:prstGeom prst="rect">
            <a:avLst/>
          </a:prstGeom>
          <a:noFill/>
        </p:spPr>
        <p:txBody>
          <a:bodyPr wrap="square" lIns="36576" tIns="36576" rIns="36576" bIns="36576">
            <a:spAutoFit/>
          </a:bodyPr>
          <a:lstStyle/>
          <a:p>
            <a:pPr algn="ctr"/>
            <a:r>
              <a:rPr lang="en-US" sz="900" b="1" dirty="0">
                <a:solidFill>
                  <a:srgbClr val="C00000"/>
                </a:solidFill>
                <a:latin typeface="Arial Narrow" panose="020B0604020202020204" pitchFamily="34" charset="0"/>
              </a:rPr>
              <a:t>SENIOR </a:t>
            </a:r>
          </a:p>
          <a:p>
            <a:pPr algn="ctr"/>
            <a:r>
              <a:rPr lang="en-US" sz="900" b="1" dirty="0">
                <a:solidFill>
                  <a:srgbClr val="C00000"/>
                </a:solidFill>
                <a:latin typeface="Arial Narrow" panose="020B0604020202020204" pitchFamily="34" charset="0"/>
              </a:rPr>
              <a:t>PROGRAMS</a:t>
            </a:r>
            <a:endParaRPr sz="900" b="1" dirty="0">
              <a:solidFill>
                <a:srgbClr val="C00000"/>
              </a:solidFill>
              <a:latin typeface="Arial Narrow" panose="020B0604020202020204" pitchFamily="34" charset="0"/>
            </a:endParaRPr>
          </a:p>
        </p:txBody>
      </p:sp>
      <p:sp>
        <p:nvSpPr>
          <p:cNvPr id="127" name="TextBox 126">
            <a:extLst>
              <a:ext uri="{FF2B5EF4-FFF2-40B4-BE49-F238E27FC236}">
                <a16:creationId xmlns:a16="http://schemas.microsoft.com/office/drawing/2014/main" id="{FE613102-598B-4A21-9A3C-017425F7F047}"/>
              </a:ext>
            </a:extLst>
          </p:cNvPr>
          <p:cNvSpPr txBox="1"/>
          <p:nvPr/>
        </p:nvSpPr>
        <p:spPr>
          <a:xfrm>
            <a:off x="6264157" y="7294666"/>
            <a:ext cx="1162876" cy="350865"/>
          </a:xfrm>
          <a:prstGeom prst="rect">
            <a:avLst/>
          </a:prstGeom>
          <a:noFill/>
        </p:spPr>
        <p:txBody>
          <a:bodyPr wrap="square" lIns="36576" tIns="36576" rIns="36576" bIns="36576">
            <a:spAutoFit/>
          </a:bodyPr>
          <a:lstStyle/>
          <a:p>
            <a:pPr algn="ctr"/>
            <a:r>
              <a:rPr lang="en-US" sz="900" b="1" dirty="0">
                <a:solidFill>
                  <a:srgbClr val="C00000"/>
                </a:solidFill>
                <a:latin typeface="Arial Narrow" panose="020B0604020202020204" pitchFamily="34" charset="0"/>
              </a:rPr>
              <a:t>ADULT LEARNING PROGRAMS</a:t>
            </a:r>
            <a:endParaRPr sz="900" b="1" dirty="0">
              <a:solidFill>
                <a:srgbClr val="C00000"/>
              </a:solidFill>
              <a:latin typeface="Arial Narrow" panose="020B0604020202020204" pitchFamily="34" charset="0"/>
            </a:endParaRPr>
          </a:p>
        </p:txBody>
      </p:sp>
      <p:sp>
        <p:nvSpPr>
          <p:cNvPr id="129" name="TextBox 128">
            <a:extLst>
              <a:ext uri="{FF2B5EF4-FFF2-40B4-BE49-F238E27FC236}">
                <a16:creationId xmlns:a16="http://schemas.microsoft.com/office/drawing/2014/main" id="{3408496C-7A37-2CB1-FC58-01F915DBAEF2}"/>
              </a:ext>
            </a:extLst>
          </p:cNvPr>
          <p:cNvSpPr txBox="1"/>
          <p:nvPr/>
        </p:nvSpPr>
        <p:spPr>
          <a:xfrm>
            <a:off x="470158" y="5509791"/>
            <a:ext cx="2949280" cy="196977"/>
          </a:xfrm>
          <a:prstGeom prst="rect">
            <a:avLst/>
          </a:prstGeom>
          <a:noFill/>
        </p:spPr>
        <p:txBody>
          <a:bodyPr wrap="square" lIns="36576" tIns="36576" rIns="36576" bIns="36576">
            <a:spAutoFit/>
          </a:bodyPr>
          <a:lstStyle/>
          <a:p>
            <a:pPr algn="l"/>
            <a:r>
              <a:rPr lang="en-US" sz="800" b="1" dirty="0">
                <a:solidFill>
                  <a:srgbClr val="111111"/>
                </a:solidFill>
                <a:latin typeface="Arial" panose="020B0604020202020204" pitchFamily="34" charset="0"/>
                <a:cs typeface="Arial" panose="020B0604020202020204" pitchFamily="34" charset="0"/>
              </a:rPr>
              <a:t>Reducing or eliminating programs for children and families</a:t>
            </a:r>
            <a:endParaRPr sz="800" b="1" dirty="0">
              <a:solidFill>
                <a:srgbClr val="111111"/>
              </a:solidFill>
              <a:latin typeface="Arial" panose="020B0604020202020204" pitchFamily="34" charset="0"/>
              <a:cs typeface="Arial" panose="020B0604020202020204" pitchFamily="34" charset="0"/>
            </a:endParaRPr>
          </a:p>
        </p:txBody>
      </p:sp>
      <p:sp>
        <p:nvSpPr>
          <p:cNvPr id="130" name="TextBox 129">
            <a:extLst>
              <a:ext uri="{FF2B5EF4-FFF2-40B4-BE49-F238E27FC236}">
                <a16:creationId xmlns:a16="http://schemas.microsoft.com/office/drawing/2014/main" id="{A6856AD4-C8FD-120F-0F3E-EB592ACB74E3}"/>
              </a:ext>
            </a:extLst>
          </p:cNvPr>
          <p:cNvSpPr txBox="1"/>
          <p:nvPr/>
        </p:nvSpPr>
        <p:spPr>
          <a:xfrm>
            <a:off x="470158" y="5700003"/>
            <a:ext cx="2399598" cy="196977"/>
          </a:xfrm>
          <a:prstGeom prst="rect">
            <a:avLst/>
          </a:prstGeom>
          <a:noFill/>
        </p:spPr>
        <p:txBody>
          <a:bodyPr wrap="square" lIns="36576" tIns="36576" rIns="36576" bIns="36576">
            <a:spAutoFit/>
          </a:bodyPr>
          <a:lstStyle/>
          <a:p>
            <a:pPr algn="l"/>
            <a:r>
              <a:rPr lang="en-US" sz="800" b="1" dirty="0">
                <a:solidFill>
                  <a:srgbClr val="111111"/>
                </a:solidFill>
                <a:latin typeface="Arial" panose="020B0604020202020204" pitchFamily="34" charset="0"/>
                <a:cs typeface="Arial" panose="020B0604020202020204" pitchFamily="34" charset="0"/>
              </a:rPr>
              <a:t>Delaying facility repairs or upgrades</a:t>
            </a:r>
            <a:endParaRPr sz="800" b="1" dirty="0">
              <a:solidFill>
                <a:srgbClr val="111111"/>
              </a:solidFill>
              <a:latin typeface="Arial" panose="020B0604020202020204" pitchFamily="34" charset="0"/>
              <a:cs typeface="Arial" panose="020B0604020202020204" pitchFamily="34" charset="0"/>
            </a:endParaRPr>
          </a:p>
        </p:txBody>
      </p:sp>
      <p:sp>
        <p:nvSpPr>
          <p:cNvPr id="131" name="TextBox 130">
            <a:extLst>
              <a:ext uri="{FF2B5EF4-FFF2-40B4-BE49-F238E27FC236}">
                <a16:creationId xmlns:a16="http://schemas.microsoft.com/office/drawing/2014/main" id="{9E5BCAEA-CD27-5D55-129A-40ABE2B690D7}"/>
              </a:ext>
            </a:extLst>
          </p:cNvPr>
          <p:cNvSpPr txBox="1"/>
          <p:nvPr/>
        </p:nvSpPr>
        <p:spPr>
          <a:xfrm>
            <a:off x="470158" y="5883171"/>
            <a:ext cx="2399598" cy="196977"/>
          </a:xfrm>
          <a:prstGeom prst="rect">
            <a:avLst/>
          </a:prstGeom>
          <a:noFill/>
        </p:spPr>
        <p:txBody>
          <a:bodyPr wrap="square" lIns="36576" tIns="36576" rIns="36576" bIns="36576">
            <a:spAutoFit/>
          </a:bodyPr>
          <a:lstStyle/>
          <a:p>
            <a:pPr algn="l"/>
            <a:r>
              <a:rPr lang="en-US" sz="800" b="1" dirty="0">
                <a:solidFill>
                  <a:srgbClr val="111111"/>
                </a:solidFill>
                <a:latin typeface="Arial" panose="020B0604020202020204" pitchFamily="34" charset="0"/>
                <a:cs typeface="Arial" panose="020B0604020202020204" pitchFamily="34" charset="0"/>
              </a:rPr>
              <a:t>Cutting staff or limiting program hours</a:t>
            </a:r>
            <a:endParaRPr sz="800" b="1" dirty="0">
              <a:solidFill>
                <a:srgbClr val="111111"/>
              </a:solidFill>
              <a:latin typeface="Arial" panose="020B0604020202020204" pitchFamily="34" charset="0"/>
              <a:cs typeface="Arial" panose="020B0604020202020204" pitchFamily="34" charset="0"/>
            </a:endParaRPr>
          </a:p>
        </p:txBody>
      </p:sp>
      <p:pic>
        <p:nvPicPr>
          <p:cNvPr id="9" name="Graphic 8" descr="Woman with kid with solid fill">
            <a:extLst>
              <a:ext uri="{FF2B5EF4-FFF2-40B4-BE49-F238E27FC236}">
                <a16:creationId xmlns:a16="http://schemas.microsoft.com/office/drawing/2014/main" id="{55D92B81-F108-EF29-D1A3-21FDC1B439B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75184" y="6873292"/>
            <a:ext cx="340738" cy="340738"/>
          </a:xfrm>
          <a:prstGeom prst="rect">
            <a:avLst/>
          </a:prstGeom>
        </p:spPr>
      </p:pic>
      <p:sp>
        <p:nvSpPr>
          <p:cNvPr id="132" name="TextBox 131">
            <a:extLst>
              <a:ext uri="{FF2B5EF4-FFF2-40B4-BE49-F238E27FC236}">
                <a16:creationId xmlns:a16="http://schemas.microsoft.com/office/drawing/2014/main" id="{F8B4CC1C-0E8E-55D2-C4B0-8C1C03A47318}"/>
              </a:ext>
            </a:extLst>
          </p:cNvPr>
          <p:cNvSpPr txBox="1"/>
          <p:nvPr/>
        </p:nvSpPr>
        <p:spPr>
          <a:xfrm>
            <a:off x="470158" y="6073671"/>
            <a:ext cx="2973884" cy="196977"/>
          </a:xfrm>
          <a:prstGeom prst="rect">
            <a:avLst/>
          </a:prstGeom>
          <a:noFill/>
        </p:spPr>
        <p:txBody>
          <a:bodyPr wrap="square" lIns="36576" tIns="36576" rIns="36576" bIns="36576">
            <a:spAutoFit/>
          </a:bodyPr>
          <a:lstStyle/>
          <a:p>
            <a:pPr algn="l"/>
            <a:r>
              <a:rPr lang="en-US" sz="800" b="1" dirty="0">
                <a:solidFill>
                  <a:srgbClr val="111111"/>
                </a:solidFill>
                <a:latin typeface="Arial" panose="020B0604020202020204" pitchFamily="34" charset="0"/>
                <a:cs typeface="Arial" panose="020B0604020202020204" pitchFamily="34" charset="0"/>
              </a:rPr>
              <a:t>Reducing partnerships with community organizations</a:t>
            </a:r>
            <a:endParaRPr sz="800" b="1" dirty="0">
              <a:solidFill>
                <a:srgbClr val="111111"/>
              </a:solidFill>
              <a:latin typeface="Arial" panose="020B0604020202020204" pitchFamily="34" charset="0"/>
              <a:cs typeface="Arial" panose="020B0604020202020204" pitchFamily="34" charset="0"/>
            </a:endParaRPr>
          </a:p>
        </p:txBody>
      </p:sp>
      <p:sp>
        <p:nvSpPr>
          <p:cNvPr id="133" name="TextBox 132">
            <a:extLst>
              <a:ext uri="{FF2B5EF4-FFF2-40B4-BE49-F238E27FC236}">
                <a16:creationId xmlns:a16="http://schemas.microsoft.com/office/drawing/2014/main" id="{92A321AF-00A0-4E51-653C-D59DD752D788}"/>
              </a:ext>
            </a:extLst>
          </p:cNvPr>
          <p:cNvSpPr txBox="1"/>
          <p:nvPr/>
        </p:nvSpPr>
        <p:spPr>
          <a:xfrm>
            <a:off x="470158" y="6256551"/>
            <a:ext cx="2399598" cy="196977"/>
          </a:xfrm>
          <a:prstGeom prst="rect">
            <a:avLst/>
          </a:prstGeom>
          <a:noFill/>
        </p:spPr>
        <p:txBody>
          <a:bodyPr wrap="square" lIns="36576" tIns="36576" rIns="36576" bIns="36576">
            <a:spAutoFit/>
          </a:bodyPr>
          <a:lstStyle/>
          <a:p>
            <a:pPr algn="l"/>
            <a:r>
              <a:rPr lang="en-US" sz="800" b="1" dirty="0">
                <a:solidFill>
                  <a:srgbClr val="111111"/>
                </a:solidFill>
                <a:latin typeface="Arial" panose="020B0604020202020204" pitchFamily="34" charset="0"/>
                <a:cs typeface="Arial" panose="020B0604020202020204" pitchFamily="34" charset="0"/>
              </a:rPr>
              <a:t>Seeking alternative funding sources </a:t>
            </a:r>
            <a:endParaRPr sz="800" b="1" dirty="0">
              <a:solidFill>
                <a:srgbClr val="111111"/>
              </a:solidFill>
              <a:latin typeface="Arial" panose="020B0604020202020204" pitchFamily="34" charset="0"/>
              <a:cs typeface="Arial" panose="020B0604020202020204" pitchFamily="34" charset="0"/>
            </a:endParaRPr>
          </a:p>
        </p:txBody>
      </p:sp>
      <p:grpSp>
        <p:nvGrpSpPr>
          <p:cNvPr id="136" name="Group 135">
            <a:extLst>
              <a:ext uri="{FF2B5EF4-FFF2-40B4-BE49-F238E27FC236}">
                <a16:creationId xmlns:a16="http://schemas.microsoft.com/office/drawing/2014/main" id="{2D505C00-5F59-130B-1D3B-4047A39A4A9D}"/>
              </a:ext>
            </a:extLst>
          </p:cNvPr>
          <p:cNvGrpSpPr/>
          <p:nvPr/>
        </p:nvGrpSpPr>
        <p:grpSpPr>
          <a:xfrm>
            <a:off x="291462" y="5536414"/>
            <a:ext cx="124174" cy="124174"/>
            <a:chOff x="291462" y="5536414"/>
            <a:chExt cx="124174" cy="124174"/>
          </a:xfrm>
        </p:grpSpPr>
        <p:sp>
          <p:nvSpPr>
            <p:cNvPr id="128" name="Oval 127">
              <a:extLst>
                <a:ext uri="{FF2B5EF4-FFF2-40B4-BE49-F238E27FC236}">
                  <a16:creationId xmlns:a16="http://schemas.microsoft.com/office/drawing/2014/main" id="{10F9D32F-5C7C-8DF0-DC9E-0346D6F8589D}"/>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pic>
          <p:nvPicPr>
            <p:cNvPr id="135" name="Graphic 134" descr="Checkmark with solid fill">
              <a:extLst>
                <a:ext uri="{FF2B5EF4-FFF2-40B4-BE49-F238E27FC236}">
                  <a16:creationId xmlns:a16="http://schemas.microsoft.com/office/drawing/2014/main" id="{91882B33-A4F3-60F2-6988-BA2EB7C393CF}"/>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22776" y="5570908"/>
              <a:ext cx="62518" cy="62518"/>
            </a:xfrm>
            <a:prstGeom prst="rect">
              <a:avLst/>
            </a:prstGeom>
          </p:spPr>
        </p:pic>
      </p:grpSp>
      <p:pic>
        <p:nvPicPr>
          <p:cNvPr id="16" name="Graphic 15" descr="Football with solid fill">
            <a:extLst>
              <a:ext uri="{FF2B5EF4-FFF2-40B4-BE49-F238E27FC236}">
                <a16:creationId xmlns:a16="http://schemas.microsoft.com/office/drawing/2014/main" id="{B9482FB2-D2DC-2870-BA14-6068A0B4C41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775014" y="4555195"/>
            <a:ext cx="340145" cy="340145"/>
          </a:xfrm>
          <a:prstGeom prst="rect">
            <a:avLst/>
          </a:prstGeom>
        </p:spPr>
      </p:pic>
      <p:grpSp>
        <p:nvGrpSpPr>
          <p:cNvPr id="137" name="Group 136">
            <a:extLst>
              <a:ext uri="{FF2B5EF4-FFF2-40B4-BE49-F238E27FC236}">
                <a16:creationId xmlns:a16="http://schemas.microsoft.com/office/drawing/2014/main" id="{A1EBD4D0-C363-48FD-32C2-4F8FE33F72F1}"/>
              </a:ext>
            </a:extLst>
          </p:cNvPr>
          <p:cNvGrpSpPr/>
          <p:nvPr/>
        </p:nvGrpSpPr>
        <p:grpSpPr>
          <a:xfrm>
            <a:off x="291462" y="5722619"/>
            <a:ext cx="124174" cy="124174"/>
            <a:chOff x="291462" y="5536414"/>
            <a:chExt cx="124174" cy="124174"/>
          </a:xfrm>
        </p:grpSpPr>
        <p:sp>
          <p:nvSpPr>
            <p:cNvPr id="138" name="Oval 137">
              <a:extLst>
                <a:ext uri="{FF2B5EF4-FFF2-40B4-BE49-F238E27FC236}">
                  <a16:creationId xmlns:a16="http://schemas.microsoft.com/office/drawing/2014/main" id="{07A91F47-A3F8-448D-A977-B96C473B31E7}"/>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pic>
          <p:nvPicPr>
            <p:cNvPr id="139" name="Graphic 138" descr="Checkmark with solid fill">
              <a:extLst>
                <a:ext uri="{FF2B5EF4-FFF2-40B4-BE49-F238E27FC236}">
                  <a16:creationId xmlns:a16="http://schemas.microsoft.com/office/drawing/2014/main" id="{54DBB856-D6CF-4C3A-88CD-8953263037E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22776" y="5570908"/>
              <a:ext cx="62518" cy="62518"/>
            </a:xfrm>
            <a:prstGeom prst="rect">
              <a:avLst/>
            </a:prstGeom>
          </p:spPr>
        </p:pic>
      </p:grpSp>
      <p:grpSp>
        <p:nvGrpSpPr>
          <p:cNvPr id="141" name="Group 140">
            <a:extLst>
              <a:ext uri="{FF2B5EF4-FFF2-40B4-BE49-F238E27FC236}">
                <a16:creationId xmlns:a16="http://schemas.microsoft.com/office/drawing/2014/main" id="{DF062F07-148D-BC27-9CEC-0FBCFA5ED00C}"/>
              </a:ext>
            </a:extLst>
          </p:cNvPr>
          <p:cNvGrpSpPr/>
          <p:nvPr/>
        </p:nvGrpSpPr>
        <p:grpSpPr>
          <a:xfrm>
            <a:off x="291462" y="5922124"/>
            <a:ext cx="124174" cy="124174"/>
            <a:chOff x="291462" y="5536414"/>
            <a:chExt cx="124174" cy="124174"/>
          </a:xfrm>
        </p:grpSpPr>
        <p:sp>
          <p:nvSpPr>
            <p:cNvPr id="142" name="Oval 141">
              <a:extLst>
                <a:ext uri="{FF2B5EF4-FFF2-40B4-BE49-F238E27FC236}">
                  <a16:creationId xmlns:a16="http://schemas.microsoft.com/office/drawing/2014/main" id="{2B2549AC-B31F-8B87-FCB3-A0425ABEDFC8}"/>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pic>
          <p:nvPicPr>
            <p:cNvPr id="143" name="Graphic 142" descr="Checkmark with solid fill">
              <a:extLst>
                <a:ext uri="{FF2B5EF4-FFF2-40B4-BE49-F238E27FC236}">
                  <a16:creationId xmlns:a16="http://schemas.microsoft.com/office/drawing/2014/main" id="{F42BD0D6-8D91-5A80-646C-E3EE818BB78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22776" y="5570908"/>
              <a:ext cx="62518" cy="62518"/>
            </a:xfrm>
            <a:prstGeom prst="rect">
              <a:avLst/>
            </a:prstGeom>
          </p:spPr>
        </p:pic>
      </p:grpSp>
      <p:grpSp>
        <p:nvGrpSpPr>
          <p:cNvPr id="144" name="Group 143">
            <a:extLst>
              <a:ext uri="{FF2B5EF4-FFF2-40B4-BE49-F238E27FC236}">
                <a16:creationId xmlns:a16="http://schemas.microsoft.com/office/drawing/2014/main" id="{B86C4232-7702-CD70-BAFC-07DE700369B8}"/>
              </a:ext>
            </a:extLst>
          </p:cNvPr>
          <p:cNvGrpSpPr/>
          <p:nvPr/>
        </p:nvGrpSpPr>
        <p:grpSpPr>
          <a:xfrm>
            <a:off x="291462" y="6108329"/>
            <a:ext cx="124174" cy="124174"/>
            <a:chOff x="291462" y="5536414"/>
            <a:chExt cx="124174" cy="124174"/>
          </a:xfrm>
        </p:grpSpPr>
        <p:sp>
          <p:nvSpPr>
            <p:cNvPr id="145" name="Oval 144">
              <a:extLst>
                <a:ext uri="{FF2B5EF4-FFF2-40B4-BE49-F238E27FC236}">
                  <a16:creationId xmlns:a16="http://schemas.microsoft.com/office/drawing/2014/main" id="{6DC19B73-F024-1330-E165-B86940242176}"/>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pic>
          <p:nvPicPr>
            <p:cNvPr id="146" name="Graphic 145" descr="Checkmark with solid fill">
              <a:extLst>
                <a:ext uri="{FF2B5EF4-FFF2-40B4-BE49-F238E27FC236}">
                  <a16:creationId xmlns:a16="http://schemas.microsoft.com/office/drawing/2014/main" id="{9FBA6505-CD7E-2054-FAB4-6E28291AC44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22776" y="5570908"/>
              <a:ext cx="62518" cy="62518"/>
            </a:xfrm>
            <a:prstGeom prst="rect">
              <a:avLst/>
            </a:prstGeom>
          </p:spPr>
        </p:pic>
      </p:grpSp>
      <p:pic>
        <p:nvPicPr>
          <p:cNvPr id="20" name="Graphic 19" descr="Children with solid fill">
            <a:extLst>
              <a:ext uri="{FF2B5EF4-FFF2-40B4-BE49-F238E27FC236}">
                <a16:creationId xmlns:a16="http://schemas.microsoft.com/office/drawing/2014/main" id="{B2C0BF22-C329-F222-B1EF-1CAAA1550415}"/>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725752" y="3822938"/>
            <a:ext cx="383971" cy="383971"/>
          </a:xfrm>
          <a:prstGeom prst="rect">
            <a:avLst/>
          </a:prstGeom>
        </p:spPr>
      </p:pic>
      <p:grpSp>
        <p:nvGrpSpPr>
          <p:cNvPr id="147" name="Group 146">
            <a:extLst>
              <a:ext uri="{FF2B5EF4-FFF2-40B4-BE49-F238E27FC236}">
                <a16:creationId xmlns:a16="http://schemas.microsoft.com/office/drawing/2014/main" id="{EC07D568-DF46-D552-2A7B-2639A567EAE1}"/>
              </a:ext>
            </a:extLst>
          </p:cNvPr>
          <p:cNvGrpSpPr/>
          <p:nvPr/>
        </p:nvGrpSpPr>
        <p:grpSpPr>
          <a:xfrm>
            <a:off x="291462" y="6284559"/>
            <a:ext cx="124174" cy="124174"/>
            <a:chOff x="291462" y="5536414"/>
            <a:chExt cx="124174" cy="124174"/>
          </a:xfrm>
        </p:grpSpPr>
        <p:sp>
          <p:nvSpPr>
            <p:cNvPr id="148" name="Oval 147">
              <a:extLst>
                <a:ext uri="{FF2B5EF4-FFF2-40B4-BE49-F238E27FC236}">
                  <a16:creationId xmlns:a16="http://schemas.microsoft.com/office/drawing/2014/main" id="{3879B943-8A85-07C7-3077-A380BFC2C10F}"/>
                </a:ext>
              </a:extLst>
            </p:cNvPr>
            <p:cNvSpPr/>
            <p:nvPr/>
          </p:nvSpPr>
          <p:spPr>
            <a:xfrm>
              <a:off x="291462" y="5536414"/>
              <a:ext cx="124174" cy="124174"/>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pic>
          <p:nvPicPr>
            <p:cNvPr id="149" name="Graphic 148" descr="Checkmark with solid fill">
              <a:extLst>
                <a:ext uri="{FF2B5EF4-FFF2-40B4-BE49-F238E27FC236}">
                  <a16:creationId xmlns:a16="http://schemas.microsoft.com/office/drawing/2014/main" id="{3C13E11C-9799-1AF7-2284-DE190BDA98D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22776" y="5570908"/>
              <a:ext cx="62518" cy="62518"/>
            </a:xfrm>
            <a:prstGeom prst="rect">
              <a:avLst/>
            </a:prstGeom>
          </p:spPr>
        </p:pic>
      </p:grpSp>
      <p:sp>
        <p:nvSpPr>
          <p:cNvPr id="150" name="TextBox 149">
            <a:extLst>
              <a:ext uri="{FF2B5EF4-FFF2-40B4-BE49-F238E27FC236}">
                <a16:creationId xmlns:a16="http://schemas.microsoft.com/office/drawing/2014/main" id="{C92BEDB1-CEAE-2004-349A-D57B75ABB6EA}"/>
              </a:ext>
            </a:extLst>
          </p:cNvPr>
          <p:cNvSpPr txBox="1"/>
          <p:nvPr/>
        </p:nvSpPr>
        <p:spPr>
          <a:xfrm>
            <a:off x="1685193" y="7640407"/>
            <a:ext cx="1382315" cy="603242"/>
          </a:xfrm>
          <a:prstGeom prst="rect">
            <a:avLst/>
          </a:prstGeom>
          <a:noFill/>
        </p:spPr>
        <p:txBody>
          <a:bodyPr wrap="square" lIns="36576" tIns="36576" rIns="36576" bIns="36576">
            <a:spAutoFit/>
          </a:bodyPr>
          <a:lstStyle/>
          <a:p>
            <a:pPr algn="ctr"/>
            <a:r>
              <a:rPr lang="en-US" sz="860" dirty="0">
                <a:solidFill>
                  <a:srgbClr val="111111"/>
                </a:solidFill>
                <a:latin typeface="Arial" panose="020B0604020202020204" pitchFamily="34" charset="0"/>
                <a:cs typeface="Arial" panose="020B0604020202020204" pitchFamily="34" charset="0"/>
              </a:rPr>
              <a:t>Build life skills, leadership, and character through mentoring, clubs, and educational activities.</a:t>
            </a:r>
            <a:endParaRPr sz="860" dirty="0">
              <a:solidFill>
                <a:srgbClr val="111111"/>
              </a:solidFill>
              <a:latin typeface="Arial" panose="020B0604020202020204" pitchFamily="34" charset="0"/>
              <a:cs typeface="Arial" panose="020B0604020202020204" pitchFamily="34" charset="0"/>
            </a:endParaRPr>
          </a:p>
        </p:txBody>
      </p:sp>
      <p:sp>
        <p:nvSpPr>
          <p:cNvPr id="151" name="TextBox 150">
            <a:extLst>
              <a:ext uri="{FF2B5EF4-FFF2-40B4-BE49-F238E27FC236}">
                <a16:creationId xmlns:a16="http://schemas.microsoft.com/office/drawing/2014/main" id="{0F2DB3D1-DF4A-61DA-1787-E93DC912BDD2}"/>
              </a:ext>
            </a:extLst>
          </p:cNvPr>
          <p:cNvSpPr txBox="1"/>
          <p:nvPr/>
        </p:nvSpPr>
        <p:spPr>
          <a:xfrm>
            <a:off x="3288839" y="7644217"/>
            <a:ext cx="1219018" cy="735586"/>
          </a:xfrm>
          <a:prstGeom prst="rect">
            <a:avLst/>
          </a:prstGeom>
          <a:noFill/>
        </p:spPr>
        <p:txBody>
          <a:bodyPr wrap="square" lIns="36576" tIns="36576" rIns="36576" bIns="36576">
            <a:spAutoFit/>
          </a:bodyPr>
          <a:lstStyle/>
          <a:p>
            <a:pPr algn="ctr"/>
            <a:r>
              <a:rPr lang="en-US" sz="860" dirty="0">
                <a:solidFill>
                  <a:srgbClr val="111111"/>
                </a:solidFill>
                <a:latin typeface="Arial" panose="020B0604020202020204" pitchFamily="34" charset="0"/>
                <a:cs typeface="Arial" panose="020B0604020202020204" pitchFamily="34" charset="0"/>
              </a:rPr>
              <a:t>Promote physical health, teamwork, and discipline through organized sports and recreational leagues. </a:t>
            </a:r>
            <a:endParaRPr sz="860" dirty="0">
              <a:solidFill>
                <a:srgbClr val="111111"/>
              </a:solidFill>
              <a:latin typeface="Arial" panose="020B0604020202020204" pitchFamily="34" charset="0"/>
              <a:cs typeface="Arial" panose="020B0604020202020204" pitchFamily="34" charset="0"/>
            </a:endParaRPr>
          </a:p>
        </p:txBody>
      </p:sp>
      <p:pic>
        <p:nvPicPr>
          <p:cNvPr id="33" name="Graphic 32" descr="Backpack with solid fill">
            <a:extLst>
              <a:ext uri="{FF2B5EF4-FFF2-40B4-BE49-F238E27FC236}">
                <a16:creationId xmlns:a16="http://schemas.microsoft.com/office/drawing/2014/main" id="{E58A6130-B77C-7DC6-27DE-7275CA3947CF}"/>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3723760" y="3227258"/>
            <a:ext cx="309240" cy="309240"/>
          </a:xfrm>
          <a:prstGeom prst="rect">
            <a:avLst/>
          </a:prstGeom>
        </p:spPr>
      </p:pic>
      <p:sp>
        <p:nvSpPr>
          <p:cNvPr id="152" name="TextBox 151">
            <a:extLst>
              <a:ext uri="{FF2B5EF4-FFF2-40B4-BE49-F238E27FC236}">
                <a16:creationId xmlns:a16="http://schemas.microsoft.com/office/drawing/2014/main" id="{E090F6A2-CF29-9A22-E45E-78591BE5608B}"/>
              </a:ext>
            </a:extLst>
          </p:cNvPr>
          <p:cNvSpPr txBox="1"/>
          <p:nvPr/>
        </p:nvSpPr>
        <p:spPr>
          <a:xfrm>
            <a:off x="4743386" y="7650820"/>
            <a:ext cx="1219018" cy="603242"/>
          </a:xfrm>
          <a:prstGeom prst="rect">
            <a:avLst/>
          </a:prstGeom>
          <a:noFill/>
        </p:spPr>
        <p:txBody>
          <a:bodyPr wrap="square" lIns="36576" tIns="36576" rIns="36576" bIns="36576">
            <a:spAutoFit/>
          </a:bodyPr>
          <a:lstStyle/>
          <a:p>
            <a:pPr algn="ctr"/>
            <a:r>
              <a:rPr lang="en-US" sz="860" dirty="0">
                <a:solidFill>
                  <a:srgbClr val="111111"/>
                </a:solidFill>
                <a:latin typeface="Arial" panose="020B0604020202020204" pitchFamily="34" charset="0"/>
                <a:cs typeface="Arial" panose="020B0604020202020204" pitchFamily="34" charset="0"/>
              </a:rPr>
              <a:t>Support healthy aging, social connection, wellness, and independence. </a:t>
            </a:r>
            <a:endParaRPr sz="860" dirty="0">
              <a:solidFill>
                <a:srgbClr val="111111"/>
              </a:solidFill>
              <a:latin typeface="Arial" panose="020B0604020202020204" pitchFamily="34" charset="0"/>
              <a:cs typeface="Arial" panose="020B0604020202020204" pitchFamily="34" charset="0"/>
            </a:endParaRPr>
          </a:p>
        </p:txBody>
      </p:sp>
      <p:sp>
        <p:nvSpPr>
          <p:cNvPr id="153" name="TextBox 152">
            <a:extLst>
              <a:ext uri="{FF2B5EF4-FFF2-40B4-BE49-F238E27FC236}">
                <a16:creationId xmlns:a16="http://schemas.microsoft.com/office/drawing/2014/main" id="{4632D2EA-2D8A-FD9F-E11A-DC2B61DA2EAC}"/>
              </a:ext>
            </a:extLst>
          </p:cNvPr>
          <p:cNvSpPr txBox="1"/>
          <p:nvPr/>
        </p:nvSpPr>
        <p:spPr>
          <a:xfrm>
            <a:off x="6208015" y="7648949"/>
            <a:ext cx="1219018" cy="603242"/>
          </a:xfrm>
          <a:prstGeom prst="rect">
            <a:avLst/>
          </a:prstGeom>
          <a:noFill/>
        </p:spPr>
        <p:txBody>
          <a:bodyPr wrap="square" lIns="36576" tIns="36576" rIns="36576" bIns="36576">
            <a:spAutoFit/>
          </a:bodyPr>
          <a:lstStyle/>
          <a:p>
            <a:pPr algn="ctr"/>
            <a:r>
              <a:rPr lang="en-US" sz="860" dirty="0">
                <a:solidFill>
                  <a:srgbClr val="111111"/>
                </a:solidFill>
                <a:latin typeface="Arial" panose="020B0604020202020204" pitchFamily="34" charset="0"/>
                <a:cs typeface="Arial" panose="020B0604020202020204" pitchFamily="34" charset="0"/>
              </a:rPr>
              <a:t>Offer job training, GED preparation, digital literacy, and lifelong learning opportunities. </a:t>
            </a:r>
            <a:endParaRPr sz="860" dirty="0">
              <a:solidFill>
                <a:srgbClr val="111111"/>
              </a:solidFill>
              <a:latin typeface="Arial" panose="020B0604020202020204" pitchFamily="34" charset="0"/>
              <a:cs typeface="Arial" panose="020B0604020202020204" pitchFamily="34" charset="0"/>
            </a:endParaRPr>
          </a:p>
        </p:txBody>
      </p:sp>
      <p:pic>
        <p:nvPicPr>
          <p:cNvPr id="35" name="Graphic 34" descr="Books with solid fill">
            <a:extLst>
              <a:ext uri="{FF2B5EF4-FFF2-40B4-BE49-F238E27FC236}">
                <a16:creationId xmlns:a16="http://schemas.microsoft.com/office/drawing/2014/main" id="{A39EA0AE-4932-056B-BACF-B930207ABED9}"/>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3759495" y="6119406"/>
            <a:ext cx="358473" cy="358473"/>
          </a:xfrm>
          <a:prstGeom prst="rect">
            <a:avLst/>
          </a:prstGeom>
        </p:spPr>
      </p:pic>
      <p:sp>
        <p:nvSpPr>
          <p:cNvPr id="154" name="Rounded Rectangle 153">
            <a:extLst>
              <a:ext uri="{FF2B5EF4-FFF2-40B4-BE49-F238E27FC236}">
                <a16:creationId xmlns:a16="http://schemas.microsoft.com/office/drawing/2014/main" id="{9B0728C5-6F83-078C-C608-32EBBD6FBDD0}"/>
              </a:ext>
            </a:extLst>
          </p:cNvPr>
          <p:cNvSpPr/>
          <p:nvPr/>
        </p:nvSpPr>
        <p:spPr>
          <a:xfrm>
            <a:off x="137160" y="8572829"/>
            <a:ext cx="3310128" cy="896490"/>
          </a:xfrm>
          <a:prstGeom prst="roundRect">
            <a:avLst>
              <a:gd name="adj" fmla="val 8457"/>
            </a:avLst>
          </a:prstGeom>
          <a:solidFill>
            <a:srgbClr val="FFFFFF"/>
          </a:solidFill>
          <a:ln>
            <a:solidFill>
              <a:srgbClr val="B9B9B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endParaRPr>
          </a:p>
        </p:txBody>
      </p:sp>
      <p:sp>
        <p:nvSpPr>
          <p:cNvPr id="155" name="Round Same Side Corner Rectangle 154">
            <a:extLst>
              <a:ext uri="{FF2B5EF4-FFF2-40B4-BE49-F238E27FC236}">
                <a16:creationId xmlns:a16="http://schemas.microsoft.com/office/drawing/2014/main" id="{4FAA3B34-6658-BF58-8332-0BF6F7A5B12D}"/>
              </a:ext>
            </a:extLst>
          </p:cNvPr>
          <p:cNvSpPr/>
          <p:nvPr/>
        </p:nvSpPr>
        <p:spPr>
          <a:xfrm>
            <a:off x="137160" y="8527946"/>
            <a:ext cx="3310128" cy="278652"/>
          </a:xfrm>
          <a:prstGeom prst="round2SameRect">
            <a:avLst>
              <a:gd name="adj1" fmla="val 50000"/>
              <a:gd name="adj2" fmla="val 0"/>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0000"/>
              </a:solidFill>
              <a:latin typeface="Arial" panose="020B0604020202020204" pitchFamily="34" charset="0"/>
            </a:endParaRPr>
          </a:p>
        </p:txBody>
      </p:sp>
      <p:pic>
        <p:nvPicPr>
          <p:cNvPr id="37" name="Graphic 36" descr="Monthly calendar with solid fill">
            <a:extLst>
              <a:ext uri="{FF2B5EF4-FFF2-40B4-BE49-F238E27FC236}">
                <a16:creationId xmlns:a16="http://schemas.microsoft.com/office/drawing/2014/main" id="{F1D33394-1D60-3583-535C-E516D5371273}"/>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3777653" y="5388733"/>
            <a:ext cx="322337" cy="322337"/>
          </a:xfrm>
          <a:prstGeom prst="rect">
            <a:avLst/>
          </a:prstGeom>
        </p:spPr>
      </p:pic>
      <p:sp>
        <p:nvSpPr>
          <p:cNvPr id="156" name="TextBox 155">
            <a:extLst>
              <a:ext uri="{FF2B5EF4-FFF2-40B4-BE49-F238E27FC236}">
                <a16:creationId xmlns:a16="http://schemas.microsoft.com/office/drawing/2014/main" id="{B68FFE94-38AF-C2CA-1C20-0C723B5A4A84}"/>
              </a:ext>
            </a:extLst>
          </p:cNvPr>
          <p:cNvSpPr txBox="1"/>
          <p:nvPr/>
        </p:nvSpPr>
        <p:spPr>
          <a:xfrm>
            <a:off x="697303" y="8542927"/>
            <a:ext cx="2629128" cy="258532"/>
          </a:xfrm>
          <a:prstGeom prst="rect">
            <a:avLst/>
          </a:prstGeom>
          <a:noFill/>
        </p:spPr>
        <p:txBody>
          <a:bodyPr wrap="square" lIns="36576" tIns="36576" rIns="36576" bIns="36576">
            <a:spAutoFit/>
          </a:bodyPr>
          <a:lstStyle/>
          <a:p>
            <a:r>
              <a:rPr lang="en-US" sz="1200" b="1" dirty="0">
                <a:solidFill>
                  <a:srgbClr val="FFFFFF"/>
                </a:solidFill>
                <a:latin typeface="Arial Narrow" panose="020B0604020202020204" pitchFamily="34" charset="0"/>
              </a:rPr>
              <a:t>THE BOTTOM LINE</a:t>
            </a:r>
            <a:endParaRPr sz="1200" b="1" dirty="0">
              <a:solidFill>
                <a:srgbClr val="FFFFFF"/>
              </a:solidFill>
              <a:latin typeface="Arial Narrow" panose="020B0604020202020204" pitchFamily="34" charset="0"/>
            </a:endParaRPr>
          </a:p>
        </p:txBody>
      </p:sp>
      <p:sp>
        <p:nvSpPr>
          <p:cNvPr id="158" name="Oval 157">
            <a:extLst>
              <a:ext uri="{FF2B5EF4-FFF2-40B4-BE49-F238E27FC236}">
                <a16:creationId xmlns:a16="http://schemas.microsoft.com/office/drawing/2014/main" id="{C1D81D20-F001-A552-276E-BCBF05E3C396}"/>
              </a:ext>
            </a:extLst>
          </p:cNvPr>
          <p:cNvSpPr/>
          <p:nvPr/>
        </p:nvSpPr>
        <p:spPr>
          <a:xfrm>
            <a:off x="258210" y="8475345"/>
            <a:ext cx="406746" cy="406746"/>
          </a:xfrm>
          <a:prstGeom prst="ellipse">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latin typeface="Arial" panose="020B0604020202020204" pitchFamily="34" charset="0"/>
            </a:endParaRPr>
          </a:p>
        </p:txBody>
      </p:sp>
      <p:sp>
        <p:nvSpPr>
          <p:cNvPr id="188" name="TextBox 187">
            <a:extLst>
              <a:ext uri="{FF2B5EF4-FFF2-40B4-BE49-F238E27FC236}">
                <a16:creationId xmlns:a16="http://schemas.microsoft.com/office/drawing/2014/main" id="{0523E9B6-8E36-545E-B72A-BCB9E82970A2}"/>
              </a:ext>
            </a:extLst>
          </p:cNvPr>
          <p:cNvSpPr txBox="1"/>
          <p:nvPr/>
        </p:nvSpPr>
        <p:spPr>
          <a:xfrm>
            <a:off x="211938" y="8865353"/>
            <a:ext cx="3180119" cy="566309"/>
          </a:xfrm>
          <a:prstGeom prst="rect">
            <a:avLst/>
          </a:prstGeom>
          <a:noFill/>
        </p:spPr>
        <p:txBody>
          <a:bodyPr wrap="square" lIns="36576" tIns="36576" rIns="36576" bIns="36576">
            <a:spAutoFit/>
          </a:bodyPr>
          <a:lstStyle/>
          <a:p>
            <a:pPr algn="l"/>
            <a:r>
              <a:rPr lang="en-US" sz="800" dirty="0">
                <a:solidFill>
                  <a:srgbClr val="111111"/>
                </a:solidFill>
                <a:latin typeface="Arial" panose="020B0604020202020204" pitchFamily="34" charset="0"/>
                <a:cs typeface="Arial" panose="020B0604020202020204" pitchFamily="34" charset="0"/>
              </a:rPr>
              <a:t>Children and family services are investments in a stronger, safer, and more connected community. If local revenues decline, cities may be forced to scale back the programs and services residents depend on for opportunity, growth, and well-being.</a:t>
            </a:r>
            <a:endParaRPr sz="800" dirty="0">
              <a:solidFill>
                <a:srgbClr val="11111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92FE89B-399F-D932-39ED-3DFFE97B04B5}"/>
              </a:ext>
            </a:extLst>
          </p:cNvPr>
          <p:cNvPicPr>
            <a:picLocks noChangeAspect="1"/>
          </p:cNvPicPr>
          <p:nvPr/>
        </p:nvPicPr>
        <p:blipFill>
          <a:blip r:embed="rId17"/>
          <a:stretch>
            <a:fillRect/>
          </a:stretch>
        </p:blipFill>
        <p:spPr>
          <a:xfrm>
            <a:off x="320365" y="8572188"/>
            <a:ext cx="271546" cy="214256"/>
          </a:xfrm>
          <a:prstGeom prst="rect">
            <a:avLst/>
          </a:prstGeom>
        </p:spPr>
      </p:pic>
      <p:sp>
        <p:nvSpPr>
          <p:cNvPr id="2" name="Round Same Side Corner Rectangle 1">
            <a:extLst>
              <a:ext uri="{FF2B5EF4-FFF2-40B4-BE49-F238E27FC236}">
                <a16:creationId xmlns:a16="http://schemas.microsoft.com/office/drawing/2014/main" id="{28180E12-E7F2-F8CD-6DEB-9F25ACAA8792}"/>
              </a:ext>
            </a:extLst>
          </p:cNvPr>
          <p:cNvSpPr/>
          <p:nvPr/>
        </p:nvSpPr>
        <p:spPr>
          <a:xfrm>
            <a:off x="3584448" y="8540512"/>
            <a:ext cx="4041976" cy="236704"/>
          </a:xfrm>
          <a:prstGeom prst="round2SameRect">
            <a:avLst>
              <a:gd name="adj1" fmla="val 45932"/>
              <a:gd name="adj2" fmla="val 0"/>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6778FFF-33C4-8174-12EC-E671143FA363}"/>
              </a:ext>
            </a:extLst>
          </p:cNvPr>
          <p:cNvSpPr txBox="1"/>
          <p:nvPr/>
        </p:nvSpPr>
        <p:spPr>
          <a:xfrm>
            <a:off x="3702205" y="8536701"/>
            <a:ext cx="2629128" cy="258532"/>
          </a:xfrm>
          <a:prstGeom prst="rect">
            <a:avLst/>
          </a:prstGeom>
          <a:noFill/>
        </p:spPr>
        <p:txBody>
          <a:bodyPr wrap="square" lIns="36576" tIns="36576" rIns="36576" bIns="36576">
            <a:spAutoFit/>
          </a:bodyPr>
          <a:lstStyle/>
          <a:p>
            <a:r>
              <a:rPr lang="en-US" sz="1200" b="1" dirty="0">
                <a:solidFill>
                  <a:srgbClr val="FFFFFF"/>
                </a:solidFill>
                <a:latin typeface="Arial Narrow" panose="020B0604020202020204" pitchFamily="34" charset="0"/>
              </a:rPr>
              <a:t>KEY FACT</a:t>
            </a:r>
            <a:endParaRPr sz="1200" b="1" dirty="0">
              <a:solidFill>
                <a:srgbClr val="FFFFFF"/>
              </a:solidFill>
              <a:latin typeface="Arial Narrow" panose="020B0604020202020204" pitchFamily="34" charset="0"/>
            </a:endParaRPr>
          </a:p>
        </p:txBody>
      </p:sp>
    </p:spTree>
    <p:extLst>
      <p:ext uri="{BB962C8B-B14F-4D97-AF65-F5344CB8AC3E}">
        <p14:creationId xmlns:p14="http://schemas.microsoft.com/office/powerpoint/2010/main" val="32907446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777</TotalTime>
  <Words>475</Words>
  <Application>Microsoft Office PowerPoint</Application>
  <PresentationFormat>Custom</PresentationFormat>
  <Paragraphs>52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Arial Black</vt:lpstr>
      <vt:lpstr>Arial Narrow</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Carolyn Karp</dc:creator>
  <cp:lastModifiedBy>Mary Lou Tighe</cp:lastModifiedBy>
  <cp:revision>67</cp:revision>
  <cp:lastPrinted>2026-08-12T04:51:02Z</cp:lastPrinted>
  <dcterms:created xsi:type="dcterms:W3CDTF">2026-07-24T17:47:55Z</dcterms:created>
  <dcterms:modified xsi:type="dcterms:W3CDTF">2026-08-12T04:53:31Z</dcterms:modified>
</cp:coreProperties>
</file>