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7772400" cy="10058400"/>
  <p:notesSz cx="7102475" cy="9388475"/>
  <p:embeddedFontLst>
    <p:embeddedFont>
      <p:font typeface="Arial Black" panose="020B0A04020102020204" pitchFamily="34" charset="0"/>
      <p:bold r:id="rId4"/>
    </p:embeddedFont>
    <p:embeddedFont>
      <p:font typeface="Arial Narrow" panose="020B0606020202030204" pitchFamily="34" charset="0"/>
      <p:regular r:id="rId5"/>
      <p:bold r:id="rId6"/>
      <p:italic r:id="rId7"/>
      <p:boldItalic r:id="rId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A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45"/>
    <p:restoredTop sz="94822"/>
  </p:normalViewPr>
  <p:slideViewPr>
    <p:cSldViewPr snapToGrid="0">
      <p:cViewPr>
        <p:scale>
          <a:sx n="200" d="100"/>
          <a:sy n="200" d="100"/>
        </p:scale>
        <p:origin x="-2700" y="-1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y Lou Tighe" userId="79f45173-5dec-49ec-9ae7-da74c5e0ffa2" providerId="ADAL" clId="{FA235057-6C85-4108-887E-43DDF1589A0F}"/>
    <pc:docChg chg="undo custSel modSld modNotesMaster">
      <pc:chgData name="Mary Lou Tighe" userId="79f45173-5dec-49ec-9ae7-da74c5e0ffa2" providerId="ADAL" clId="{FA235057-6C85-4108-887E-43DDF1589A0F}" dt="2026-08-12T04:49:44.680" v="206" actId="113"/>
      <pc:docMkLst>
        <pc:docMk/>
      </pc:docMkLst>
      <pc:sldChg chg="addSp delSp modSp mod setBg">
        <pc:chgData name="Mary Lou Tighe" userId="79f45173-5dec-49ec-9ae7-da74c5e0ffa2" providerId="ADAL" clId="{FA235057-6C85-4108-887E-43DDF1589A0F}" dt="2026-08-12T04:49:44.680" v="206" actId="113"/>
        <pc:sldMkLst>
          <pc:docMk/>
          <pc:sldMk cId="3290744647" sldId="256"/>
        </pc:sldMkLst>
        <pc:spChg chg="add del">
          <ac:chgData name="Mary Lou Tighe" userId="79f45173-5dec-49ec-9ae7-da74c5e0ffa2" providerId="ADAL" clId="{FA235057-6C85-4108-887E-43DDF1589A0F}" dt="2026-08-12T03:56:49.268" v="159" actId="478"/>
          <ac:spMkLst>
            <pc:docMk/>
            <pc:sldMk cId="3290744647" sldId="256"/>
            <ac:spMk id="3" creationId="{B32935BD-BF25-F70F-781F-6E3CA9045B48}"/>
          </ac:spMkLst>
        </pc:spChg>
        <pc:spChg chg="mod">
          <ac:chgData name="Mary Lou Tighe" userId="79f45173-5dec-49ec-9ae7-da74c5e0ffa2" providerId="ADAL" clId="{FA235057-6C85-4108-887E-43DDF1589A0F}" dt="2026-08-12T04:10:00.318" v="199" actId="1076"/>
          <ac:spMkLst>
            <pc:docMk/>
            <pc:sldMk cId="3290744647" sldId="256"/>
            <ac:spMk id="7" creationId="{B117EFA2-B7B8-0384-7235-84AA8ABE187B}"/>
          </ac:spMkLst>
        </pc:spChg>
        <pc:spChg chg="mod">
          <ac:chgData name="Mary Lou Tighe" userId="79f45173-5dec-49ec-9ae7-da74c5e0ffa2" providerId="ADAL" clId="{FA235057-6C85-4108-887E-43DDF1589A0F}" dt="2026-08-11T18:50:19.420" v="70" actId="6549"/>
          <ac:spMkLst>
            <pc:docMk/>
            <pc:sldMk cId="3290744647" sldId="256"/>
            <ac:spMk id="10" creationId="{133A61CE-CFED-52D3-B3B1-759C3F274088}"/>
          </ac:spMkLst>
        </pc:spChg>
        <pc:spChg chg="add del mod">
          <ac:chgData name="Mary Lou Tighe" userId="79f45173-5dec-49ec-9ae7-da74c5e0ffa2" providerId="ADAL" clId="{FA235057-6C85-4108-887E-43DDF1589A0F}" dt="2026-08-12T04:02:25.415" v="170"/>
          <ac:spMkLst>
            <pc:docMk/>
            <pc:sldMk cId="3290744647" sldId="256"/>
            <ac:spMk id="24" creationId="{86740CBA-E368-F92E-46B5-E9E4D70DF987}"/>
          </ac:spMkLst>
        </pc:spChg>
        <pc:spChg chg="add del">
          <ac:chgData name="Mary Lou Tighe" userId="79f45173-5dec-49ec-9ae7-da74c5e0ffa2" providerId="ADAL" clId="{FA235057-6C85-4108-887E-43DDF1589A0F}" dt="2026-08-12T04:04:21.446" v="176" actId="478"/>
          <ac:spMkLst>
            <pc:docMk/>
            <pc:sldMk cId="3290744647" sldId="256"/>
            <ac:spMk id="25" creationId="{99147BFB-850F-B632-BA57-E422BAB94D29}"/>
          </ac:spMkLst>
        </pc:spChg>
        <pc:spChg chg="mod">
          <ac:chgData name="Mary Lou Tighe" userId="79f45173-5dec-49ec-9ae7-da74c5e0ffa2" providerId="ADAL" clId="{FA235057-6C85-4108-887E-43DDF1589A0F}" dt="2026-08-12T04:49:44.680" v="206" actId="113"/>
          <ac:spMkLst>
            <pc:docMk/>
            <pc:sldMk cId="3290744647" sldId="256"/>
            <ac:spMk id="28" creationId="{76F25701-5A49-595D-E53B-E3CDF5F2AF7D}"/>
          </ac:spMkLst>
        </pc:spChg>
        <pc:spChg chg="mod">
          <ac:chgData name="Mary Lou Tighe" userId="79f45173-5dec-49ec-9ae7-da74c5e0ffa2" providerId="ADAL" clId="{FA235057-6C85-4108-887E-43DDF1589A0F}" dt="2026-08-11T01:29:45.214" v="0" actId="120"/>
          <ac:spMkLst>
            <pc:docMk/>
            <pc:sldMk cId="3290744647" sldId="256"/>
            <ac:spMk id="31" creationId="{5D83C81D-E169-0DFE-4062-FF53ACD21EF7}"/>
          </ac:spMkLst>
        </pc:spChg>
        <pc:spChg chg="mod">
          <ac:chgData name="Mary Lou Tighe" userId="79f45173-5dec-49ec-9ae7-da74c5e0ffa2" providerId="ADAL" clId="{FA235057-6C85-4108-887E-43DDF1589A0F}" dt="2026-08-11T01:54:26.868" v="69" actId="20577"/>
          <ac:spMkLst>
            <pc:docMk/>
            <pc:sldMk cId="3290744647" sldId="256"/>
            <ac:spMk id="41" creationId="{0EC382CB-F0A2-D591-0036-3111599B96A2}"/>
          </ac:spMkLst>
        </pc:spChg>
        <pc:spChg chg="add del">
          <ac:chgData name="Mary Lou Tighe" userId="79f45173-5dec-49ec-9ae7-da74c5e0ffa2" providerId="ADAL" clId="{FA235057-6C85-4108-887E-43DDF1589A0F}" dt="2026-08-12T04:07:22.837" v="180" actId="478"/>
          <ac:spMkLst>
            <pc:docMk/>
            <pc:sldMk cId="3290744647" sldId="256"/>
            <ac:spMk id="42" creationId="{47DC284C-5154-3D8A-2BB0-3AF30A99AA5D}"/>
          </ac:spMkLst>
        </pc:spChg>
        <pc:spChg chg="mod">
          <ac:chgData name="Mary Lou Tighe" userId="79f45173-5dec-49ec-9ae7-da74c5e0ffa2" providerId="ADAL" clId="{FA235057-6C85-4108-887E-43DDF1589A0F}" dt="2026-08-12T04:00:40.335" v="167" actId="692"/>
          <ac:spMkLst>
            <pc:docMk/>
            <pc:sldMk cId="3290744647" sldId="256"/>
            <ac:spMk id="44" creationId="{3BA949F3-53C6-CEAE-8749-4663355F9E12}"/>
          </ac:spMkLst>
        </pc:spChg>
        <pc:spChg chg="mod">
          <ac:chgData name="Mary Lou Tighe" userId="79f45173-5dec-49ec-9ae7-da74c5e0ffa2" providerId="ADAL" clId="{FA235057-6C85-4108-887E-43DDF1589A0F}" dt="2026-08-11T01:29:52.612" v="1" actId="120"/>
          <ac:spMkLst>
            <pc:docMk/>
            <pc:sldMk cId="3290744647" sldId="256"/>
            <ac:spMk id="45" creationId="{3932FCF5-8799-1FAA-85AB-74EE652E2DC9}"/>
          </ac:spMkLst>
        </pc:spChg>
        <pc:spChg chg="mod">
          <ac:chgData name="Mary Lou Tighe" userId="79f45173-5dec-49ec-9ae7-da74c5e0ffa2" providerId="ADAL" clId="{FA235057-6C85-4108-887E-43DDF1589A0F}" dt="2026-08-12T04:10:06.327" v="201" actId="1076"/>
          <ac:spMkLst>
            <pc:docMk/>
            <pc:sldMk cId="3290744647" sldId="256"/>
            <ac:spMk id="74" creationId="{E1C75A69-6661-0862-CF0B-FAB9A38FE2AC}"/>
          </ac:spMkLst>
        </pc:spChg>
        <pc:spChg chg="mod">
          <ac:chgData name="Mary Lou Tighe" userId="79f45173-5dec-49ec-9ae7-da74c5e0ffa2" providerId="ADAL" clId="{FA235057-6C85-4108-887E-43DDF1589A0F}" dt="2026-08-12T04:07:59.015" v="186" actId="14100"/>
          <ac:spMkLst>
            <pc:docMk/>
            <pc:sldMk cId="3290744647" sldId="256"/>
            <ac:spMk id="83" creationId="{E940D6F9-8586-ADEB-1C72-A25FEAF22851}"/>
          </ac:spMkLst>
        </pc:spChg>
        <pc:spChg chg="mod">
          <ac:chgData name="Mary Lou Tighe" userId="79f45173-5dec-49ec-9ae7-da74c5e0ffa2" providerId="ADAL" clId="{FA235057-6C85-4108-887E-43DDF1589A0F}" dt="2026-08-12T04:08:06.470" v="187" actId="1076"/>
          <ac:spMkLst>
            <pc:docMk/>
            <pc:sldMk cId="3290744647" sldId="256"/>
            <ac:spMk id="84" creationId="{6B527271-BA49-3EA0-36E0-7EF26F787566}"/>
          </ac:spMkLst>
        </pc:spChg>
        <pc:spChg chg="mod">
          <ac:chgData name="Mary Lou Tighe" userId="79f45173-5dec-49ec-9ae7-da74c5e0ffa2" providerId="ADAL" clId="{FA235057-6C85-4108-887E-43DDF1589A0F}" dt="2026-08-12T04:11:03.086" v="203" actId="1076"/>
          <ac:spMkLst>
            <pc:docMk/>
            <pc:sldMk cId="3290744647" sldId="256"/>
            <ac:spMk id="105" creationId="{9033AE5F-E56B-883D-0FAF-92E632BB7B16}"/>
          </ac:spMkLst>
        </pc:spChg>
        <pc:spChg chg="mod">
          <ac:chgData name="Mary Lou Tighe" userId="79f45173-5dec-49ec-9ae7-da74c5e0ffa2" providerId="ADAL" clId="{FA235057-6C85-4108-887E-43DDF1589A0F}" dt="2026-08-12T03:30:04.902" v="71" actId="120"/>
          <ac:spMkLst>
            <pc:docMk/>
            <pc:sldMk cId="3290744647" sldId="256"/>
            <ac:spMk id="156" creationId="{B68FFE94-38AF-C2CA-1C20-0C723B5A4A84}"/>
          </ac:spMkLst>
        </pc:spChg>
        <pc:picChg chg="add mod">
          <ac:chgData name="Mary Lou Tighe" userId="79f45173-5dec-49ec-9ae7-da74c5e0ffa2" providerId="ADAL" clId="{FA235057-6C85-4108-887E-43DDF1589A0F}" dt="2026-08-12T04:10:18.274" v="202" actId="1076"/>
          <ac:picMkLst>
            <pc:docMk/>
            <pc:sldMk cId="3290744647" sldId="256"/>
            <ac:picMk id="22" creationId="{4A6EAB0A-8DFD-E236-A71A-6D706A23FE5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 b="0" i="0">
                <a:latin typeface="Arial Narrow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 b="0" i="0">
                <a:latin typeface="Arial Narrow" panose="020B0604020202020204" pitchFamily="34" charset="0"/>
              </a:defRPr>
            </a:lvl1pPr>
          </a:lstStyle>
          <a:p>
            <a:fld id="{7E5B6CD9-1953-8B44-99D1-3EB7477D6767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173163"/>
            <a:ext cx="2447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 b="0" i="0">
                <a:latin typeface="Arial Narrow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 b="0" i="0">
                <a:latin typeface="Arial Narrow" panose="020B0604020202020204" pitchFamily="34" charset="0"/>
              </a:defRPr>
            </a:lvl1pPr>
          </a:lstStyle>
          <a:p>
            <a:fld id="{88C0F418-B918-4941-ABFA-036C3E8B8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506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 Narrow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0F418-B918-4941-ABFA-036C3E8B8C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645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910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52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668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804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568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135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364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07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19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309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69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 b="0" i="0">
                <a:solidFill>
                  <a:schemeClr val="tx1">
                    <a:tint val="82000"/>
                  </a:schemeClr>
                </a:solidFill>
                <a:latin typeface="Arial Narrow" panose="020B0604020202020204" pitchFamily="34" charset="0"/>
              </a:defRPr>
            </a:lvl1pPr>
          </a:lstStyle>
          <a:p>
            <a:fld id="{279370E9-4070-5847-B47F-11AA4CA8DB50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 b="0" i="0">
                <a:solidFill>
                  <a:schemeClr val="tx1">
                    <a:tint val="82000"/>
                  </a:schemeClr>
                </a:solidFill>
                <a:latin typeface="Arial Narrow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 b="0" i="0">
                <a:solidFill>
                  <a:schemeClr val="tx1">
                    <a:tint val="82000"/>
                  </a:schemeClr>
                </a:solidFill>
                <a:latin typeface="Arial Narrow" panose="020B0604020202020204" pitchFamily="34" charset="0"/>
              </a:defRPr>
            </a:lvl1pPr>
          </a:lstStyle>
          <a:p>
            <a:fld id="{2FFB71A4-68AA-2548-960C-0F7D7220D7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536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b="0" i="0" kern="1200">
          <a:solidFill>
            <a:schemeClr val="tx1"/>
          </a:solidFill>
          <a:latin typeface="Arial Narrow" panose="020B0604020202020204" pitchFamily="34" charset="0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b="0" i="0" kern="1200">
          <a:solidFill>
            <a:schemeClr val="tx1"/>
          </a:solidFill>
          <a:latin typeface="Arial Narrow" panose="020B0604020202020204" pitchFamily="34" charset="0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b="0" i="0" kern="1200">
          <a:solidFill>
            <a:schemeClr val="tx1"/>
          </a:solidFill>
          <a:latin typeface="Arial Narrow" panose="020B0604020202020204" pitchFamily="34" charset="0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b="0" i="0" kern="1200">
          <a:solidFill>
            <a:schemeClr val="tx1"/>
          </a:solidFill>
          <a:latin typeface="Arial Narrow" panose="020B0604020202020204" pitchFamily="34" charset="0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b="0" i="0" kern="1200">
          <a:solidFill>
            <a:schemeClr val="tx1"/>
          </a:solidFill>
          <a:latin typeface="Arial Narrow" panose="020B0604020202020204" pitchFamily="34" charset="0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sv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12" Type="http://schemas.openxmlformats.org/officeDocument/2006/relationships/image" Target="../media/image10.svg"/><Relationship Id="rId17" Type="http://schemas.openxmlformats.org/officeDocument/2006/relationships/image" Target="../media/image15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5" Type="http://schemas.openxmlformats.org/officeDocument/2006/relationships/image" Target="../media/image13.svg"/><Relationship Id="rId10" Type="http://schemas.openxmlformats.org/officeDocument/2006/relationships/image" Target="../media/image8.svg"/><Relationship Id="rId19" Type="http://schemas.openxmlformats.org/officeDocument/2006/relationships/image" Target="../media/image17.svg"/><Relationship Id="rId4" Type="http://schemas.openxmlformats.org/officeDocument/2006/relationships/image" Target="../media/image2.svg"/><Relationship Id="rId9" Type="http://schemas.openxmlformats.org/officeDocument/2006/relationships/image" Target="../media/image7.svg"/><Relationship Id="rId1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58A215E-ED11-F78A-56CE-695F893DF01C}"/>
              </a:ext>
            </a:extLst>
          </p:cNvPr>
          <p:cNvSpPr/>
          <p:nvPr/>
        </p:nvSpPr>
        <p:spPr>
          <a:xfrm>
            <a:off x="2033042" y="1340731"/>
            <a:ext cx="5739358" cy="391054"/>
          </a:xfrm>
          <a:prstGeom prst="rect">
            <a:avLst/>
          </a:prstGeom>
          <a:solidFill>
            <a:srgbClr val="CD191E"/>
          </a:solidFill>
          <a:ln>
            <a:solidFill>
              <a:srgbClr val="CD19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 Narrow" panose="020B060402020202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08F59C9-EA98-FDDC-1055-0A852C7DE110}"/>
              </a:ext>
            </a:extLst>
          </p:cNvPr>
          <p:cNvSpPr/>
          <p:nvPr/>
        </p:nvSpPr>
        <p:spPr>
          <a:xfrm>
            <a:off x="3574879" y="2115229"/>
            <a:ext cx="4060363" cy="4947619"/>
          </a:xfrm>
          <a:prstGeom prst="roundRect">
            <a:avLst>
              <a:gd name="adj" fmla="val 3895"/>
            </a:avLst>
          </a:prstGeom>
          <a:solidFill>
            <a:srgbClr val="FFFFFF"/>
          </a:solidFill>
          <a:ln>
            <a:solidFill>
              <a:srgbClr val="CD191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 Narrow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BAA6D48-6D4F-DB25-035E-3A199E3B959E}"/>
              </a:ext>
            </a:extLst>
          </p:cNvPr>
          <p:cNvSpPr/>
          <p:nvPr/>
        </p:nvSpPr>
        <p:spPr>
          <a:xfrm flipV="1">
            <a:off x="1693394" y="-24602"/>
            <a:ext cx="6087207" cy="1473239"/>
          </a:xfrm>
          <a:prstGeom prst="rect">
            <a:avLst/>
          </a:prstGeom>
          <a:solidFill>
            <a:srgbClr val="111111"/>
          </a:solidFill>
          <a:ln>
            <a:solidFill>
              <a:srgbClr val="1111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 Narrow" panose="020B0604020202020204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120A9A1-4E22-7FF7-5526-DDE779A8C0B6}"/>
              </a:ext>
            </a:extLst>
          </p:cNvPr>
          <p:cNvSpPr/>
          <p:nvPr/>
        </p:nvSpPr>
        <p:spPr>
          <a:xfrm>
            <a:off x="-914842" y="-371277"/>
            <a:ext cx="3310128" cy="316021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Narrow" panose="020B0604020202020204" pitchFamily="34" charset="0"/>
              </a:rPr>
              <a:t>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B9F219A-4F01-2B3B-200E-302F4E2D3FCB}"/>
              </a:ext>
            </a:extLst>
          </p:cNvPr>
          <p:cNvSpPr txBox="1"/>
          <p:nvPr/>
        </p:nvSpPr>
        <p:spPr>
          <a:xfrm>
            <a:off x="2609470" y="1501650"/>
            <a:ext cx="5103530" cy="212366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900" b="1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 FACTUAL LOOK AT HOW AMENDMENT 3 COULD AFFECT  ESSENTIAL BUSINESS SERVICES</a:t>
            </a:r>
            <a:endParaRPr sz="900" b="1" dirty="0">
              <a:solidFill>
                <a:srgbClr val="FFFFFF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F25701-5A49-595D-E53B-E3CDF5F2AF7D}"/>
              </a:ext>
            </a:extLst>
          </p:cNvPr>
          <p:cNvSpPr txBox="1"/>
          <p:nvPr/>
        </p:nvSpPr>
        <p:spPr>
          <a:xfrm>
            <a:off x="2382848" y="1739917"/>
            <a:ext cx="5326051" cy="366254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950" dirty="0">
                <a:latin typeface="Arial Narrow" panose="020B0604020202020204" pitchFamily="34" charset="0"/>
                <a:cs typeface="Arial Narrow" panose="020B0604020202020204" pitchFamily="34" charset="0"/>
              </a:rPr>
              <a:t>Amendment 3, if approved by </a:t>
            </a:r>
            <a:r>
              <a:rPr lang="en-US" sz="950" dirty="0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60% </a:t>
            </a:r>
            <a:r>
              <a:rPr lang="en-US" sz="950" dirty="0">
                <a:latin typeface="Arial Narrow" panose="020B0604020202020204" pitchFamily="34" charset="0"/>
                <a:cs typeface="Arial Narrow" panose="020B0604020202020204" pitchFamily="34" charset="0"/>
              </a:rPr>
              <a:t>of Florida voters, would expand the homestead property tax exemption and create a framework to reduce or eliminate the non-school portion of property taxes on homesteaded property over time. 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7209C312-788D-EAEC-87AD-FC10CC8CDCA1}"/>
              </a:ext>
            </a:extLst>
          </p:cNvPr>
          <p:cNvSpPr/>
          <p:nvPr/>
        </p:nvSpPr>
        <p:spPr>
          <a:xfrm>
            <a:off x="137160" y="2391944"/>
            <a:ext cx="3310128" cy="1966042"/>
          </a:xfrm>
          <a:prstGeom prst="roundRect">
            <a:avLst>
              <a:gd name="adj" fmla="val 8457"/>
            </a:avLst>
          </a:prstGeom>
          <a:solidFill>
            <a:srgbClr val="FFFFFF"/>
          </a:solidFill>
          <a:ln>
            <a:solidFill>
              <a:srgbClr val="B9B9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 Narrow" panose="020B0604020202020204" pitchFamily="34" charset="0"/>
            </a:endParaRPr>
          </a:p>
        </p:txBody>
      </p:sp>
      <p:sp>
        <p:nvSpPr>
          <p:cNvPr id="30" name="Round Same Side Corner Rectangle 29">
            <a:extLst>
              <a:ext uri="{FF2B5EF4-FFF2-40B4-BE49-F238E27FC236}">
                <a16:creationId xmlns:a16="http://schemas.microsoft.com/office/drawing/2014/main" id="{183ACB7F-FA04-3887-FD99-683260F6B81B}"/>
              </a:ext>
            </a:extLst>
          </p:cNvPr>
          <p:cNvSpPr/>
          <p:nvPr/>
        </p:nvSpPr>
        <p:spPr>
          <a:xfrm>
            <a:off x="137160" y="2384736"/>
            <a:ext cx="3310128" cy="2786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latin typeface="Arial Narrow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D83C81D-E169-0DFE-4062-FF53ACD21EF7}"/>
              </a:ext>
            </a:extLst>
          </p:cNvPr>
          <p:cNvSpPr txBox="1"/>
          <p:nvPr/>
        </p:nvSpPr>
        <p:spPr>
          <a:xfrm>
            <a:off x="718405" y="2398015"/>
            <a:ext cx="2629128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Arial Narrow" panose="020B0604020202020204" pitchFamily="34" charset="0"/>
              </a:rPr>
              <a:t>WHY IT MATTERS TO BUSINESSES</a:t>
            </a:r>
            <a:endParaRPr sz="1200" b="1" dirty="0">
              <a:solidFill>
                <a:srgbClr val="FFFFFF"/>
              </a:solidFill>
              <a:latin typeface="Arial Narrow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BA2317-6460-A20A-CDC0-760B222BDB28}"/>
              </a:ext>
            </a:extLst>
          </p:cNvPr>
          <p:cNvSpPr txBox="1"/>
          <p:nvPr/>
        </p:nvSpPr>
        <p:spPr>
          <a:xfrm>
            <a:off x="223280" y="2736387"/>
            <a:ext cx="3180119" cy="68942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10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Businesses rely on local governments for the services, approvals, and support they need to start, operate, invest, expand, and create jobs. These services are funded primarily by local property taxes. </a:t>
            </a:r>
            <a:endParaRPr sz="100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55D6843B-A55A-9819-0BDB-5DC9FAB2D8E8}"/>
              </a:ext>
            </a:extLst>
          </p:cNvPr>
          <p:cNvSpPr/>
          <p:nvPr/>
        </p:nvSpPr>
        <p:spPr>
          <a:xfrm>
            <a:off x="0" y="9567784"/>
            <a:ext cx="7772400" cy="484388"/>
          </a:xfrm>
          <a:prstGeom prst="rect">
            <a:avLst/>
          </a:prstGeom>
          <a:solidFill>
            <a:srgbClr val="111111"/>
          </a:solidFill>
          <a:ln>
            <a:solidFill>
              <a:srgbClr val="1111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 Narrow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31A71FA-1A92-0405-49E0-BCE615E230F1}"/>
              </a:ext>
            </a:extLst>
          </p:cNvPr>
          <p:cNvSpPr txBox="1"/>
          <p:nvPr/>
        </p:nvSpPr>
        <p:spPr>
          <a:xfrm>
            <a:off x="145974" y="9624821"/>
            <a:ext cx="2753204" cy="22006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sz="950" dirty="0">
                <a:solidFill>
                  <a:srgbClr val="FFFFFF"/>
                </a:solidFill>
                <a:latin typeface="Arial Narrow" panose="020B0604020202020204" pitchFamily="34" charset="0"/>
              </a:rPr>
              <a:t>EDUCATIONAL PURPOSE ONLY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4E3959B-0533-898B-7FFF-9AB8A088059E}"/>
              </a:ext>
            </a:extLst>
          </p:cNvPr>
          <p:cNvSpPr txBox="1"/>
          <p:nvPr/>
        </p:nvSpPr>
        <p:spPr>
          <a:xfrm>
            <a:off x="149771" y="9804889"/>
            <a:ext cx="6858000" cy="17851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sz="680" dirty="0">
                <a:solidFill>
                  <a:srgbClr val="FFFFFF"/>
                </a:solidFill>
                <a:latin typeface="Arial Narrow" panose="020B0604020202020204" pitchFamily="34" charset="0"/>
              </a:rPr>
              <a:t>Factual, nonpartisan educational material. Local figures should be verified against the municipality's adopted budget, taxable-value data, and applicable official fiscal estimates.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27E7792C-C183-FD74-6F94-BBC380663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54" y="146905"/>
            <a:ext cx="2057399" cy="2046699"/>
          </a:xfrm>
          <a:prstGeom prst="rect">
            <a:avLst/>
          </a:prstGeom>
        </p:spPr>
      </p:pic>
      <p:sp>
        <p:nvSpPr>
          <p:cNvPr id="70" name="Round Same Side Corner Rectangle 69">
            <a:extLst>
              <a:ext uri="{FF2B5EF4-FFF2-40B4-BE49-F238E27FC236}">
                <a16:creationId xmlns:a16="http://schemas.microsoft.com/office/drawing/2014/main" id="{BF851C92-0F66-EAC6-3CF3-1F89FF7F4314}"/>
              </a:ext>
            </a:extLst>
          </p:cNvPr>
          <p:cNvSpPr/>
          <p:nvPr/>
        </p:nvSpPr>
        <p:spPr>
          <a:xfrm>
            <a:off x="3574878" y="2115228"/>
            <a:ext cx="4060362" cy="383129"/>
          </a:xfrm>
          <a:prstGeom prst="round2SameRect">
            <a:avLst>
              <a:gd name="adj1" fmla="val 27332"/>
              <a:gd name="adj2" fmla="val 0"/>
            </a:avLst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2BA7DE-A672-06FE-4B37-1C4C18B4ED50}"/>
              </a:ext>
            </a:extLst>
          </p:cNvPr>
          <p:cNvSpPr txBox="1"/>
          <p:nvPr/>
        </p:nvSpPr>
        <p:spPr>
          <a:xfrm>
            <a:off x="3584450" y="2142190"/>
            <a:ext cx="4050790" cy="32008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Arial Narrow" panose="020B0604020202020204" pitchFamily="34" charset="0"/>
              </a:rPr>
              <a:t>BUSINESS SERVICES AT RISK</a:t>
            </a:r>
            <a:endParaRPr sz="1600" b="1" dirty="0">
              <a:solidFill>
                <a:srgbClr val="FFFFFF"/>
              </a:solidFill>
              <a:latin typeface="Arial Narrow" panose="020B0604020202020204" pitchFamily="34" charset="0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D30E1507-A845-8286-499F-04B58816E94F}"/>
              </a:ext>
            </a:extLst>
          </p:cNvPr>
          <p:cNvSpPr/>
          <p:nvPr/>
        </p:nvSpPr>
        <p:spPr>
          <a:xfrm>
            <a:off x="258210" y="2317550"/>
            <a:ext cx="406746" cy="406746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latin typeface="Arial Narrow" panose="020B0604020202020204" pitchFamily="34" charset="0"/>
            </a:endParaRP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DFD52B72-3F2F-0D3A-BC34-1EB6F3C345BB}"/>
              </a:ext>
            </a:extLst>
          </p:cNvPr>
          <p:cNvSpPr/>
          <p:nvPr/>
        </p:nvSpPr>
        <p:spPr>
          <a:xfrm>
            <a:off x="3769889" y="2871451"/>
            <a:ext cx="402384" cy="402384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4020202020204" pitchFamily="34" charset="0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50053B0E-5F33-C85A-5755-2A839E184A7C}"/>
              </a:ext>
            </a:extLst>
          </p:cNvPr>
          <p:cNvSpPr/>
          <p:nvPr/>
        </p:nvSpPr>
        <p:spPr>
          <a:xfrm>
            <a:off x="3784789" y="3405983"/>
            <a:ext cx="402384" cy="402384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4020202020204" pitchFamily="34" charset="0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0716CD7B-38F7-CF08-BBB4-C1B907FC9DD6}"/>
              </a:ext>
            </a:extLst>
          </p:cNvPr>
          <p:cNvSpPr/>
          <p:nvPr/>
        </p:nvSpPr>
        <p:spPr>
          <a:xfrm>
            <a:off x="3784789" y="3960389"/>
            <a:ext cx="402384" cy="402384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4020202020204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F5A988E9-670B-1A9E-9619-97C25EC9839A}"/>
              </a:ext>
            </a:extLst>
          </p:cNvPr>
          <p:cNvSpPr txBox="1"/>
          <p:nvPr/>
        </p:nvSpPr>
        <p:spPr>
          <a:xfrm>
            <a:off x="4282251" y="2817509"/>
            <a:ext cx="3298108" cy="22775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000" b="1" dirty="0">
                <a:solidFill>
                  <a:srgbClr val="111111"/>
                </a:solidFill>
                <a:latin typeface="Arial Narrow" panose="020B0604020202020204" pitchFamily="34" charset="0"/>
              </a:rPr>
              <a:t>PERMITTING </a:t>
            </a:r>
            <a:endParaRPr sz="1000" b="1" dirty="0">
              <a:solidFill>
                <a:srgbClr val="111111"/>
              </a:solidFill>
              <a:latin typeface="Arial Narrow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5AD12BC-7FFD-0F73-E155-7BD140A2117C}"/>
              </a:ext>
            </a:extLst>
          </p:cNvPr>
          <p:cNvCxnSpPr>
            <a:cxnSpLocks/>
          </p:cNvCxnSpPr>
          <p:nvPr/>
        </p:nvCxnSpPr>
        <p:spPr>
          <a:xfrm>
            <a:off x="256406" y="3485435"/>
            <a:ext cx="3057591" cy="0"/>
          </a:xfrm>
          <a:prstGeom prst="line">
            <a:avLst/>
          </a:prstGeom>
          <a:ln w="158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71E3852-A167-9C64-2675-3EB1577EEE03}"/>
              </a:ext>
            </a:extLst>
          </p:cNvPr>
          <p:cNvSpPr txBox="1"/>
          <p:nvPr/>
        </p:nvSpPr>
        <p:spPr>
          <a:xfrm>
            <a:off x="932329" y="3552320"/>
            <a:ext cx="2399598" cy="68942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economists estimate Amendment 3 could reduce local government property tax revenues by approximately </a:t>
            </a:r>
            <a:r>
              <a:rPr lang="en-US" sz="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$5 BILLION </a:t>
            </a:r>
            <a:r>
              <a:rPr lang="en-US" sz="8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Fiscal Year 2027-28, with larger reductions in future years as the proposal is fully implemented. </a:t>
            </a:r>
            <a:endParaRPr sz="8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B09E38B-3754-A2EA-323E-31551EB233E9}"/>
              </a:ext>
            </a:extLst>
          </p:cNvPr>
          <p:cNvSpPr/>
          <p:nvPr/>
        </p:nvSpPr>
        <p:spPr>
          <a:xfrm>
            <a:off x="349702" y="3652774"/>
            <a:ext cx="463799" cy="46379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latin typeface="Arial Narrow" panose="020B0604020202020204" pitchFamily="34" charset="0"/>
            </a:endParaRPr>
          </a:p>
        </p:txBody>
      </p:sp>
      <p:pic>
        <p:nvPicPr>
          <p:cNvPr id="21" name="Graphic 20" descr="Bar graph with upward trend with solid fill">
            <a:extLst>
              <a:ext uri="{FF2B5EF4-FFF2-40B4-BE49-F238E27FC236}">
                <a16:creationId xmlns:a16="http://schemas.microsoft.com/office/drawing/2014/main" id="{8DFA72AF-2B61-443F-00AC-48F434DC3D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9368" y="3759315"/>
            <a:ext cx="261531" cy="261531"/>
          </a:xfrm>
          <a:prstGeom prst="rect">
            <a:avLst/>
          </a:prstGeom>
        </p:spPr>
      </p:pic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BD53CE0C-5DE7-E6F4-47BE-4F76DF9196AD}"/>
              </a:ext>
            </a:extLst>
          </p:cNvPr>
          <p:cNvSpPr/>
          <p:nvPr/>
        </p:nvSpPr>
        <p:spPr>
          <a:xfrm>
            <a:off x="151155" y="4552187"/>
            <a:ext cx="3317950" cy="2522128"/>
          </a:xfrm>
          <a:prstGeom prst="roundRect">
            <a:avLst>
              <a:gd name="adj" fmla="val 8457"/>
            </a:avLst>
          </a:prstGeom>
          <a:solidFill>
            <a:srgbClr val="FFFFFF"/>
          </a:solidFill>
          <a:ln>
            <a:solidFill>
              <a:srgbClr val="B9B9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 Narrow" panose="020B0604020202020204" pitchFamily="34" charset="0"/>
            </a:endParaRPr>
          </a:p>
        </p:txBody>
      </p:sp>
      <p:sp>
        <p:nvSpPr>
          <p:cNvPr id="44" name="Round Same Side Corner Rectangle 43">
            <a:extLst>
              <a:ext uri="{FF2B5EF4-FFF2-40B4-BE49-F238E27FC236}">
                <a16:creationId xmlns:a16="http://schemas.microsoft.com/office/drawing/2014/main" id="{3BA949F3-53C6-CEAE-8749-4663355F9E12}"/>
              </a:ext>
            </a:extLst>
          </p:cNvPr>
          <p:cNvSpPr/>
          <p:nvPr/>
        </p:nvSpPr>
        <p:spPr>
          <a:xfrm>
            <a:off x="158977" y="4544981"/>
            <a:ext cx="3310128" cy="2786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solidFill>
              <a:schemeClr val="tx1">
                <a:alpha val="97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latin typeface="Arial Narrow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932FCF5-8799-1FAA-85AB-74EE652E2DC9}"/>
              </a:ext>
            </a:extLst>
          </p:cNvPr>
          <p:cNvSpPr txBox="1"/>
          <p:nvPr/>
        </p:nvSpPr>
        <p:spPr>
          <a:xfrm>
            <a:off x="740222" y="4558260"/>
            <a:ext cx="2629128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Arial Narrow" panose="020B0604020202020204" pitchFamily="34" charset="0"/>
              </a:rPr>
              <a:t>THE FINANCIAL IMPACT</a:t>
            </a:r>
            <a:endParaRPr sz="1200" b="1" dirty="0">
              <a:solidFill>
                <a:srgbClr val="FFFFFF"/>
              </a:solidFill>
              <a:latin typeface="Arial Narrow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AB44740-E59F-EC2C-B5DF-9D31E5B67516}"/>
              </a:ext>
            </a:extLst>
          </p:cNvPr>
          <p:cNvSpPr txBox="1"/>
          <p:nvPr/>
        </p:nvSpPr>
        <p:spPr>
          <a:xfrm>
            <a:off x="245097" y="4869443"/>
            <a:ext cx="3124253" cy="48936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900" b="1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Because every Florida city has a different tax base, population, and service demands, the impact of Amendment 3 will vary from one municipality to another. Cities may face difficult choices, such as:</a:t>
            </a:r>
            <a:endParaRPr sz="900" b="1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909F904C-33D2-2207-B93A-C9EFC5967BB4}"/>
              </a:ext>
            </a:extLst>
          </p:cNvPr>
          <p:cNvSpPr/>
          <p:nvPr/>
        </p:nvSpPr>
        <p:spPr>
          <a:xfrm>
            <a:off x="280027" y="4477795"/>
            <a:ext cx="406746" cy="406746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latin typeface="Arial Narrow" panose="020B0604020202020204" pitchFamily="34" charset="0"/>
            </a:endParaRPr>
          </a:p>
        </p:txBody>
      </p:sp>
      <p:pic>
        <p:nvPicPr>
          <p:cNvPr id="59" name="Graphic 58" descr="Dollar with solid fill">
            <a:extLst>
              <a:ext uri="{FF2B5EF4-FFF2-40B4-BE49-F238E27FC236}">
                <a16:creationId xmlns:a16="http://schemas.microsoft.com/office/drawing/2014/main" id="{FC080D29-49AA-8B18-E5C5-026B4D51C5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766" y="4530006"/>
            <a:ext cx="321268" cy="321268"/>
          </a:xfrm>
          <a:prstGeom prst="rect">
            <a:avLst/>
          </a:prstGeom>
        </p:spPr>
      </p:pic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691F699B-9018-97A7-251A-64BD820E5EC3}"/>
              </a:ext>
            </a:extLst>
          </p:cNvPr>
          <p:cNvCxnSpPr>
            <a:cxnSpLocks/>
          </p:cNvCxnSpPr>
          <p:nvPr/>
        </p:nvCxnSpPr>
        <p:spPr>
          <a:xfrm>
            <a:off x="4282251" y="3294769"/>
            <a:ext cx="3057591" cy="0"/>
          </a:xfrm>
          <a:prstGeom prst="line">
            <a:avLst/>
          </a:prstGeom>
          <a:ln w="15875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3CE4522E-FF30-4AF1-2E11-C4448A9386D4}"/>
              </a:ext>
            </a:extLst>
          </p:cNvPr>
          <p:cNvSpPr txBox="1"/>
          <p:nvPr/>
        </p:nvSpPr>
        <p:spPr>
          <a:xfrm>
            <a:off x="4282251" y="3374286"/>
            <a:ext cx="3298108" cy="22775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000" b="1" dirty="0">
                <a:solidFill>
                  <a:srgbClr val="111111"/>
                </a:solidFill>
                <a:latin typeface="Arial Narrow" panose="020B0604020202020204" pitchFamily="34" charset="0"/>
              </a:rPr>
              <a:t>INSPECTIONS</a:t>
            </a:r>
            <a:endParaRPr sz="1000" b="1" dirty="0">
              <a:solidFill>
                <a:srgbClr val="111111"/>
              </a:solidFill>
              <a:latin typeface="Arial Narrow" panose="020B0604020202020204" pitchFamily="34" charset="0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6205A5BA-BE94-529A-96C3-ECC411D4E193}"/>
              </a:ext>
            </a:extLst>
          </p:cNvPr>
          <p:cNvCxnSpPr>
            <a:cxnSpLocks/>
          </p:cNvCxnSpPr>
          <p:nvPr/>
        </p:nvCxnSpPr>
        <p:spPr>
          <a:xfrm>
            <a:off x="4282251" y="3853752"/>
            <a:ext cx="3057591" cy="0"/>
          </a:xfrm>
          <a:prstGeom prst="line">
            <a:avLst/>
          </a:prstGeom>
          <a:ln w="15875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701E70D0-5944-D3AB-6ADD-B585492D2EA7}"/>
              </a:ext>
            </a:extLst>
          </p:cNvPr>
          <p:cNvSpPr txBox="1"/>
          <p:nvPr/>
        </p:nvSpPr>
        <p:spPr>
          <a:xfrm>
            <a:off x="4282251" y="3924485"/>
            <a:ext cx="3298108" cy="22775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000" b="1" dirty="0">
                <a:solidFill>
                  <a:srgbClr val="111111"/>
                </a:solidFill>
                <a:latin typeface="Arial Narrow" panose="020B0604020202020204" pitchFamily="34" charset="0"/>
              </a:rPr>
              <a:t>LICENSING</a:t>
            </a:r>
            <a:endParaRPr sz="1000" b="1" dirty="0">
              <a:solidFill>
                <a:srgbClr val="111111"/>
              </a:solidFill>
              <a:latin typeface="Arial Narrow" panose="020B0604020202020204" pitchFamily="34" charset="0"/>
            </a:endParaRP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9B2C72A3-1E02-F568-3E06-5B15B7A782F0}"/>
              </a:ext>
            </a:extLst>
          </p:cNvPr>
          <p:cNvCxnSpPr>
            <a:cxnSpLocks/>
          </p:cNvCxnSpPr>
          <p:nvPr/>
        </p:nvCxnSpPr>
        <p:spPr>
          <a:xfrm>
            <a:off x="4282251" y="4404559"/>
            <a:ext cx="3057591" cy="0"/>
          </a:xfrm>
          <a:prstGeom prst="line">
            <a:avLst/>
          </a:prstGeom>
          <a:ln w="15875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9" name="Oval 68">
            <a:extLst>
              <a:ext uri="{FF2B5EF4-FFF2-40B4-BE49-F238E27FC236}">
                <a16:creationId xmlns:a16="http://schemas.microsoft.com/office/drawing/2014/main" id="{9C0ADA25-CD72-0CA9-1B3E-228B45568A8B}"/>
              </a:ext>
            </a:extLst>
          </p:cNvPr>
          <p:cNvSpPr/>
          <p:nvPr/>
        </p:nvSpPr>
        <p:spPr>
          <a:xfrm>
            <a:off x="3784789" y="4515723"/>
            <a:ext cx="402384" cy="402384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4020202020204" pitchFamily="34" charset="0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CF8155F0-F05A-6354-5CB7-4A71E2CF10DC}"/>
              </a:ext>
            </a:extLst>
          </p:cNvPr>
          <p:cNvSpPr/>
          <p:nvPr/>
        </p:nvSpPr>
        <p:spPr>
          <a:xfrm>
            <a:off x="3784789" y="5085113"/>
            <a:ext cx="402384" cy="402384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5175523-C3FB-B2A4-2854-249D99D0E592}"/>
              </a:ext>
            </a:extLst>
          </p:cNvPr>
          <p:cNvSpPr txBox="1"/>
          <p:nvPr/>
        </p:nvSpPr>
        <p:spPr>
          <a:xfrm>
            <a:off x="4282251" y="4492757"/>
            <a:ext cx="3298108" cy="22775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000" b="1" dirty="0">
                <a:solidFill>
                  <a:srgbClr val="111111"/>
                </a:solidFill>
                <a:latin typeface="Arial Narrow" panose="020B0604020202020204" pitchFamily="34" charset="0"/>
              </a:rPr>
              <a:t>BUILDING &amp; ZONING APPROVALS </a:t>
            </a:r>
            <a:endParaRPr sz="1000" b="1" dirty="0">
              <a:solidFill>
                <a:srgbClr val="111111"/>
              </a:solidFill>
              <a:latin typeface="Arial Narrow" panose="020B0604020202020204" pitchFamily="34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6CE70CA8-9D44-1F5D-0571-4A0624D3D9FB}"/>
              </a:ext>
            </a:extLst>
          </p:cNvPr>
          <p:cNvCxnSpPr>
            <a:cxnSpLocks/>
          </p:cNvCxnSpPr>
          <p:nvPr/>
        </p:nvCxnSpPr>
        <p:spPr>
          <a:xfrm>
            <a:off x="4282251" y="4981892"/>
            <a:ext cx="3057591" cy="0"/>
          </a:xfrm>
          <a:prstGeom prst="line">
            <a:avLst/>
          </a:prstGeom>
          <a:ln w="15875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8DE42909-034B-864A-4A1F-3ED4D9B43A73}"/>
              </a:ext>
            </a:extLst>
          </p:cNvPr>
          <p:cNvSpPr txBox="1"/>
          <p:nvPr/>
        </p:nvSpPr>
        <p:spPr>
          <a:xfrm>
            <a:off x="4282251" y="5067680"/>
            <a:ext cx="3298108" cy="22775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000" b="1" dirty="0">
                <a:solidFill>
                  <a:srgbClr val="111111"/>
                </a:solidFill>
                <a:latin typeface="Arial Narrow" panose="020B0604020202020204" pitchFamily="34" charset="0"/>
              </a:rPr>
              <a:t>CERTIFICATES OF USE</a:t>
            </a:r>
            <a:endParaRPr sz="1000" b="1" dirty="0">
              <a:solidFill>
                <a:srgbClr val="111111"/>
              </a:solidFill>
              <a:latin typeface="Arial Narrow" panose="020B0604020202020204" pitchFamily="34" charset="0"/>
            </a:endParaRP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85328449-7ABB-5D75-1828-AF982FE78C9E}"/>
              </a:ext>
            </a:extLst>
          </p:cNvPr>
          <p:cNvCxnSpPr>
            <a:cxnSpLocks/>
          </p:cNvCxnSpPr>
          <p:nvPr/>
        </p:nvCxnSpPr>
        <p:spPr>
          <a:xfrm>
            <a:off x="4282251" y="5547754"/>
            <a:ext cx="3057591" cy="0"/>
          </a:xfrm>
          <a:prstGeom prst="line">
            <a:avLst/>
          </a:prstGeom>
          <a:ln w="15875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E940D6F9-8586-ADEB-1C72-A25FEAF22851}"/>
              </a:ext>
            </a:extLst>
          </p:cNvPr>
          <p:cNvSpPr/>
          <p:nvPr/>
        </p:nvSpPr>
        <p:spPr>
          <a:xfrm>
            <a:off x="3584450" y="6771925"/>
            <a:ext cx="4060362" cy="204093"/>
          </a:xfrm>
          <a:prstGeom prst="roundRect">
            <a:avLst/>
          </a:prstGeom>
          <a:solidFill>
            <a:srgbClr val="C0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402020202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B527271-BA49-3EA0-36E0-7EF26F787566}"/>
              </a:ext>
            </a:extLst>
          </p:cNvPr>
          <p:cNvSpPr txBox="1"/>
          <p:nvPr/>
        </p:nvSpPr>
        <p:spPr>
          <a:xfrm>
            <a:off x="3596696" y="6789158"/>
            <a:ext cx="3941485" cy="181588"/>
          </a:xfrm>
          <a:prstGeom prst="rect">
            <a:avLst/>
          </a:prstGeom>
          <a:solidFill>
            <a:schemeClr val="accent2">
              <a:lumMod val="60000"/>
              <a:lumOff val="40000"/>
              <a:alpha val="9804"/>
            </a:schemeClr>
          </a:solidFill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7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Reduced revenue may lead to longer wait times, fewer staff available, slower reviews, and less one-on-one support. </a:t>
            </a:r>
            <a:endParaRPr sz="7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A30DED51-069D-2917-F861-1DB81695AA0E}"/>
              </a:ext>
            </a:extLst>
          </p:cNvPr>
          <p:cNvSpPr txBox="1"/>
          <p:nvPr/>
        </p:nvSpPr>
        <p:spPr>
          <a:xfrm>
            <a:off x="4282251" y="2981164"/>
            <a:ext cx="2969323" cy="32008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Processes and reviews permits for new construction, renovations, signage, and operational activities. </a:t>
            </a:r>
            <a:endParaRPr sz="8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94" name="Rounded Rectangle 93">
            <a:extLst>
              <a:ext uri="{FF2B5EF4-FFF2-40B4-BE49-F238E27FC236}">
                <a16:creationId xmlns:a16="http://schemas.microsoft.com/office/drawing/2014/main" id="{34305B7F-CA1E-AE9B-E725-019A77273CE3}"/>
              </a:ext>
            </a:extLst>
          </p:cNvPr>
          <p:cNvSpPr/>
          <p:nvPr/>
        </p:nvSpPr>
        <p:spPr>
          <a:xfrm>
            <a:off x="144400" y="7253014"/>
            <a:ext cx="7436239" cy="1178572"/>
          </a:xfrm>
          <a:prstGeom prst="roundRect">
            <a:avLst>
              <a:gd name="adj" fmla="val 8457"/>
            </a:avLst>
          </a:prstGeom>
          <a:solidFill>
            <a:srgbClr val="FFFFFF"/>
          </a:solidFill>
          <a:ln>
            <a:solidFill>
              <a:srgbClr val="B9B9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 Narrow" panose="020B0604020202020204" pitchFamily="34" charset="0"/>
            </a:endParaRPr>
          </a:p>
        </p:txBody>
      </p:sp>
      <p:sp>
        <p:nvSpPr>
          <p:cNvPr id="95" name="Round Same Side Corner Rectangle 94">
            <a:extLst>
              <a:ext uri="{FF2B5EF4-FFF2-40B4-BE49-F238E27FC236}">
                <a16:creationId xmlns:a16="http://schemas.microsoft.com/office/drawing/2014/main" id="{C91D803C-086C-3085-E1AE-3785B6EC9776}"/>
              </a:ext>
            </a:extLst>
          </p:cNvPr>
          <p:cNvSpPr/>
          <p:nvPr/>
        </p:nvSpPr>
        <p:spPr>
          <a:xfrm>
            <a:off x="144401" y="7205449"/>
            <a:ext cx="7436238" cy="28591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latin typeface="Arial Narrow" panose="020B0604020202020204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C7843DA-ACCC-8BD8-220F-D48F6180234C}"/>
              </a:ext>
            </a:extLst>
          </p:cNvPr>
          <p:cNvSpPr txBox="1"/>
          <p:nvPr/>
        </p:nvSpPr>
        <p:spPr>
          <a:xfrm>
            <a:off x="178883" y="7547934"/>
            <a:ext cx="1413758" cy="175509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900" b="1" dirty="0">
                <a:solidFill>
                  <a:srgbClr val="C00000"/>
                </a:solidFill>
                <a:latin typeface="Arial Narrow" panose="020B0604020202020204" pitchFamily="34" charset="0"/>
              </a:rPr>
              <a:t>LONGER REVIEW TIMES</a:t>
            </a:r>
            <a:endParaRPr sz="900" b="1" dirty="0">
              <a:solidFill>
                <a:srgbClr val="C00000"/>
              </a:solidFill>
              <a:latin typeface="Arial Narrow" panose="020B0604020202020204" pitchFamily="34" charset="0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97C0B39B-7CF8-E844-F7A2-01940264BA91}"/>
              </a:ext>
            </a:extLst>
          </p:cNvPr>
          <p:cNvSpPr/>
          <p:nvPr/>
        </p:nvSpPr>
        <p:spPr>
          <a:xfrm>
            <a:off x="265451" y="7133044"/>
            <a:ext cx="406746" cy="406746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latin typeface="Arial Narrow" panose="020B0604020202020204" pitchFamily="34" charset="0"/>
            </a:endParaRPr>
          </a:p>
        </p:txBody>
      </p:sp>
      <p:pic>
        <p:nvPicPr>
          <p:cNvPr id="99" name="Picture 98">
            <a:extLst>
              <a:ext uri="{FF2B5EF4-FFF2-40B4-BE49-F238E27FC236}">
                <a16:creationId xmlns:a16="http://schemas.microsoft.com/office/drawing/2014/main" id="{B02AA67D-D6F6-3D08-B04D-81523473BB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5278" y="7816674"/>
            <a:ext cx="257570" cy="210739"/>
          </a:xfrm>
          <a:prstGeom prst="rect">
            <a:avLst/>
          </a:prstGeom>
        </p:spPr>
      </p:pic>
      <p:sp>
        <p:nvSpPr>
          <p:cNvPr id="100" name="TextBox 99">
            <a:extLst>
              <a:ext uri="{FF2B5EF4-FFF2-40B4-BE49-F238E27FC236}">
                <a16:creationId xmlns:a16="http://schemas.microsoft.com/office/drawing/2014/main" id="{37C84848-80E6-E1F9-ED23-834FA67E2697}"/>
              </a:ext>
            </a:extLst>
          </p:cNvPr>
          <p:cNvSpPr txBox="1"/>
          <p:nvPr/>
        </p:nvSpPr>
        <p:spPr>
          <a:xfrm>
            <a:off x="265451" y="7692055"/>
            <a:ext cx="1219018" cy="60324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Delays in permitting, inspections, and approvals can slow projects and increase costs. </a:t>
            </a:r>
            <a:endParaRPr sz="86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033AE5F-E56B-883D-0FAF-92E632BB7B16}"/>
              </a:ext>
            </a:extLst>
          </p:cNvPr>
          <p:cNvSpPr txBox="1"/>
          <p:nvPr/>
        </p:nvSpPr>
        <p:spPr>
          <a:xfrm>
            <a:off x="740222" y="7200322"/>
            <a:ext cx="6186353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Arial Narrow" panose="020B0604020202020204" pitchFamily="34" charset="0"/>
              </a:rPr>
              <a:t>HOW REDUCED REVENUES CAN IMPACT BUSINESSES</a:t>
            </a:r>
            <a:endParaRPr sz="1200" b="1" dirty="0">
              <a:solidFill>
                <a:srgbClr val="FFFFFF"/>
              </a:solidFill>
              <a:latin typeface="Arial Narrow" panose="020B0604020202020204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D68EBE3-822A-4429-8638-26558E037051}"/>
              </a:ext>
            </a:extLst>
          </p:cNvPr>
          <p:cNvGrpSpPr/>
          <p:nvPr/>
        </p:nvGrpSpPr>
        <p:grpSpPr>
          <a:xfrm>
            <a:off x="1637492" y="7532092"/>
            <a:ext cx="4462977" cy="816816"/>
            <a:chOff x="1637492" y="7605831"/>
            <a:chExt cx="4462977" cy="880141"/>
          </a:xfrm>
        </p:grpSpPr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4961EB2C-7CCF-A5EE-AA93-3BE0D9A20753}"/>
                </a:ext>
              </a:extLst>
            </p:cNvPr>
            <p:cNvCxnSpPr>
              <a:cxnSpLocks/>
            </p:cNvCxnSpPr>
            <p:nvPr/>
          </p:nvCxnSpPr>
          <p:spPr>
            <a:xfrm>
              <a:off x="1637492" y="7605831"/>
              <a:ext cx="0" cy="880141"/>
            </a:xfrm>
            <a:prstGeom prst="line">
              <a:avLst/>
            </a:prstGeom>
            <a:ln w="158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3801D0C2-C1C2-F9C4-5582-3B9DB5C8F2BD}"/>
                </a:ext>
              </a:extLst>
            </p:cNvPr>
            <p:cNvCxnSpPr>
              <a:cxnSpLocks/>
            </p:cNvCxnSpPr>
            <p:nvPr/>
          </p:nvCxnSpPr>
          <p:spPr>
            <a:xfrm>
              <a:off x="3125151" y="7605831"/>
              <a:ext cx="0" cy="880141"/>
            </a:xfrm>
            <a:prstGeom prst="line">
              <a:avLst/>
            </a:prstGeom>
            <a:ln w="158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0EA50903-D913-FFAA-6CF7-9402E97E47E7}"/>
                </a:ext>
              </a:extLst>
            </p:cNvPr>
            <p:cNvCxnSpPr>
              <a:cxnSpLocks/>
            </p:cNvCxnSpPr>
            <p:nvPr/>
          </p:nvCxnSpPr>
          <p:spPr>
            <a:xfrm>
              <a:off x="4612810" y="7605831"/>
              <a:ext cx="0" cy="880141"/>
            </a:xfrm>
            <a:prstGeom prst="line">
              <a:avLst/>
            </a:prstGeom>
            <a:ln w="158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2DD8F06-7906-6C40-C160-3C0FCDB7ACFD}"/>
                </a:ext>
              </a:extLst>
            </p:cNvPr>
            <p:cNvCxnSpPr>
              <a:cxnSpLocks/>
            </p:cNvCxnSpPr>
            <p:nvPr/>
          </p:nvCxnSpPr>
          <p:spPr>
            <a:xfrm>
              <a:off x="6100469" y="7605831"/>
              <a:ext cx="0" cy="880141"/>
            </a:xfrm>
            <a:prstGeom prst="line">
              <a:avLst/>
            </a:prstGeom>
            <a:ln w="158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22" name="TextBox 121">
            <a:extLst>
              <a:ext uri="{FF2B5EF4-FFF2-40B4-BE49-F238E27FC236}">
                <a16:creationId xmlns:a16="http://schemas.microsoft.com/office/drawing/2014/main" id="{02EE7662-F7AF-81A6-6336-14589AE6DC8D}"/>
              </a:ext>
            </a:extLst>
          </p:cNvPr>
          <p:cNvSpPr txBox="1"/>
          <p:nvPr/>
        </p:nvSpPr>
        <p:spPr>
          <a:xfrm>
            <a:off x="1808067" y="7547934"/>
            <a:ext cx="1162876" cy="175509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900" b="1" dirty="0">
                <a:solidFill>
                  <a:srgbClr val="C00000"/>
                </a:solidFill>
                <a:latin typeface="Arial Narrow" panose="020B0604020202020204" pitchFamily="34" charset="0"/>
              </a:rPr>
              <a:t>HIGHER COSTS</a:t>
            </a:r>
            <a:endParaRPr sz="900" b="1" dirty="0">
              <a:solidFill>
                <a:srgbClr val="C00000"/>
              </a:solidFill>
              <a:latin typeface="Arial Narrow" panose="020B0604020202020204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44BBAB9-3FE9-FA14-9A86-8C8128430679}"/>
              </a:ext>
            </a:extLst>
          </p:cNvPr>
          <p:cNvSpPr txBox="1"/>
          <p:nvPr/>
        </p:nvSpPr>
        <p:spPr>
          <a:xfrm>
            <a:off x="3292893" y="7547934"/>
            <a:ext cx="1162876" cy="175509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900" b="1" dirty="0">
                <a:solidFill>
                  <a:srgbClr val="C00000"/>
                </a:solidFill>
                <a:latin typeface="Arial Narrow" panose="020B0604020202020204" pitchFamily="34" charset="0"/>
              </a:rPr>
              <a:t>LESS COMPETITIVE</a:t>
            </a:r>
            <a:endParaRPr sz="900" b="1" dirty="0">
              <a:solidFill>
                <a:srgbClr val="C00000"/>
              </a:solidFill>
              <a:latin typeface="Arial Narrow" panose="020B0604020202020204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98D793FD-ACEB-8ECF-F4C5-57CF8E023B2C}"/>
              </a:ext>
            </a:extLst>
          </p:cNvPr>
          <p:cNvSpPr txBox="1"/>
          <p:nvPr/>
        </p:nvSpPr>
        <p:spPr>
          <a:xfrm>
            <a:off x="4771457" y="7547934"/>
            <a:ext cx="1162876" cy="175509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900" b="1" dirty="0">
                <a:solidFill>
                  <a:srgbClr val="C00000"/>
                </a:solidFill>
                <a:latin typeface="Arial Narrow" panose="020B0604020202020204" pitchFamily="34" charset="0"/>
              </a:rPr>
              <a:t>SLOWED GROWTH </a:t>
            </a:r>
            <a:endParaRPr sz="900" b="1" dirty="0">
              <a:solidFill>
                <a:srgbClr val="C00000"/>
              </a:solidFill>
              <a:latin typeface="Arial Narrow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FE613102-598B-4A21-9A3C-017425F7F047}"/>
              </a:ext>
            </a:extLst>
          </p:cNvPr>
          <p:cNvSpPr txBox="1"/>
          <p:nvPr/>
        </p:nvSpPr>
        <p:spPr>
          <a:xfrm>
            <a:off x="6264157" y="7547934"/>
            <a:ext cx="1162876" cy="175509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900" b="1" dirty="0">
                <a:solidFill>
                  <a:srgbClr val="C00000"/>
                </a:solidFill>
                <a:latin typeface="Arial Narrow" panose="020B0604020202020204" pitchFamily="34" charset="0"/>
              </a:rPr>
              <a:t>IMPACT ON JOBS</a:t>
            </a:r>
            <a:endParaRPr sz="900" b="1" dirty="0">
              <a:solidFill>
                <a:srgbClr val="C00000"/>
              </a:solidFill>
              <a:latin typeface="Arial Narrow" panose="020B0604020202020204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3408496C-7A37-2CB1-FC58-01F915DBAEF2}"/>
              </a:ext>
            </a:extLst>
          </p:cNvPr>
          <p:cNvSpPr txBox="1"/>
          <p:nvPr/>
        </p:nvSpPr>
        <p:spPr>
          <a:xfrm>
            <a:off x="544300" y="5372998"/>
            <a:ext cx="2977130" cy="212366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9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Reducing staff or limiting service hours</a:t>
            </a:r>
            <a:endParaRPr sz="9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A6856AD4-C8FD-120F-0F3E-EB592ACB74E3}"/>
              </a:ext>
            </a:extLst>
          </p:cNvPr>
          <p:cNvSpPr txBox="1"/>
          <p:nvPr/>
        </p:nvSpPr>
        <p:spPr>
          <a:xfrm>
            <a:off x="544300" y="5592807"/>
            <a:ext cx="2977130" cy="212366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9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Delaying technology upgrades and system improvements</a:t>
            </a:r>
            <a:endParaRPr sz="9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9E5BCAEA-CD27-5D55-129A-40ABE2B690D7}"/>
              </a:ext>
            </a:extLst>
          </p:cNvPr>
          <p:cNvSpPr txBox="1"/>
          <p:nvPr/>
        </p:nvSpPr>
        <p:spPr>
          <a:xfrm>
            <a:off x="544300" y="5820929"/>
            <a:ext cx="2977130" cy="212366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9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Postponing facility maintenance and system improvements</a:t>
            </a:r>
            <a:endParaRPr sz="9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F8B4CC1C-0E8E-55D2-C4B0-8C1C03A47318}"/>
              </a:ext>
            </a:extLst>
          </p:cNvPr>
          <p:cNvSpPr txBox="1"/>
          <p:nvPr/>
        </p:nvSpPr>
        <p:spPr>
          <a:xfrm>
            <a:off x="544300" y="6065677"/>
            <a:ext cx="2977130" cy="212366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9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Slowing economic development and business support</a:t>
            </a:r>
            <a:endParaRPr sz="9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92A321AF-00A0-4E51-653C-D59DD752D788}"/>
              </a:ext>
            </a:extLst>
          </p:cNvPr>
          <p:cNvSpPr txBox="1"/>
          <p:nvPr/>
        </p:nvSpPr>
        <p:spPr>
          <a:xfrm>
            <a:off x="544300" y="6302114"/>
            <a:ext cx="2977130" cy="212366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9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Increasing fees or redirecting limited resources</a:t>
            </a:r>
            <a:endParaRPr sz="9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2D505C00-5F59-130B-1D3B-4047A39A4A9D}"/>
              </a:ext>
            </a:extLst>
          </p:cNvPr>
          <p:cNvGrpSpPr/>
          <p:nvPr/>
        </p:nvGrpSpPr>
        <p:grpSpPr>
          <a:xfrm>
            <a:off x="365604" y="5420026"/>
            <a:ext cx="124174" cy="124174"/>
            <a:chOff x="291462" y="5536414"/>
            <a:chExt cx="124174" cy="124174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10F9D32F-5C7C-8DF0-DC9E-0346D6F8589D}"/>
                </a:ext>
              </a:extLst>
            </p:cNvPr>
            <p:cNvSpPr/>
            <p:nvPr/>
          </p:nvSpPr>
          <p:spPr>
            <a:xfrm>
              <a:off x="291462" y="5536414"/>
              <a:ext cx="124174" cy="12417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ysClr val="windowText" lastClr="000000"/>
                </a:solidFill>
                <a:latin typeface="Arial Narrow" panose="020B0604020202020204" pitchFamily="34" charset="0"/>
              </a:endParaRPr>
            </a:p>
          </p:txBody>
        </p:sp>
        <p:pic>
          <p:nvPicPr>
            <p:cNvPr id="135" name="Graphic 134" descr="Checkmark with solid fill">
              <a:extLst>
                <a:ext uri="{FF2B5EF4-FFF2-40B4-BE49-F238E27FC236}">
                  <a16:creationId xmlns:a16="http://schemas.microsoft.com/office/drawing/2014/main" id="{91882B33-A4F3-60F2-6988-BA2EB7C393C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22776" y="5570908"/>
              <a:ext cx="62518" cy="62518"/>
            </a:xfrm>
            <a:prstGeom prst="rect">
              <a:avLst/>
            </a:prstGeom>
          </p:spPr>
        </p:pic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A1EBD4D0-C363-48FD-32C2-4F8FE33F72F1}"/>
              </a:ext>
            </a:extLst>
          </p:cNvPr>
          <p:cNvGrpSpPr/>
          <p:nvPr/>
        </p:nvGrpSpPr>
        <p:grpSpPr>
          <a:xfrm>
            <a:off x="365604" y="5638867"/>
            <a:ext cx="124174" cy="124174"/>
            <a:chOff x="291462" y="5536414"/>
            <a:chExt cx="124174" cy="124174"/>
          </a:xfrm>
        </p:grpSpPr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7A91F47-A3F8-448D-A977-B96C473B31E7}"/>
                </a:ext>
              </a:extLst>
            </p:cNvPr>
            <p:cNvSpPr/>
            <p:nvPr/>
          </p:nvSpPr>
          <p:spPr>
            <a:xfrm>
              <a:off x="291462" y="5536414"/>
              <a:ext cx="124174" cy="12417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ysClr val="windowText" lastClr="000000"/>
                </a:solidFill>
                <a:latin typeface="Arial Narrow" panose="020B0604020202020204" pitchFamily="34" charset="0"/>
              </a:endParaRPr>
            </a:p>
          </p:txBody>
        </p:sp>
        <p:pic>
          <p:nvPicPr>
            <p:cNvPr id="139" name="Graphic 138" descr="Checkmark with solid fill">
              <a:extLst>
                <a:ext uri="{FF2B5EF4-FFF2-40B4-BE49-F238E27FC236}">
                  <a16:creationId xmlns:a16="http://schemas.microsoft.com/office/drawing/2014/main" id="{54DBB856-D6CF-4C3A-88CD-8953263037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22776" y="5570908"/>
              <a:ext cx="62518" cy="62518"/>
            </a:xfrm>
            <a:prstGeom prst="rect">
              <a:avLst/>
            </a:prstGeom>
          </p:spPr>
        </p:pic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DF062F07-148D-BC27-9CEC-0FBCFA5ED00C}"/>
              </a:ext>
            </a:extLst>
          </p:cNvPr>
          <p:cNvGrpSpPr/>
          <p:nvPr/>
        </p:nvGrpSpPr>
        <p:grpSpPr>
          <a:xfrm>
            <a:off x="365604" y="5866021"/>
            <a:ext cx="124174" cy="124174"/>
            <a:chOff x="291462" y="5536414"/>
            <a:chExt cx="124174" cy="124174"/>
          </a:xfrm>
        </p:grpSpPr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2B2549AC-B31F-8B87-FCB3-A0425ABEDFC8}"/>
                </a:ext>
              </a:extLst>
            </p:cNvPr>
            <p:cNvSpPr/>
            <p:nvPr/>
          </p:nvSpPr>
          <p:spPr>
            <a:xfrm>
              <a:off x="291462" y="5536414"/>
              <a:ext cx="124174" cy="12417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ysClr val="windowText" lastClr="000000"/>
                </a:solidFill>
                <a:latin typeface="Arial Narrow" panose="020B0604020202020204" pitchFamily="34" charset="0"/>
              </a:endParaRPr>
            </a:p>
          </p:txBody>
        </p:sp>
        <p:pic>
          <p:nvPicPr>
            <p:cNvPr id="143" name="Graphic 142" descr="Checkmark with solid fill">
              <a:extLst>
                <a:ext uri="{FF2B5EF4-FFF2-40B4-BE49-F238E27FC236}">
                  <a16:creationId xmlns:a16="http://schemas.microsoft.com/office/drawing/2014/main" id="{F42BD0D6-8D91-5A80-646C-E3EE818BB78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22776" y="5570908"/>
              <a:ext cx="62518" cy="62518"/>
            </a:xfrm>
            <a:prstGeom prst="rect">
              <a:avLst/>
            </a:prstGeom>
          </p:spPr>
        </p:pic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B86C4232-7702-CD70-BAFC-07DE700369B8}"/>
              </a:ext>
            </a:extLst>
          </p:cNvPr>
          <p:cNvGrpSpPr/>
          <p:nvPr/>
        </p:nvGrpSpPr>
        <p:grpSpPr>
          <a:xfrm>
            <a:off x="365604" y="6109801"/>
            <a:ext cx="124174" cy="124174"/>
            <a:chOff x="291462" y="5536414"/>
            <a:chExt cx="124174" cy="124174"/>
          </a:xfrm>
        </p:grpSpPr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6DC19B73-F024-1330-E165-B86940242176}"/>
                </a:ext>
              </a:extLst>
            </p:cNvPr>
            <p:cNvSpPr/>
            <p:nvPr/>
          </p:nvSpPr>
          <p:spPr>
            <a:xfrm>
              <a:off x="291462" y="5536414"/>
              <a:ext cx="124174" cy="12417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ysClr val="windowText" lastClr="000000"/>
                </a:solidFill>
                <a:latin typeface="Arial Narrow" panose="020B0604020202020204" pitchFamily="34" charset="0"/>
              </a:endParaRPr>
            </a:p>
          </p:txBody>
        </p:sp>
        <p:pic>
          <p:nvPicPr>
            <p:cNvPr id="146" name="Graphic 145" descr="Checkmark with solid fill">
              <a:extLst>
                <a:ext uri="{FF2B5EF4-FFF2-40B4-BE49-F238E27FC236}">
                  <a16:creationId xmlns:a16="http://schemas.microsoft.com/office/drawing/2014/main" id="{9FBA6505-CD7E-2054-FAB4-6E28291AC44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22776" y="5570908"/>
              <a:ext cx="62518" cy="62518"/>
            </a:xfrm>
            <a:prstGeom prst="rect">
              <a:avLst/>
            </a:prstGeom>
          </p:spPr>
        </p:pic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EC07D568-DF46-D552-2A7B-2639A567EAE1}"/>
              </a:ext>
            </a:extLst>
          </p:cNvPr>
          <p:cNvGrpSpPr/>
          <p:nvPr/>
        </p:nvGrpSpPr>
        <p:grpSpPr>
          <a:xfrm>
            <a:off x="361757" y="6345269"/>
            <a:ext cx="124174" cy="124174"/>
            <a:chOff x="291462" y="5536414"/>
            <a:chExt cx="124174" cy="124174"/>
          </a:xfrm>
        </p:grpSpPr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3879B943-8A85-07C7-3077-A380BFC2C10F}"/>
                </a:ext>
              </a:extLst>
            </p:cNvPr>
            <p:cNvSpPr/>
            <p:nvPr/>
          </p:nvSpPr>
          <p:spPr>
            <a:xfrm>
              <a:off x="291462" y="5536414"/>
              <a:ext cx="124174" cy="12417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ysClr val="windowText" lastClr="000000"/>
                </a:solidFill>
                <a:latin typeface="Arial Narrow" panose="020B0604020202020204" pitchFamily="34" charset="0"/>
              </a:endParaRPr>
            </a:p>
          </p:txBody>
        </p:sp>
        <p:pic>
          <p:nvPicPr>
            <p:cNvPr id="149" name="Graphic 148" descr="Checkmark with solid fill">
              <a:extLst>
                <a:ext uri="{FF2B5EF4-FFF2-40B4-BE49-F238E27FC236}">
                  <a16:creationId xmlns:a16="http://schemas.microsoft.com/office/drawing/2014/main" id="{3C13E11C-9799-1AF7-2284-DE190BDA98D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22776" y="5570908"/>
              <a:ext cx="62518" cy="62518"/>
            </a:xfrm>
            <a:prstGeom prst="rect">
              <a:avLst/>
            </a:prstGeom>
          </p:spPr>
        </p:pic>
      </p:grpSp>
      <p:sp>
        <p:nvSpPr>
          <p:cNvPr id="150" name="TextBox 149">
            <a:extLst>
              <a:ext uri="{FF2B5EF4-FFF2-40B4-BE49-F238E27FC236}">
                <a16:creationId xmlns:a16="http://schemas.microsoft.com/office/drawing/2014/main" id="{C92BEDB1-CEAE-2004-349A-D57B75ABB6EA}"/>
              </a:ext>
            </a:extLst>
          </p:cNvPr>
          <p:cNvSpPr txBox="1"/>
          <p:nvPr/>
        </p:nvSpPr>
        <p:spPr>
          <a:xfrm>
            <a:off x="1703121" y="7692055"/>
            <a:ext cx="1361089" cy="60324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Delays and inefficiencies can increase operating costs and make it more expensive to do business. </a:t>
            </a:r>
            <a:endParaRPr sz="86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0F2DB3D1-DF4A-61DA-1787-E93DC912BDD2}"/>
              </a:ext>
            </a:extLst>
          </p:cNvPr>
          <p:cNvSpPr txBox="1"/>
          <p:nvPr/>
        </p:nvSpPr>
        <p:spPr>
          <a:xfrm>
            <a:off x="3193775" y="7692055"/>
            <a:ext cx="1351249" cy="60324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Communities with limited resources may struggle to compete for new investment and jobs.</a:t>
            </a:r>
            <a:endParaRPr sz="86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E090F6A2-CF29-9A22-E45E-78591BE5608B}"/>
              </a:ext>
            </a:extLst>
          </p:cNvPr>
          <p:cNvSpPr txBox="1"/>
          <p:nvPr/>
        </p:nvSpPr>
        <p:spPr>
          <a:xfrm>
            <a:off x="4671170" y="7692055"/>
            <a:ext cx="1388671" cy="60324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Fewer resources for economic development can mean fewer opportunities for business expansion and retention. </a:t>
            </a:r>
            <a:endParaRPr sz="86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54" name="Rounded Rectangle 153">
            <a:extLst>
              <a:ext uri="{FF2B5EF4-FFF2-40B4-BE49-F238E27FC236}">
                <a16:creationId xmlns:a16="http://schemas.microsoft.com/office/drawing/2014/main" id="{9B0728C5-6F83-078C-C608-32EBBD6FBDD0}"/>
              </a:ext>
            </a:extLst>
          </p:cNvPr>
          <p:cNvSpPr/>
          <p:nvPr/>
        </p:nvSpPr>
        <p:spPr>
          <a:xfrm>
            <a:off x="137160" y="8578216"/>
            <a:ext cx="3310128" cy="905921"/>
          </a:xfrm>
          <a:prstGeom prst="roundRect">
            <a:avLst>
              <a:gd name="adj" fmla="val 8457"/>
            </a:avLst>
          </a:prstGeom>
          <a:solidFill>
            <a:srgbClr val="FFFFFF"/>
          </a:solidFill>
          <a:ln>
            <a:solidFill>
              <a:srgbClr val="B9B9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 Narrow" panose="020B0604020202020204" pitchFamily="34" charset="0"/>
            </a:endParaRPr>
          </a:p>
        </p:txBody>
      </p:sp>
      <p:sp>
        <p:nvSpPr>
          <p:cNvPr id="155" name="Round Same Side Corner Rectangle 154">
            <a:extLst>
              <a:ext uri="{FF2B5EF4-FFF2-40B4-BE49-F238E27FC236}">
                <a16:creationId xmlns:a16="http://schemas.microsoft.com/office/drawing/2014/main" id="{4FAA3B34-6658-BF58-8332-0BF6F7A5B12D}"/>
              </a:ext>
            </a:extLst>
          </p:cNvPr>
          <p:cNvSpPr/>
          <p:nvPr/>
        </p:nvSpPr>
        <p:spPr>
          <a:xfrm>
            <a:off x="137160" y="8543916"/>
            <a:ext cx="3310128" cy="2786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latin typeface="Arial Narrow" panose="020B0604020202020204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B68FFE94-38AF-C2CA-1C20-0C723B5A4A84}"/>
              </a:ext>
            </a:extLst>
          </p:cNvPr>
          <p:cNvSpPr txBox="1"/>
          <p:nvPr/>
        </p:nvSpPr>
        <p:spPr>
          <a:xfrm>
            <a:off x="718405" y="8559903"/>
            <a:ext cx="2629128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Arial Narrow" panose="020B0604020202020204" pitchFamily="34" charset="0"/>
              </a:rPr>
              <a:t>THE BOTTOM LINE</a:t>
            </a:r>
            <a:endParaRPr sz="1200" b="1" dirty="0">
              <a:solidFill>
                <a:srgbClr val="FFFFFF"/>
              </a:solidFill>
              <a:latin typeface="Arial Narrow" panose="020B0604020202020204" pitchFamily="34" charset="0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C1D81D20-F001-A552-276E-BCBF05E3C396}"/>
              </a:ext>
            </a:extLst>
          </p:cNvPr>
          <p:cNvSpPr/>
          <p:nvPr/>
        </p:nvSpPr>
        <p:spPr>
          <a:xfrm>
            <a:off x="275176" y="8495988"/>
            <a:ext cx="406746" cy="406746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latin typeface="Arial Narrow" panose="020B0604020202020204" pitchFamily="34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0523E9B6-8E36-545E-B72A-BCB9E82970A2}"/>
              </a:ext>
            </a:extLst>
          </p:cNvPr>
          <p:cNvSpPr txBox="1"/>
          <p:nvPr/>
        </p:nvSpPr>
        <p:spPr>
          <a:xfrm>
            <a:off x="217163" y="8959771"/>
            <a:ext cx="3180119" cy="44319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Strong business services are essential to a strong local economy. Amendment 3 could reduce the local funding that supports the municipal services businesses depend on to invest, grow, and create jobs in our communities. </a:t>
            </a:r>
            <a:endParaRPr sz="8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4" name="Graphic 3" descr="Pin with solid fill">
            <a:extLst>
              <a:ext uri="{FF2B5EF4-FFF2-40B4-BE49-F238E27FC236}">
                <a16:creationId xmlns:a16="http://schemas.microsoft.com/office/drawing/2014/main" id="{91658DA5-5A84-CE74-0EC9-F612A1CFDA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6070" y="8552315"/>
            <a:ext cx="289990" cy="28999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96F45719-870A-8F86-C956-F281D9DFCDE5}"/>
              </a:ext>
            </a:extLst>
          </p:cNvPr>
          <p:cNvSpPr txBox="1"/>
          <p:nvPr/>
        </p:nvSpPr>
        <p:spPr>
          <a:xfrm>
            <a:off x="6240510" y="7692055"/>
            <a:ext cx="1219018" cy="60324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Reduced business activity can lead to fewer jobs and slower economic growth locally. </a:t>
            </a:r>
            <a:endParaRPr sz="86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F15471B-21B8-F2C4-D528-101944F7679C}"/>
              </a:ext>
            </a:extLst>
          </p:cNvPr>
          <p:cNvSpPr txBox="1"/>
          <p:nvPr/>
        </p:nvSpPr>
        <p:spPr>
          <a:xfrm>
            <a:off x="4282251" y="3536447"/>
            <a:ext cx="3057591" cy="32008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Ensures buildings and properties meet code, safety, and environmental standards. </a:t>
            </a:r>
            <a:endParaRPr sz="8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5F59141-1B7A-A784-A2F9-A757BAD44187}"/>
              </a:ext>
            </a:extLst>
          </p:cNvPr>
          <p:cNvSpPr txBox="1"/>
          <p:nvPr/>
        </p:nvSpPr>
        <p:spPr>
          <a:xfrm>
            <a:off x="4282251" y="4086439"/>
            <a:ext cx="3144782" cy="196977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Issues and renews local business tax receipts, licenses, and land use applications.</a:t>
            </a:r>
            <a:endParaRPr sz="8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6E345CA-25B8-0681-B0AA-1AB5C458C955}"/>
              </a:ext>
            </a:extLst>
          </p:cNvPr>
          <p:cNvSpPr txBox="1"/>
          <p:nvPr/>
        </p:nvSpPr>
        <p:spPr>
          <a:xfrm>
            <a:off x="4282251" y="4658630"/>
            <a:ext cx="3057591" cy="32008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Reviews and approves site plans, zoning requests, variances, and land use applications. </a:t>
            </a:r>
            <a:endParaRPr sz="8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D8CD965-F1A7-43E2-82C4-C87E4F903E2B}"/>
              </a:ext>
            </a:extLst>
          </p:cNvPr>
          <p:cNvSpPr txBox="1"/>
          <p:nvPr/>
        </p:nvSpPr>
        <p:spPr>
          <a:xfrm>
            <a:off x="4282251" y="5231950"/>
            <a:ext cx="2289999" cy="32008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Verifies that a business or property can legally operate for its intended use. </a:t>
            </a:r>
            <a:endParaRPr sz="8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17EFA2-B7B8-0384-7235-84AA8ABE187B}"/>
              </a:ext>
            </a:extLst>
          </p:cNvPr>
          <p:cNvSpPr txBox="1"/>
          <p:nvPr/>
        </p:nvSpPr>
        <p:spPr>
          <a:xfrm>
            <a:off x="377966" y="6642797"/>
            <a:ext cx="2828515" cy="32008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These decisions could affect the speed, quality, and availability of services businesses depend on every day.</a:t>
            </a:r>
            <a:endParaRPr sz="8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F8FF59-52A3-C580-DBED-CE278A6FE748}"/>
              </a:ext>
            </a:extLst>
          </p:cNvPr>
          <p:cNvSpPr txBox="1"/>
          <p:nvPr/>
        </p:nvSpPr>
        <p:spPr>
          <a:xfrm>
            <a:off x="3714898" y="2500322"/>
            <a:ext cx="3712135" cy="35086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900" b="1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 reduction in local funding could affect the capacity, timeliness, and quality of the following business services:</a:t>
            </a:r>
            <a:endParaRPr sz="900" b="1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6C17183-75C8-2434-621F-AD114099111A}"/>
              </a:ext>
            </a:extLst>
          </p:cNvPr>
          <p:cNvSpPr/>
          <p:nvPr/>
        </p:nvSpPr>
        <p:spPr>
          <a:xfrm>
            <a:off x="3784789" y="5673902"/>
            <a:ext cx="402384" cy="402384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8CBD11-DDA0-7325-1002-DE2792B156C1}"/>
              </a:ext>
            </a:extLst>
          </p:cNvPr>
          <p:cNvSpPr txBox="1"/>
          <p:nvPr/>
        </p:nvSpPr>
        <p:spPr>
          <a:xfrm>
            <a:off x="4282251" y="5647042"/>
            <a:ext cx="3298108" cy="22775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000" b="1" dirty="0">
                <a:solidFill>
                  <a:srgbClr val="111111"/>
                </a:solidFill>
                <a:latin typeface="Arial Narrow" panose="020B0604020202020204" pitchFamily="34" charset="0"/>
              </a:rPr>
              <a:t>ECONOMIC DEVELOPMENT</a:t>
            </a:r>
            <a:endParaRPr sz="1000" b="1" dirty="0">
              <a:solidFill>
                <a:srgbClr val="111111"/>
              </a:solidFill>
              <a:latin typeface="Arial Narrow" panose="020B0604020202020204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AEE1F97-F354-F6F5-D928-59925A10B247}"/>
              </a:ext>
            </a:extLst>
          </p:cNvPr>
          <p:cNvCxnSpPr>
            <a:cxnSpLocks/>
          </p:cNvCxnSpPr>
          <p:nvPr/>
        </p:nvCxnSpPr>
        <p:spPr>
          <a:xfrm>
            <a:off x="4282251" y="6137749"/>
            <a:ext cx="3057591" cy="0"/>
          </a:xfrm>
          <a:prstGeom prst="line">
            <a:avLst/>
          </a:prstGeom>
          <a:ln w="15875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69043E99-309B-C691-F25D-254911B69AF7}"/>
              </a:ext>
            </a:extLst>
          </p:cNvPr>
          <p:cNvSpPr txBox="1"/>
          <p:nvPr/>
        </p:nvSpPr>
        <p:spPr>
          <a:xfrm>
            <a:off x="4282250" y="5811311"/>
            <a:ext cx="2547175" cy="32008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Recruits new businesses, supports expansion, and promotes investment and job creation. </a:t>
            </a:r>
            <a:endParaRPr sz="8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B11A0D03-4E42-49B0-B325-480AD9E78624}"/>
              </a:ext>
            </a:extLst>
          </p:cNvPr>
          <p:cNvSpPr/>
          <p:nvPr/>
        </p:nvSpPr>
        <p:spPr>
          <a:xfrm>
            <a:off x="3784789" y="6249439"/>
            <a:ext cx="402384" cy="402384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4020202020204" pitchFamily="34" charset="0"/>
            </a:endParaRP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6F4C5522-5467-10D0-BE47-816C19D54110}"/>
              </a:ext>
            </a:extLst>
          </p:cNvPr>
          <p:cNvCxnSpPr>
            <a:cxnSpLocks/>
          </p:cNvCxnSpPr>
          <p:nvPr/>
        </p:nvCxnSpPr>
        <p:spPr>
          <a:xfrm>
            <a:off x="4282251" y="6689536"/>
            <a:ext cx="3057591" cy="0"/>
          </a:xfrm>
          <a:prstGeom prst="line">
            <a:avLst/>
          </a:prstGeom>
          <a:ln w="15875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25AF8C9D-FF07-FED8-EEC5-AD72DDD53213}"/>
              </a:ext>
            </a:extLst>
          </p:cNvPr>
          <p:cNvSpPr txBox="1"/>
          <p:nvPr/>
        </p:nvSpPr>
        <p:spPr>
          <a:xfrm>
            <a:off x="4282250" y="6363098"/>
            <a:ext cx="3057591" cy="32008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Provides guidance, resources, training, and connections to help businesses succeed. </a:t>
            </a:r>
            <a:endParaRPr sz="8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2653381-0784-3983-693A-BA6C28AA7172}"/>
              </a:ext>
            </a:extLst>
          </p:cNvPr>
          <p:cNvSpPr txBox="1"/>
          <p:nvPr/>
        </p:nvSpPr>
        <p:spPr>
          <a:xfrm>
            <a:off x="4282251" y="6188194"/>
            <a:ext cx="3298108" cy="22775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000" b="1" dirty="0">
                <a:solidFill>
                  <a:srgbClr val="111111"/>
                </a:solidFill>
                <a:latin typeface="Arial Narrow" panose="020B0604020202020204" pitchFamily="34" charset="0"/>
              </a:rPr>
              <a:t>BUSINESS ADVISORY SERVICES</a:t>
            </a:r>
            <a:endParaRPr sz="1000" b="1" dirty="0">
              <a:solidFill>
                <a:srgbClr val="111111"/>
              </a:solidFill>
              <a:latin typeface="Arial Narrow" panose="020B0604020202020204" pitchFamily="34" charset="0"/>
            </a:endParaRPr>
          </a:p>
        </p:txBody>
      </p:sp>
      <p:sp>
        <p:nvSpPr>
          <p:cNvPr id="74" name="Rounded Rectangle 73">
            <a:extLst>
              <a:ext uri="{FF2B5EF4-FFF2-40B4-BE49-F238E27FC236}">
                <a16:creationId xmlns:a16="http://schemas.microsoft.com/office/drawing/2014/main" id="{E1C75A69-6661-0862-CF0B-FAB9A38FE2AC}"/>
              </a:ext>
            </a:extLst>
          </p:cNvPr>
          <p:cNvSpPr/>
          <p:nvPr/>
        </p:nvSpPr>
        <p:spPr>
          <a:xfrm>
            <a:off x="155181" y="6606909"/>
            <a:ext cx="3310128" cy="361301"/>
          </a:xfrm>
          <a:prstGeom prst="flowChartAlternateProcess">
            <a:avLst/>
          </a:prstGeom>
          <a:solidFill>
            <a:srgbClr val="C0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Narrow" panose="020B0604020202020204" pitchFamily="34" charset="0"/>
              </a:rPr>
              <a:t>     </a:t>
            </a:r>
          </a:p>
        </p:txBody>
      </p:sp>
      <p:pic>
        <p:nvPicPr>
          <p:cNvPr id="85" name="Graphic 84" descr="Gantt Chart with solid fill">
            <a:extLst>
              <a:ext uri="{FF2B5EF4-FFF2-40B4-BE49-F238E27FC236}">
                <a16:creationId xmlns:a16="http://schemas.microsoft.com/office/drawing/2014/main" id="{B62EA881-1120-47BA-781E-8D78BF4E3B1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27771" y="7202290"/>
            <a:ext cx="265162" cy="265162"/>
          </a:xfrm>
          <a:prstGeom prst="rect">
            <a:avLst/>
          </a:prstGeom>
        </p:spPr>
      </p:pic>
      <p:pic>
        <p:nvPicPr>
          <p:cNvPr id="88" name="Graphic 87" descr="Open folder with solid fill">
            <a:extLst>
              <a:ext uri="{FF2B5EF4-FFF2-40B4-BE49-F238E27FC236}">
                <a16:creationId xmlns:a16="http://schemas.microsoft.com/office/drawing/2014/main" id="{715BDC82-067C-1C07-E2CC-AE9D061F84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54106" y="2951508"/>
            <a:ext cx="260693" cy="260693"/>
          </a:xfrm>
          <a:prstGeom prst="rect">
            <a:avLst/>
          </a:prstGeom>
        </p:spPr>
      </p:pic>
      <p:pic>
        <p:nvPicPr>
          <p:cNvPr id="90" name="Graphic 89" descr="Magnifying glass with solid fill">
            <a:extLst>
              <a:ext uri="{FF2B5EF4-FFF2-40B4-BE49-F238E27FC236}">
                <a16:creationId xmlns:a16="http://schemas.microsoft.com/office/drawing/2014/main" id="{75B763F3-9382-7915-CAFD-D150D167D7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828119" y="3449314"/>
            <a:ext cx="298608" cy="298608"/>
          </a:xfrm>
          <a:prstGeom prst="rect">
            <a:avLst/>
          </a:prstGeom>
        </p:spPr>
      </p:pic>
      <p:pic>
        <p:nvPicPr>
          <p:cNvPr id="92" name="Graphic 91" descr="Employee badge with solid fill">
            <a:extLst>
              <a:ext uri="{FF2B5EF4-FFF2-40B4-BE49-F238E27FC236}">
                <a16:creationId xmlns:a16="http://schemas.microsoft.com/office/drawing/2014/main" id="{6D2BBC2B-28B9-ADC8-AF52-D1759AD7E0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834982" y="3995383"/>
            <a:ext cx="301997" cy="301997"/>
          </a:xfrm>
          <a:prstGeom prst="rect">
            <a:avLst/>
          </a:prstGeom>
        </p:spPr>
      </p:pic>
      <p:pic>
        <p:nvPicPr>
          <p:cNvPr id="101" name="Graphic 100" descr="Modern architecture with solid fill">
            <a:extLst>
              <a:ext uri="{FF2B5EF4-FFF2-40B4-BE49-F238E27FC236}">
                <a16:creationId xmlns:a16="http://schemas.microsoft.com/office/drawing/2014/main" id="{365DDA6E-4A73-A286-DC65-325FB5BB07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40135" y="4555955"/>
            <a:ext cx="304299" cy="304299"/>
          </a:xfrm>
          <a:prstGeom prst="rect">
            <a:avLst/>
          </a:prstGeom>
        </p:spPr>
      </p:pic>
      <p:pic>
        <p:nvPicPr>
          <p:cNvPr id="103" name="Graphic 102" descr="Blueprint with solid fill">
            <a:extLst>
              <a:ext uri="{FF2B5EF4-FFF2-40B4-BE49-F238E27FC236}">
                <a16:creationId xmlns:a16="http://schemas.microsoft.com/office/drawing/2014/main" id="{2C1D285C-D931-4216-FF21-D51B522BE9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844600" y="5153708"/>
            <a:ext cx="265688" cy="265688"/>
          </a:xfrm>
          <a:prstGeom prst="rect">
            <a:avLst/>
          </a:prstGeom>
        </p:spPr>
      </p:pic>
      <p:pic>
        <p:nvPicPr>
          <p:cNvPr id="107" name="Graphic 106" descr="Meeting with solid fill">
            <a:extLst>
              <a:ext uri="{FF2B5EF4-FFF2-40B4-BE49-F238E27FC236}">
                <a16:creationId xmlns:a16="http://schemas.microsoft.com/office/drawing/2014/main" id="{88E76F31-7274-B33D-EEF4-0AD8822A8D2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827165" y="6289959"/>
            <a:ext cx="317631" cy="317631"/>
          </a:xfrm>
          <a:prstGeom prst="rect">
            <a:avLst/>
          </a:prstGeom>
        </p:spPr>
      </p:pic>
      <p:pic>
        <p:nvPicPr>
          <p:cNvPr id="112" name="Graphic 111" descr="Business Growth with solid fill">
            <a:extLst>
              <a:ext uri="{FF2B5EF4-FFF2-40B4-BE49-F238E27FC236}">
                <a16:creationId xmlns:a16="http://schemas.microsoft.com/office/drawing/2014/main" id="{6F676E94-B7A1-03AA-385F-65A58C09F1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833065" y="5739436"/>
            <a:ext cx="276032" cy="276032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FF964A5-7F42-230F-1846-9A8603A32BAA}"/>
              </a:ext>
            </a:extLst>
          </p:cNvPr>
          <p:cNvSpPr/>
          <p:nvPr/>
        </p:nvSpPr>
        <p:spPr>
          <a:xfrm>
            <a:off x="3584448" y="8721773"/>
            <a:ext cx="4041976" cy="747545"/>
          </a:xfrm>
          <a:prstGeom prst="roundRect">
            <a:avLst>
              <a:gd name="adj" fmla="val 8790"/>
            </a:avLst>
          </a:prstGeom>
          <a:solidFill>
            <a:srgbClr val="FFFFFF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189473E-A6A8-B7E4-12DA-2EAE302FEC6B}"/>
              </a:ext>
            </a:extLst>
          </p:cNvPr>
          <p:cNvSpPr/>
          <p:nvPr/>
        </p:nvSpPr>
        <p:spPr>
          <a:xfrm>
            <a:off x="3802055" y="8867052"/>
            <a:ext cx="507850" cy="50785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6" name="Graphic 5" descr="Calculator with solid fill">
            <a:extLst>
              <a:ext uri="{FF2B5EF4-FFF2-40B4-BE49-F238E27FC236}">
                <a16:creationId xmlns:a16="http://schemas.microsoft.com/office/drawing/2014/main" id="{A428F7A1-6FF8-8B9E-B1FE-9E577D28B9E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875403" y="8936033"/>
            <a:ext cx="364236" cy="3642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33A61CE-CFED-52D3-B3B1-759C3F274088}"/>
              </a:ext>
            </a:extLst>
          </p:cNvPr>
          <p:cNvSpPr txBox="1"/>
          <p:nvPr/>
        </p:nvSpPr>
        <p:spPr>
          <a:xfrm>
            <a:off x="4502296" y="8769354"/>
            <a:ext cx="3163073" cy="68942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b="1" dirty="0">
                <a:solidFill>
                  <a:srgbClr val="111111"/>
                </a:solidFill>
                <a:latin typeface="Arial"/>
              </a:rPr>
              <a:t>Amendment 3 does not create new revenue for cities</a:t>
            </a:r>
            <a:r>
              <a:rPr lang="en-US" sz="800" b="1">
                <a:solidFill>
                  <a:srgbClr val="111111"/>
                </a:solidFill>
                <a:latin typeface="Arial"/>
              </a:rPr>
              <a:t>, counties</a:t>
            </a:r>
            <a:r>
              <a:rPr lang="en-US" sz="800" b="1" dirty="0">
                <a:solidFill>
                  <a:srgbClr val="111111"/>
                </a:solidFill>
                <a:latin typeface="Arial"/>
              </a:rPr>
              <a:t>, or other local governments.</a:t>
            </a:r>
          </a:p>
          <a:p>
            <a:pPr algn="l"/>
            <a:endParaRPr lang="en-US" sz="800" b="1" dirty="0">
              <a:solidFill>
                <a:srgbClr val="111111"/>
              </a:solidFill>
              <a:latin typeface="Arial"/>
            </a:endParaRPr>
          </a:p>
          <a:p>
            <a:pPr algn="l"/>
            <a:r>
              <a:rPr lang="en-US" sz="800" b="1" dirty="0">
                <a:solidFill>
                  <a:srgbClr val="111111"/>
                </a:solidFill>
                <a:latin typeface="Arial"/>
              </a:rPr>
              <a:t>It </a:t>
            </a:r>
            <a:r>
              <a:rPr lang="en-US" sz="800" b="1" dirty="0">
                <a:solidFill>
                  <a:srgbClr val="C000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reduces</a:t>
            </a:r>
            <a:r>
              <a:rPr lang="en-US" sz="800" b="1" dirty="0">
                <a:solidFill>
                  <a:srgbClr val="111111"/>
                </a:solidFill>
                <a:latin typeface="Arial"/>
              </a:rPr>
              <a:t> the amount of property tax revenue available</a:t>
            </a:r>
          </a:p>
          <a:p>
            <a:pPr algn="l"/>
            <a:r>
              <a:rPr lang="en-US" sz="800" b="1" dirty="0">
                <a:solidFill>
                  <a:srgbClr val="111111"/>
                </a:solidFill>
                <a:latin typeface="Arial"/>
              </a:rPr>
              <a:t>to fund local services. </a:t>
            </a:r>
            <a:endParaRPr sz="800" b="1" dirty="0">
              <a:solidFill>
                <a:srgbClr val="111111"/>
              </a:solidFill>
              <a:latin typeface="Arial"/>
            </a:endParaRPr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5AFF25E7-E70A-352E-7F7A-9DDB3CC7D227}"/>
              </a:ext>
            </a:extLst>
          </p:cNvPr>
          <p:cNvSpPr/>
          <p:nvPr/>
        </p:nvSpPr>
        <p:spPr>
          <a:xfrm>
            <a:off x="3584448" y="8540512"/>
            <a:ext cx="4041976" cy="236704"/>
          </a:xfrm>
          <a:prstGeom prst="round2SameRect">
            <a:avLst>
              <a:gd name="adj1" fmla="val 45932"/>
              <a:gd name="adj2" fmla="val 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9EC90D-A739-0E01-7686-685336E69CCF}"/>
              </a:ext>
            </a:extLst>
          </p:cNvPr>
          <p:cNvSpPr txBox="1"/>
          <p:nvPr/>
        </p:nvSpPr>
        <p:spPr>
          <a:xfrm>
            <a:off x="3702205" y="8536701"/>
            <a:ext cx="2629128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Arial Narrow" panose="020B0604020202020204" pitchFamily="34" charset="0"/>
              </a:rPr>
              <a:t>KEY FACT</a:t>
            </a:r>
            <a:endParaRPr sz="1200" b="1" dirty="0">
              <a:solidFill>
                <a:srgbClr val="FFFFFF"/>
              </a:solidFill>
              <a:latin typeface="Arial Narrow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27B4D3D-46E6-BA30-CBFB-996BAA45F5E4}"/>
              </a:ext>
            </a:extLst>
          </p:cNvPr>
          <p:cNvSpPr txBox="1"/>
          <p:nvPr/>
        </p:nvSpPr>
        <p:spPr>
          <a:xfrm>
            <a:off x="2660206" y="17405"/>
            <a:ext cx="3014545" cy="535531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3000" b="1" dirty="0">
                <a:solidFill>
                  <a:srgbClr val="FFFFFF"/>
                </a:solidFill>
                <a:latin typeface="Arial" panose="020B0604020202020204" pitchFamily="34" charset="0"/>
              </a:rPr>
              <a:t>THE IMPACT OF</a:t>
            </a:r>
            <a:endParaRPr sz="3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D7CDECC-CAA3-6BDE-C70A-B0A2695CFACE}"/>
              </a:ext>
            </a:extLst>
          </p:cNvPr>
          <p:cNvSpPr txBox="1"/>
          <p:nvPr/>
        </p:nvSpPr>
        <p:spPr>
          <a:xfrm>
            <a:off x="2583218" y="287744"/>
            <a:ext cx="5065428" cy="904863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5400" b="1" dirty="0">
                <a:solidFill>
                  <a:srgbClr val="CD191E"/>
                </a:solidFill>
                <a:latin typeface="Arial Narrow" panose="020B0604020202020204" pitchFamily="34" charset="0"/>
              </a:rPr>
              <a:t>AMENDMENT</a:t>
            </a:r>
            <a:r>
              <a:rPr lang="en-US" sz="5400" b="1" dirty="0">
                <a:solidFill>
                  <a:srgbClr val="CD191E"/>
                </a:solidFill>
                <a:latin typeface="Arial"/>
              </a:rPr>
              <a:t> </a:t>
            </a:r>
            <a:r>
              <a:rPr sz="5400" b="1" dirty="0">
                <a:solidFill>
                  <a:srgbClr val="CD191E"/>
                </a:solidFill>
                <a:latin typeface="Arial"/>
              </a:rPr>
              <a:t>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EC382CB-F0A2-D591-0036-3111599B96A2}"/>
              </a:ext>
            </a:extLst>
          </p:cNvPr>
          <p:cNvSpPr txBox="1"/>
          <p:nvPr/>
        </p:nvSpPr>
        <p:spPr>
          <a:xfrm>
            <a:off x="2599853" y="970434"/>
            <a:ext cx="4892039" cy="504754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1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BUSINESSES &amp; </a:t>
            </a:r>
            <a:r>
              <a:rPr lang="en-US" sz="1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SERVICES </a:t>
            </a:r>
            <a:r>
              <a:rPr lang="en-US" sz="1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RECEIVE FROM MUNICIPAL GOVERNMENTS</a:t>
            </a:r>
            <a:endParaRPr sz="1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7" name="Graphic 56" descr="Building with solid fill">
            <a:extLst>
              <a:ext uri="{FF2B5EF4-FFF2-40B4-BE49-F238E27FC236}">
                <a16:creationId xmlns:a16="http://schemas.microsoft.com/office/drawing/2014/main" id="{0E5C4050-DD88-8F60-8108-4B7BCD5AEB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12853" y="2367024"/>
            <a:ext cx="285844" cy="285844"/>
          </a:xfrm>
          <a:prstGeom prst="rect">
            <a:avLst/>
          </a:prstGeom>
        </p:spPr>
      </p:pic>
      <p:pic>
        <p:nvPicPr>
          <p:cNvPr id="22" name="Graphic 21" descr="Information with solid fill">
            <a:extLst>
              <a:ext uri="{FF2B5EF4-FFF2-40B4-BE49-F238E27FC236}">
                <a16:creationId xmlns:a16="http://schemas.microsoft.com/office/drawing/2014/main" id="{4A6EAB0A-8DFD-E236-A71A-6D706A23FE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04894" y="6707217"/>
            <a:ext cx="134595" cy="134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744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1177</TotalTime>
  <Words>594</Words>
  <Application>Microsoft Office PowerPoint</Application>
  <PresentationFormat>Custom</PresentationFormat>
  <Paragraphs>56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Arial Narrow</vt:lpstr>
      <vt:lpstr>Aptos Display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Carolyn Karp</dc:creator>
  <cp:lastModifiedBy>Mary Lou Tighe</cp:lastModifiedBy>
  <cp:revision>99</cp:revision>
  <cp:lastPrinted>2026-08-12T04:10:26Z</cp:lastPrinted>
  <dcterms:created xsi:type="dcterms:W3CDTF">2026-07-24T17:47:55Z</dcterms:created>
  <dcterms:modified xsi:type="dcterms:W3CDTF">2026-08-12T04:49:50Z</dcterms:modified>
</cp:coreProperties>
</file>