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76" r:id="rId3"/>
    <p:sldId id="264" r:id="rId4"/>
    <p:sldId id="265" r:id="rId5"/>
    <p:sldId id="275" r:id="rId6"/>
    <p:sldId id="261" r:id="rId7"/>
    <p:sldId id="269" r:id="rId8"/>
    <p:sldId id="267" r:id="rId9"/>
    <p:sldId id="273" r:id="rId10"/>
    <p:sldId id="262" r:id="rId11"/>
    <p:sldId id="274" r:id="rId12"/>
    <p:sldId id="268" r:id="rId13"/>
    <p:sldId id="263" r:id="rId14"/>
    <p:sldId id="272" r:id="rId15"/>
    <p:sldId id="271" r:id="rId16"/>
    <p:sldId id="270" r:id="rId17"/>
    <p:sldId id="257" r:id="rId18"/>
    <p:sldId id="259" r:id="rId19"/>
    <p:sldId id="256" r:id="rId20"/>
    <p:sldId id="258" r:id="rId21"/>
    <p:sldId id="277" r:id="rId22"/>
    <p:sldId id="280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E95E16-8FD6-4467-9357-A86E3EB36E2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D33EF6A-0698-4CAC-B9A2-D6D76A7DBF52}">
      <dgm:prSet/>
      <dgm:spPr/>
      <dgm:t>
        <a:bodyPr/>
        <a:lstStyle/>
        <a:p>
          <a:r>
            <a:rPr lang="en-US"/>
            <a:t>A waste generation study should be started ASAP to determine composition of waste and create a basis for assessments.</a:t>
          </a:r>
        </a:p>
      </dgm:t>
    </dgm:pt>
    <dgm:pt modelId="{1959AC11-2797-46F7-9CC4-BEF9B26AA00F}" type="parTrans" cxnId="{1CD66916-1D04-4B8C-978F-3B46C211EBCD}">
      <dgm:prSet/>
      <dgm:spPr/>
      <dgm:t>
        <a:bodyPr/>
        <a:lstStyle/>
        <a:p>
          <a:endParaRPr lang="en-US"/>
        </a:p>
      </dgm:t>
    </dgm:pt>
    <dgm:pt modelId="{1170AAAD-491F-40E6-B45C-B2F86D193658}" type="sibTrans" cxnId="{1CD66916-1D04-4B8C-978F-3B46C211EBCD}">
      <dgm:prSet/>
      <dgm:spPr/>
      <dgm:t>
        <a:bodyPr/>
        <a:lstStyle/>
        <a:p>
          <a:endParaRPr lang="en-US"/>
        </a:p>
      </dgm:t>
    </dgm:pt>
    <dgm:pt modelId="{23CF4836-D612-4995-B38C-2F24D065E818}">
      <dgm:prSet/>
      <dgm:spPr/>
      <dgm:t>
        <a:bodyPr/>
        <a:lstStyle/>
        <a:p>
          <a:r>
            <a:rPr lang="en-US"/>
            <a:t>County and municipalities will collaborate to determine shared cost.</a:t>
          </a:r>
        </a:p>
      </dgm:t>
    </dgm:pt>
    <dgm:pt modelId="{531CA51D-C17B-4F0F-B172-935802B08AD4}" type="parTrans" cxnId="{A7E3AAF7-057F-460D-A5B4-44BC28202B15}">
      <dgm:prSet/>
      <dgm:spPr/>
      <dgm:t>
        <a:bodyPr/>
        <a:lstStyle/>
        <a:p>
          <a:endParaRPr lang="en-US"/>
        </a:p>
      </dgm:t>
    </dgm:pt>
    <dgm:pt modelId="{3EABE4DB-F487-435E-9D99-5FF4B01BF1B2}" type="sibTrans" cxnId="{A7E3AAF7-057F-460D-A5B4-44BC28202B15}">
      <dgm:prSet/>
      <dgm:spPr/>
      <dgm:t>
        <a:bodyPr/>
        <a:lstStyle/>
        <a:p>
          <a:endParaRPr lang="en-US"/>
        </a:p>
      </dgm:t>
    </dgm:pt>
    <dgm:pt modelId="{7CB1BB5F-119D-4E68-A17B-BDB19F24B7CC}">
      <dgm:prSet/>
      <dgm:spPr/>
      <dgm:t>
        <a:bodyPr/>
        <a:lstStyle/>
        <a:p>
          <a:r>
            <a:rPr lang="en-US"/>
            <a:t>Collective parties will determine whether to retain Arcadis for the study or go out for an RFP. </a:t>
          </a:r>
        </a:p>
      </dgm:t>
    </dgm:pt>
    <dgm:pt modelId="{419106EA-2B25-4D87-9E9E-96F18BF9FACE}" type="parTrans" cxnId="{D4974665-E465-41A9-BDE0-073C1DC1A7E5}">
      <dgm:prSet/>
      <dgm:spPr/>
      <dgm:t>
        <a:bodyPr/>
        <a:lstStyle/>
        <a:p>
          <a:endParaRPr lang="en-US"/>
        </a:p>
      </dgm:t>
    </dgm:pt>
    <dgm:pt modelId="{623469AB-AB72-4880-8276-C2F1FD8C907A}" type="sibTrans" cxnId="{D4974665-E465-41A9-BDE0-073C1DC1A7E5}">
      <dgm:prSet/>
      <dgm:spPr/>
      <dgm:t>
        <a:bodyPr/>
        <a:lstStyle/>
        <a:p>
          <a:endParaRPr lang="en-US"/>
        </a:p>
      </dgm:t>
    </dgm:pt>
    <dgm:pt modelId="{CD9E60E8-BE1D-4014-BEB7-F7A84FCEFC66}" type="pres">
      <dgm:prSet presAssocID="{79E95E16-8FD6-4467-9357-A86E3EB36E20}" presName="root" presStyleCnt="0">
        <dgm:presLayoutVars>
          <dgm:dir/>
          <dgm:resizeHandles val="exact"/>
        </dgm:presLayoutVars>
      </dgm:prSet>
      <dgm:spPr/>
    </dgm:pt>
    <dgm:pt modelId="{66D4EDA6-4407-480C-8ADC-A9A9BEEF578B}" type="pres">
      <dgm:prSet presAssocID="{5D33EF6A-0698-4CAC-B9A2-D6D76A7DBF52}" presName="compNode" presStyleCnt="0"/>
      <dgm:spPr/>
    </dgm:pt>
    <dgm:pt modelId="{6E123DE5-7470-43EF-B532-8B1364E32A74}" type="pres">
      <dgm:prSet presAssocID="{5D33EF6A-0698-4CAC-B9A2-D6D76A7DBF52}" presName="bgRect" presStyleLbl="bgShp" presStyleIdx="0" presStyleCnt="3"/>
      <dgm:spPr/>
    </dgm:pt>
    <dgm:pt modelId="{6780AD11-96CD-4F03-A1F1-3BBDB87A3028}" type="pres">
      <dgm:prSet presAssocID="{5D33EF6A-0698-4CAC-B9A2-D6D76A7DBF5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"/>
        </a:ext>
      </dgm:extLst>
    </dgm:pt>
    <dgm:pt modelId="{897396AA-86CA-401C-9EC4-5F80A35BE764}" type="pres">
      <dgm:prSet presAssocID="{5D33EF6A-0698-4CAC-B9A2-D6D76A7DBF52}" presName="spaceRect" presStyleCnt="0"/>
      <dgm:spPr/>
    </dgm:pt>
    <dgm:pt modelId="{A621F860-E9F5-40B8-BB8C-B4A476BDC265}" type="pres">
      <dgm:prSet presAssocID="{5D33EF6A-0698-4CAC-B9A2-D6D76A7DBF52}" presName="parTx" presStyleLbl="revTx" presStyleIdx="0" presStyleCnt="3">
        <dgm:presLayoutVars>
          <dgm:chMax val="0"/>
          <dgm:chPref val="0"/>
        </dgm:presLayoutVars>
      </dgm:prSet>
      <dgm:spPr/>
    </dgm:pt>
    <dgm:pt modelId="{A858AD16-2457-4774-8673-3044BC55CA0A}" type="pres">
      <dgm:prSet presAssocID="{1170AAAD-491F-40E6-B45C-B2F86D193658}" presName="sibTrans" presStyleCnt="0"/>
      <dgm:spPr/>
    </dgm:pt>
    <dgm:pt modelId="{32F4E862-AED8-4821-93C7-D9775A0E3008}" type="pres">
      <dgm:prSet presAssocID="{7CB1BB5F-119D-4E68-A17B-BDB19F24B7CC}" presName="compNode" presStyleCnt="0"/>
      <dgm:spPr/>
    </dgm:pt>
    <dgm:pt modelId="{25690AA9-E14A-4384-927F-DB6AEB963D95}" type="pres">
      <dgm:prSet presAssocID="{7CB1BB5F-119D-4E68-A17B-BDB19F24B7CC}" presName="bgRect" presStyleLbl="bgShp" presStyleIdx="1" presStyleCnt="3"/>
      <dgm:spPr/>
    </dgm:pt>
    <dgm:pt modelId="{FF2E65FB-4AA6-409A-A216-6A0AF1A12A9E}" type="pres">
      <dgm:prSet presAssocID="{7CB1BB5F-119D-4E68-A17B-BDB19F24B7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23297186-82DF-4DB2-AEC5-683E7B9948F3}" type="pres">
      <dgm:prSet presAssocID="{7CB1BB5F-119D-4E68-A17B-BDB19F24B7CC}" presName="spaceRect" presStyleCnt="0"/>
      <dgm:spPr/>
    </dgm:pt>
    <dgm:pt modelId="{ACBED9AC-275E-4A2C-8F28-026EF76EF2DC}" type="pres">
      <dgm:prSet presAssocID="{7CB1BB5F-119D-4E68-A17B-BDB19F24B7CC}" presName="parTx" presStyleLbl="revTx" presStyleIdx="1" presStyleCnt="3">
        <dgm:presLayoutVars>
          <dgm:chMax val="0"/>
          <dgm:chPref val="0"/>
        </dgm:presLayoutVars>
      </dgm:prSet>
      <dgm:spPr/>
    </dgm:pt>
    <dgm:pt modelId="{0005E3B7-02E8-4030-B39B-E358DBD741D7}" type="pres">
      <dgm:prSet presAssocID="{623469AB-AB72-4880-8276-C2F1FD8C907A}" presName="sibTrans" presStyleCnt="0"/>
      <dgm:spPr/>
    </dgm:pt>
    <dgm:pt modelId="{F9AB05BE-1AEB-41AF-B43F-DE0ECB9A2E65}" type="pres">
      <dgm:prSet presAssocID="{23CF4836-D612-4995-B38C-2F24D065E818}" presName="compNode" presStyleCnt="0"/>
      <dgm:spPr/>
    </dgm:pt>
    <dgm:pt modelId="{725CAAF4-C6EB-40D8-9D16-D2E3BB776ACF}" type="pres">
      <dgm:prSet presAssocID="{23CF4836-D612-4995-B38C-2F24D065E818}" presName="bgRect" presStyleLbl="bgShp" presStyleIdx="2" presStyleCnt="3"/>
      <dgm:spPr/>
    </dgm:pt>
    <dgm:pt modelId="{311F7EAF-1E6D-45C2-965D-0710B85F59CC}" type="pres">
      <dgm:prSet presAssocID="{23CF4836-D612-4995-B38C-2F24D065E81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ycle Sign"/>
        </a:ext>
      </dgm:extLst>
    </dgm:pt>
    <dgm:pt modelId="{C8D3993F-54EA-4F18-B2DD-C78D588DD847}" type="pres">
      <dgm:prSet presAssocID="{23CF4836-D612-4995-B38C-2F24D065E818}" presName="spaceRect" presStyleCnt="0"/>
      <dgm:spPr/>
    </dgm:pt>
    <dgm:pt modelId="{3B006B47-AE71-493F-BF0B-64C92F1140D3}" type="pres">
      <dgm:prSet presAssocID="{23CF4836-D612-4995-B38C-2F24D065E81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CD66916-1D04-4B8C-978F-3B46C211EBCD}" srcId="{79E95E16-8FD6-4467-9357-A86E3EB36E20}" destId="{5D33EF6A-0698-4CAC-B9A2-D6D76A7DBF52}" srcOrd="0" destOrd="0" parTransId="{1959AC11-2797-46F7-9CC4-BEF9B26AA00F}" sibTransId="{1170AAAD-491F-40E6-B45C-B2F86D193658}"/>
    <dgm:cxn modelId="{D4974665-E465-41A9-BDE0-073C1DC1A7E5}" srcId="{79E95E16-8FD6-4467-9357-A86E3EB36E20}" destId="{7CB1BB5F-119D-4E68-A17B-BDB19F24B7CC}" srcOrd="1" destOrd="0" parTransId="{419106EA-2B25-4D87-9E9E-96F18BF9FACE}" sibTransId="{623469AB-AB72-4880-8276-C2F1FD8C907A}"/>
    <dgm:cxn modelId="{EBB2276C-7937-4528-8C3E-2DA3E788B2BC}" type="presOf" srcId="{7CB1BB5F-119D-4E68-A17B-BDB19F24B7CC}" destId="{ACBED9AC-275E-4A2C-8F28-026EF76EF2DC}" srcOrd="0" destOrd="0" presId="urn:microsoft.com/office/officeart/2018/2/layout/IconVerticalSolidList"/>
    <dgm:cxn modelId="{73205758-3AD2-43A8-86E7-0A8A337FA91E}" type="presOf" srcId="{5D33EF6A-0698-4CAC-B9A2-D6D76A7DBF52}" destId="{A621F860-E9F5-40B8-BB8C-B4A476BDC265}" srcOrd="0" destOrd="0" presId="urn:microsoft.com/office/officeart/2018/2/layout/IconVerticalSolidList"/>
    <dgm:cxn modelId="{21DC4697-9A09-4697-88D9-36A0B000817F}" type="presOf" srcId="{23CF4836-D612-4995-B38C-2F24D065E818}" destId="{3B006B47-AE71-493F-BF0B-64C92F1140D3}" srcOrd="0" destOrd="0" presId="urn:microsoft.com/office/officeart/2018/2/layout/IconVerticalSolidList"/>
    <dgm:cxn modelId="{908BE4CF-6981-48D1-A6CC-F043F6377DC5}" type="presOf" srcId="{79E95E16-8FD6-4467-9357-A86E3EB36E20}" destId="{CD9E60E8-BE1D-4014-BEB7-F7A84FCEFC66}" srcOrd="0" destOrd="0" presId="urn:microsoft.com/office/officeart/2018/2/layout/IconVerticalSolidList"/>
    <dgm:cxn modelId="{A7E3AAF7-057F-460D-A5B4-44BC28202B15}" srcId="{79E95E16-8FD6-4467-9357-A86E3EB36E20}" destId="{23CF4836-D612-4995-B38C-2F24D065E818}" srcOrd="2" destOrd="0" parTransId="{531CA51D-C17B-4F0F-B172-935802B08AD4}" sibTransId="{3EABE4DB-F487-435E-9D99-5FF4B01BF1B2}"/>
    <dgm:cxn modelId="{34718367-68B1-4785-8CD9-56A61BF072DA}" type="presParOf" srcId="{CD9E60E8-BE1D-4014-BEB7-F7A84FCEFC66}" destId="{66D4EDA6-4407-480C-8ADC-A9A9BEEF578B}" srcOrd="0" destOrd="0" presId="urn:microsoft.com/office/officeart/2018/2/layout/IconVerticalSolidList"/>
    <dgm:cxn modelId="{82F5D46D-8C54-43D7-A2B3-F8AA96070DA7}" type="presParOf" srcId="{66D4EDA6-4407-480C-8ADC-A9A9BEEF578B}" destId="{6E123DE5-7470-43EF-B532-8B1364E32A74}" srcOrd="0" destOrd="0" presId="urn:microsoft.com/office/officeart/2018/2/layout/IconVerticalSolidList"/>
    <dgm:cxn modelId="{4AF377B5-E84D-4BBF-AB05-37891D8E5272}" type="presParOf" srcId="{66D4EDA6-4407-480C-8ADC-A9A9BEEF578B}" destId="{6780AD11-96CD-4F03-A1F1-3BBDB87A3028}" srcOrd="1" destOrd="0" presId="urn:microsoft.com/office/officeart/2018/2/layout/IconVerticalSolidList"/>
    <dgm:cxn modelId="{CAB947C6-8090-428A-AE96-E6DEC956CF52}" type="presParOf" srcId="{66D4EDA6-4407-480C-8ADC-A9A9BEEF578B}" destId="{897396AA-86CA-401C-9EC4-5F80A35BE764}" srcOrd="2" destOrd="0" presId="urn:microsoft.com/office/officeart/2018/2/layout/IconVerticalSolidList"/>
    <dgm:cxn modelId="{12E329B6-1FBE-4887-8203-725CD520F181}" type="presParOf" srcId="{66D4EDA6-4407-480C-8ADC-A9A9BEEF578B}" destId="{A621F860-E9F5-40B8-BB8C-B4A476BDC265}" srcOrd="3" destOrd="0" presId="urn:microsoft.com/office/officeart/2018/2/layout/IconVerticalSolidList"/>
    <dgm:cxn modelId="{F33849A9-F5A9-480B-8BC6-35BCB663D81A}" type="presParOf" srcId="{CD9E60E8-BE1D-4014-BEB7-F7A84FCEFC66}" destId="{A858AD16-2457-4774-8673-3044BC55CA0A}" srcOrd="1" destOrd="0" presId="urn:microsoft.com/office/officeart/2018/2/layout/IconVerticalSolidList"/>
    <dgm:cxn modelId="{2DD622CD-4A81-4CAD-96F0-80C20124772E}" type="presParOf" srcId="{CD9E60E8-BE1D-4014-BEB7-F7A84FCEFC66}" destId="{32F4E862-AED8-4821-93C7-D9775A0E3008}" srcOrd="2" destOrd="0" presId="urn:microsoft.com/office/officeart/2018/2/layout/IconVerticalSolidList"/>
    <dgm:cxn modelId="{2704DD5A-3A94-4E52-9A77-B2010125B75D}" type="presParOf" srcId="{32F4E862-AED8-4821-93C7-D9775A0E3008}" destId="{25690AA9-E14A-4384-927F-DB6AEB963D95}" srcOrd="0" destOrd="0" presId="urn:microsoft.com/office/officeart/2018/2/layout/IconVerticalSolidList"/>
    <dgm:cxn modelId="{5C742D71-2659-47DC-8E92-6CAFA90E39F2}" type="presParOf" srcId="{32F4E862-AED8-4821-93C7-D9775A0E3008}" destId="{FF2E65FB-4AA6-409A-A216-6A0AF1A12A9E}" srcOrd="1" destOrd="0" presId="urn:microsoft.com/office/officeart/2018/2/layout/IconVerticalSolidList"/>
    <dgm:cxn modelId="{D77F67A5-2C85-41A7-8914-6C37BE437E55}" type="presParOf" srcId="{32F4E862-AED8-4821-93C7-D9775A0E3008}" destId="{23297186-82DF-4DB2-AEC5-683E7B9948F3}" srcOrd="2" destOrd="0" presId="urn:microsoft.com/office/officeart/2018/2/layout/IconVerticalSolidList"/>
    <dgm:cxn modelId="{4B04D40C-4EFD-4422-9976-52E76844A388}" type="presParOf" srcId="{32F4E862-AED8-4821-93C7-D9775A0E3008}" destId="{ACBED9AC-275E-4A2C-8F28-026EF76EF2DC}" srcOrd="3" destOrd="0" presId="urn:microsoft.com/office/officeart/2018/2/layout/IconVerticalSolidList"/>
    <dgm:cxn modelId="{E7F3F709-318D-4715-9DBB-B53DD7575783}" type="presParOf" srcId="{CD9E60E8-BE1D-4014-BEB7-F7A84FCEFC66}" destId="{0005E3B7-02E8-4030-B39B-E358DBD741D7}" srcOrd="3" destOrd="0" presId="urn:microsoft.com/office/officeart/2018/2/layout/IconVerticalSolidList"/>
    <dgm:cxn modelId="{05166182-08B3-488F-A1EB-AEF38476ED05}" type="presParOf" srcId="{CD9E60E8-BE1D-4014-BEB7-F7A84FCEFC66}" destId="{F9AB05BE-1AEB-41AF-B43F-DE0ECB9A2E65}" srcOrd="4" destOrd="0" presId="urn:microsoft.com/office/officeart/2018/2/layout/IconVerticalSolidList"/>
    <dgm:cxn modelId="{EEC5D50A-9887-442B-BD64-2CF0EC104670}" type="presParOf" srcId="{F9AB05BE-1AEB-41AF-B43F-DE0ECB9A2E65}" destId="{725CAAF4-C6EB-40D8-9D16-D2E3BB776ACF}" srcOrd="0" destOrd="0" presId="urn:microsoft.com/office/officeart/2018/2/layout/IconVerticalSolidList"/>
    <dgm:cxn modelId="{DECB8098-721D-4A67-B2E2-97C786D67B6D}" type="presParOf" srcId="{F9AB05BE-1AEB-41AF-B43F-DE0ECB9A2E65}" destId="{311F7EAF-1E6D-45C2-965D-0710B85F59CC}" srcOrd="1" destOrd="0" presId="urn:microsoft.com/office/officeart/2018/2/layout/IconVerticalSolidList"/>
    <dgm:cxn modelId="{B4F6E75E-6360-4DEE-813A-FFC995CEEF38}" type="presParOf" srcId="{F9AB05BE-1AEB-41AF-B43F-DE0ECB9A2E65}" destId="{C8D3993F-54EA-4F18-B2DD-C78D588DD847}" srcOrd="2" destOrd="0" presId="urn:microsoft.com/office/officeart/2018/2/layout/IconVerticalSolidList"/>
    <dgm:cxn modelId="{AEF72A43-FFF8-421C-AF95-36A8CE7257FC}" type="presParOf" srcId="{F9AB05BE-1AEB-41AF-B43F-DE0ECB9A2E65}" destId="{3B006B47-AE71-493F-BF0B-64C92F1140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3AA492-D040-4A29-8639-5C7FA20C3FB5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B6052E00-4005-4C2E-AE8A-0885FC546F6D}">
      <dgm:prSet/>
      <dgm:spPr/>
      <dgm:t>
        <a:bodyPr/>
        <a:lstStyle/>
        <a:p>
          <a:r>
            <a:rPr lang="en-US" b="1" i="0"/>
            <a:t>Tuesday, April 13</a:t>
          </a:r>
          <a:r>
            <a:rPr lang="en-US" b="1" i="0" baseline="30000"/>
            <a:t>th</a:t>
          </a:r>
          <a:r>
            <a:rPr lang="en-US" b="1" i="0"/>
            <a:t> at 8am – meeting of  designated representatives from all 31 municipalities.</a:t>
          </a:r>
          <a:endParaRPr lang="en-US"/>
        </a:p>
      </dgm:t>
    </dgm:pt>
    <dgm:pt modelId="{FC06E7F3-FD61-4F6A-BDF2-9B3D8F9C9AE8}" type="parTrans" cxnId="{E8361901-7F6B-44D5-A5C7-202006F3CE72}">
      <dgm:prSet/>
      <dgm:spPr/>
      <dgm:t>
        <a:bodyPr/>
        <a:lstStyle/>
        <a:p>
          <a:endParaRPr lang="en-US"/>
        </a:p>
      </dgm:t>
    </dgm:pt>
    <dgm:pt modelId="{7B9A401D-894A-4BB6-BCDF-C2F84E6AB4F0}" type="sibTrans" cxnId="{E8361901-7F6B-44D5-A5C7-202006F3CE72}">
      <dgm:prSet/>
      <dgm:spPr/>
      <dgm:t>
        <a:bodyPr/>
        <a:lstStyle/>
        <a:p>
          <a:endParaRPr lang="en-US"/>
        </a:p>
      </dgm:t>
    </dgm:pt>
    <dgm:pt modelId="{A0C2D75D-F579-4670-B0D1-628D24C93796}">
      <dgm:prSet/>
      <dgm:spPr/>
      <dgm:t>
        <a:bodyPr/>
        <a:lstStyle/>
        <a:p>
          <a:r>
            <a:rPr lang="en-US" b="0" i="0"/>
            <a:t>Presentation of work and recommendations will be presented to the group for discussion.</a:t>
          </a:r>
          <a:endParaRPr lang="en-US"/>
        </a:p>
      </dgm:t>
    </dgm:pt>
    <dgm:pt modelId="{0322DF82-141C-4921-A7C6-F743C3C58047}" type="parTrans" cxnId="{CCF2C4F1-EDAA-46F9-89EE-DFEB90AC22D8}">
      <dgm:prSet/>
      <dgm:spPr/>
      <dgm:t>
        <a:bodyPr/>
        <a:lstStyle/>
        <a:p>
          <a:endParaRPr lang="en-US"/>
        </a:p>
      </dgm:t>
    </dgm:pt>
    <dgm:pt modelId="{73C90FAA-109F-40D8-8839-0631A46A34AA}" type="sibTrans" cxnId="{CCF2C4F1-EDAA-46F9-89EE-DFEB90AC22D8}">
      <dgm:prSet/>
      <dgm:spPr/>
      <dgm:t>
        <a:bodyPr/>
        <a:lstStyle/>
        <a:p>
          <a:endParaRPr lang="en-US"/>
        </a:p>
      </dgm:t>
    </dgm:pt>
    <dgm:pt modelId="{077A5E8E-258B-40D4-A635-751B8F91C56B}">
      <dgm:prSet/>
      <dgm:spPr/>
      <dgm:t>
        <a:bodyPr/>
        <a:lstStyle/>
        <a:p>
          <a:r>
            <a:rPr lang="en-US" b="0" i="0" dirty="0"/>
            <a:t>Need for MOU amendment regarding waste generation study will also be discussed.</a:t>
          </a:r>
          <a:endParaRPr lang="en-US" dirty="0"/>
        </a:p>
      </dgm:t>
    </dgm:pt>
    <dgm:pt modelId="{68DADAC0-FE0E-4AED-B0F0-92468464D081}" type="parTrans" cxnId="{A924996B-26B1-40B4-8364-7281E35F3E12}">
      <dgm:prSet/>
      <dgm:spPr/>
      <dgm:t>
        <a:bodyPr/>
        <a:lstStyle/>
        <a:p>
          <a:endParaRPr lang="en-US"/>
        </a:p>
      </dgm:t>
    </dgm:pt>
    <dgm:pt modelId="{7AA0E564-00D8-4EF1-810D-19CD14E0BB25}" type="sibTrans" cxnId="{A924996B-26B1-40B4-8364-7281E35F3E12}">
      <dgm:prSet/>
      <dgm:spPr/>
      <dgm:t>
        <a:bodyPr/>
        <a:lstStyle/>
        <a:p>
          <a:endParaRPr lang="en-US"/>
        </a:p>
      </dgm:t>
    </dgm:pt>
    <dgm:pt modelId="{588AAC1B-904D-449C-A72D-CFEDCB915DD4}">
      <dgm:prSet/>
      <dgm:spPr/>
      <dgm:t>
        <a:bodyPr/>
        <a:lstStyle/>
        <a:p>
          <a:r>
            <a:rPr lang="en-US" dirty="0"/>
            <a:t>Establish strategy to work collectively on all the elements of a long-term plan for comprehensive solid waste system.</a:t>
          </a:r>
        </a:p>
      </dgm:t>
    </dgm:pt>
    <dgm:pt modelId="{E09AEB88-9D2D-4CEC-AD7B-A4F0159DE8B2}" type="parTrans" cxnId="{6FBE04A4-6840-4DD6-9674-D10CB9EDE53C}">
      <dgm:prSet/>
      <dgm:spPr/>
      <dgm:t>
        <a:bodyPr/>
        <a:lstStyle/>
        <a:p>
          <a:endParaRPr lang="en-US"/>
        </a:p>
      </dgm:t>
    </dgm:pt>
    <dgm:pt modelId="{21284A91-454A-4872-B80C-EAFE9B82DF66}" type="sibTrans" cxnId="{6FBE04A4-6840-4DD6-9674-D10CB9EDE53C}">
      <dgm:prSet/>
      <dgm:spPr/>
      <dgm:t>
        <a:bodyPr/>
        <a:lstStyle/>
        <a:p>
          <a:endParaRPr lang="en-US"/>
        </a:p>
      </dgm:t>
    </dgm:pt>
    <dgm:pt modelId="{E1A076B4-D699-4395-A7C5-CF927799E6DE}" type="pres">
      <dgm:prSet presAssocID="{363AA492-D040-4A29-8639-5C7FA20C3FB5}" presName="vert0" presStyleCnt="0">
        <dgm:presLayoutVars>
          <dgm:dir/>
          <dgm:animOne val="branch"/>
          <dgm:animLvl val="lvl"/>
        </dgm:presLayoutVars>
      </dgm:prSet>
      <dgm:spPr/>
    </dgm:pt>
    <dgm:pt modelId="{23E96E79-4A05-4200-916C-14B9239782E9}" type="pres">
      <dgm:prSet presAssocID="{B6052E00-4005-4C2E-AE8A-0885FC546F6D}" presName="thickLine" presStyleLbl="alignNode1" presStyleIdx="0" presStyleCnt="4"/>
      <dgm:spPr/>
    </dgm:pt>
    <dgm:pt modelId="{FFB7DB0E-D445-4F74-B87F-25906C5A34FC}" type="pres">
      <dgm:prSet presAssocID="{B6052E00-4005-4C2E-AE8A-0885FC546F6D}" presName="horz1" presStyleCnt="0"/>
      <dgm:spPr/>
    </dgm:pt>
    <dgm:pt modelId="{65899E25-06E0-4744-BE82-19CA0DF03F67}" type="pres">
      <dgm:prSet presAssocID="{B6052E00-4005-4C2E-AE8A-0885FC546F6D}" presName="tx1" presStyleLbl="revTx" presStyleIdx="0" presStyleCnt="4"/>
      <dgm:spPr/>
    </dgm:pt>
    <dgm:pt modelId="{59C3D872-047B-447C-BB8E-81F749FEE275}" type="pres">
      <dgm:prSet presAssocID="{B6052E00-4005-4C2E-AE8A-0885FC546F6D}" presName="vert1" presStyleCnt="0"/>
      <dgm:spPr/>
    </dgm:pt>
    <dgm:pt modelId="{63A2C8A1-00B5-420C-9D10-0250A8A5D642}" type="pres">
      <dgm:prSet presAssocID="{A0C2D75D-F579-4670-B0D1-628D24C93796}" presName="thickLine" presStyleLbl="alignNode1" presStyleIdx="1" presStyleCnt="4"/>
      <dgm:spPr/>
    </dgm:pt>
    <dgm:pt modelId="{4652C907-9797-416F-B1B1-35A668DB7B63}" type="pres">
      <dgm:prSet presAssocID="{A0C2D75D-F579-4670-B0D1-628D24C93796}" presName="horz1" presStyleCnt="0"/>
      <dgm:spPr/>
    </dgm:pt>
    <dgm:pt modelId="{B4896414-4059-4EF2-8490-BA044C1B7CB4}" type="pres">
      <dgm:prSet presAssocID="{A0C2D75D-F579-4670-B0D1-628D24C93796}" presName="tx1" presStyleLbl="revTx" presStyleIdx="1" presStyleCnt="4"/>
      <dgm:spPr/>
    </dgm:pt>
    <dgm:pt modelId="{C3A8B781-950A-4FC3-9B6C-2145AB640F49}" type="pres">
      <dgm:prSet presAssocID="{A0C2D75D-F579-4670-B0D1-628D24C93796}" presName="vert1" presStyleCnt="0"/>
      <dgm:spPr/>
    </dgm:pt>
    <dgm:pt modelId="{28AAD0E0-8A1E-4F46-BEBC-EAB8A829534C}" type="pres">
      <dgm:prSet presAssocID="{077A5E8E-258B-40D4-A635-751B8F91C56B}" presName="thickLine" presStyleLbl="alignNode1" presStyleIdx="2" presStyleCnt="4"/>
      <dgm:spPr/>
    </dgm:pt>
    <dgm:pt modelId="{413DD088-179D-442F-98A2-992D77F67250}" type="pres">
      <dgm:prSet presAssocID="{077A5E8E-258B-40D4-A635-751B8F91C56B}" presName="horz1" presStyleCnt="0"/>
      <dgm:spPr/>
    </dgm:pt>
    <dgm:pt modelId="{A2B2730C-DC9B-4991-837A-AD942BD687DD}" type="pres">
      <dgm:prSet presAssocID="{077A5E8E-258B-40D4-A635-751B8F91C56B}" presName="tx1" presStyleLbl="revTx" presStyleIdx="2" presStyleCnt="4"/>
      <dgm:spPr/>
    </dgm:pt>
    <dgm:pt modelId="{1D73CA17-5B0C-4106-8BC3-1FB845723446}" type="pres">
      <dgm:prSet presAssocID="{077A5E8E-258B-40D4-A635-751B8F91C56B}" presName="vert1" presStyleCnt="0"/>
      <dgm:spPr/>
    </dgm:pt>
    <dgm:pt modelId="{2D12878A-530D-43E9-8E25-C59961678F44}" type="pres">
      <dgm:prSet presAssocID="{588AAC1B-904D-449C-A72D-CFEDCB915DD4}" presName="thickLine" presStyleLbl="alignNode1" presStyleIdx="3" presStyleCnt="4"/>
      <dgm:spPr/>
    </dgm:pt>
    <dgm:pt modelId="{6338672D-7579-419D-BEAF-33ABE47D0518}" type="pres">
      <dgm:prSet presAssocID="{588AAC1B-904D-449C-A72D-CFEDCB915DD4}" presName="horz1" presStyleCnt="0"/>
      <dgm:spPr/>
    </dgm:pt>
    <dgm:pt modelId="{683C9F2B-C6AB-4F67-A6A5-C1A01358DBB5}" type="pres">
      <dgm:prSet presAssocID="{588AAC1B-904D-449C-A72D-CFEDCB915DD4}" presName="tx1" presStyleLbl="revTx" presStyleIdx="3" presStyleCnt="4"/>
      <dgm:spPr/>
    </dgm:pt>
    <dgm:pt modelId="{5A6CE729-F72C-4493-9E55-3805C31E1140}" type="pres">
      <dgm:prSet presAssocID="{588AAC1B-904D-449C-A72D-CFEDCB915DD4}" presName="vert1" presStyleCnt="0"/>
      <dgm:spPr/>
    </dgm:pt>
  </dgm:ptLst>
  <dgm:cxnLst>
    <dgm:cxn modelId="{E8361901-7F6B-44D5-A5C7-202006F3CE72}" srcId="{363AA492-D040-4A29-8639-5C7FA20C3FB5}" destId="{B6052E00-4005-4C2E-AE8A-0885FC546F6D}" srcOrd="0" destOrd="0" parTransId="{FC06E7F3-FD61-4F6A-BDF2-9B3D8F9C9AE8}" sibTransId="{7B9A401D-894A-4BB6-BCDF-C2F84E6AB4F0}"/>
    <dgm:cxn modelId="{2BEA1011-3DBB-4A7D-ABB9-6E08A3BFECF5}" type="presOf" srcId="{363AA492-D040-4A29-8639-5C7FA20C3FB5}" destId="{E1A076B4-D699-4395-A7C5-CF927799E6DE}" srcOrd="0" destOrd="0" presId="urn:microsoft.com/office/officeart/2008/layout/LinedList"/>
    <dgm:cxn modelId="{AFE3B929-4303-4B5C-954C-763285A64714}" type="presOf" srcId="{077A5E8E-258B-40D4-A635-751B8F91C56B}" destId="{A2B2730C-DC9B-4991-837A-AD942BD687DD}" srcOrd="0" destOrd="0" presId="urn:microsoft.com/office/officeart/2008/layout/LinedList"/>
    <dgm:cxn modelId="{A924996B-26B1-40B4-8364-7281E35F3E12}" srcId="{363AA492-D040-4A29-8639-5C7FA20C3FB5}" destId="{077A5E8E-258B-40D4-A635-751B8F91C56B}" srcOrd="2" destOrd="0" parTransId="{68DADAC0-FE0E-4AED-B0F0-92468464D081}" sibTransId="{7AA0E564-00D8-4EF1-810D-19CD14E0BB25}"/>
    <dgm:cxn modelId="{8D7B2F4F-EA0D-4CEC-AF61-164B4D6F90ED}" type="presOf" srcId="{A0C2D75D-F579-4670-B0D1-628D24C93796}" destId="{B4896414-4059-4EF2-8490-BA044C1B7CB4}" srcOrd="0" destOrd="0" presId="urn:microsoft.com/office/officeart/2008/layout/LinedList"/>
    <dgm:cxn modelId="{6FBE04A4-6840-4DD6-9674-D10CB9EDE53C}" srcId="{363AA492-D040-4A29-8639-5C7FA20C3FB5}" destId="{588AAC1B-904D-449C-A72D-CFEDCB915DD4}" srcOrd="3" destOrd="0" parTransId="{E09AEB88-9D2D-4CEC-AD7B-A4F0159DE8B2}" sibTransId="{21284A91-454A-4872-B80C-EAFE9B82DF66}"/>
    <dgm:cxn modelId="{C0DDBAD0-88DD-44A7-A0F1-73C3E1C3CB3E}" type="presOf" srcId="{B6052E00-4005-4C2E-AE8A-0885FC546F6D}" destId="{65899E25-06E0-4744-BE82-19CA0DF03F67}" srcOrd="0" destOrd="0" presId="urn:microsoft.com/office/officeart/2008/layout/LinedList"/>
    <dgm:cxn modelId="{DDA9FED7-205F-4D60-B6E3-40E46BECD2A0}" type="presOf" srcId="{588AAC1B-904D-449C-A72D-CFEDCB915DD4}" destId="{683C9F2B-C6AB-4F67-A6A5-C1A01358DBB5}" srcOrd="0" destOrd="0" presId="urn:microsoft.com/office/officeart/2008/layout/LinedList"/>
    <dgm:cxn modelId="{CCF2C4F1-EDAA-46F9-89EE-DFEB90AC22D8}" srcId="{363AA492-D040-4A29-8639-5C7FA20C3FB5}" destId="{A0C2D75D-F579-4670-B0D1-628D24C93796}" srcOrd="1" destOrd="0" parTransId="{0322DF82-141C-4921-A7C6-F743C3C58047}" sibTransId="{73C90FAA-109F-40D8-8839-0631A46A34AA}"/>
    <dgm:cxn modelId="{5C17AAE7-B398-48EB-BF4F-91177F14873F}" type="presParOf" srcId="{E1A076B4-D699-4395-A7C5-CF927799E6DE}" destId="{23E96E79-4A05-4200-916C-14B9239782E9}" srcOrd="0" destOrd="0" presId="urn:microsoft.com/office/officeart/2008/layout/LinedList"/>
    <dgm:cxn modelId="{76CD6EEB-4B2B-4873-AFC2-8397DBA9C93A}" type="presParOf" srcId="{E1A076B4-D699-4395-A7C5-CF927799E6DE}" destId="{FFB7DB0E-D445-4F74-B87F-25906C5A34FC}" srcOrd="1" destOrd="0" presId="urn:microsoft.com/office/officeart/2008/layout/LinedList"/>
    <dgm:cxn modelId="{7C69A1D8-D2CC-496C-967F-4670E86CCAE9}" type="presParOf" srcId="{FFB7DB0E-D445-4F74-B87F-25906C5A34FC}" destId="{65899E25-06E0-4744-BE82-19CA0DF03F67}" srcOrd="0" destOrd="0" presId="urn:microsoft.com/office/officeart/2008/layout/LinedList"/>
    <dgm:cxn modelId="{289B3985-91A5-4267-9B5A-17E5A772C8FE}" type="presParOf" srcId="{FFB7DB0E-D445-4F74-B87F-25906C5A34FC}" destId="{59C3D872-047B-447C-BB8E-81F749FEE275}" srcOrd="1" destOrd="0" presId="urn:microsoft.com/office/officeart/2008/layout/LinedList"/>
    <dgm:cxn modelId="{C054AF04-6D56-477B-9C3A-FB2ACD3A124B}" type="presParOf" srcId="{E1A076B4-D699-4395-A7C5-CF927799E6DE}" destId="{63A2C8A1-00B5-420C-9D10-0250A8A5D642}" srcOrd="2" destOrd="0" presId="urn:microsoft.com/office/officeart/2008/layout/LinedList"/>
    <dgm:cxn modelId="{DB6E8664-9E33-4716-BC33-CDC2F41E3244}" type="presParOf" srcId="{E1A076B4-D699-4395-A7C5-CF927799E6DE}" destId="{4652C907-9797-416F-B1B1-35A668DB7B63}" srcOrd="3" destOrd="0" presId="urn:microsoft.com/office/officeart/2008/layout/LinedList"/>
    <dgm:cxn modelId="{40C8E1DA-C7DD-4624-963A-6B4575E92734}" type="presParOf" srcId="{4652C907-9797-416F-B1B1-35A668DB7B63}" destId="{B4896414-4059-4EF2-8490-BA044C1B7CB4}" srcOrd="0" destOrd="0" presId="urn:microsoft.com/office/officeart/2008/layout/LinedList"/>
    <dgm:cxn modelId="{AE78978C-83EC-46BC-A770-6F41D31EC06E}" type="presParOf" srcId="{4652C907-9797-416F-B1B1-35A668DB7B63}" destId="{C3A8B781-950A-4FC3-9B6C-2145AB640F49}" srcOrd="1" destOrd="0" presId="urn:microsoft.com/office/officeart/2008/layout/LinedList"/>
    <dgm:cxn modelId="{3BE96EEE-D5EA-4E31-9B0C-C6EAB070F6A8}" type="presParOf" srcId="{E1A076B4-D699-4395-A7C5-CF927799E6DE}" destId="{28AAD0E0-8A1E-4F46-BEBC-EAB8A829534C}" srcOrd="4" destOrd="0" presId="urn:microsoft.com/office/officeart/2008/layout/LinedList"/>
    <dgm:cxn modelId="{5498B523-5828-41CF-9060-2EF6EE65D127}" type="presParOf" srcId="{E1A076B4-D699-4395-A7C5-CF927799E6DE}" destId="{413DD088-179D-442F-98A2-992D77F67250}" srcOrd="5" destOrd="0" presId="urn:microsoft.com/office/officeart/2008/layout/LinedList"/>
    <dgm:cxn modelId="{89222BBE-D979-450F-9350-084B934A249E}" type="presParOf" srcId="{413DD088-179D-442F-98A2-992D77F67250}" destId="{A2B2730C-DC9B-4991-837A-AD942BD687DD}" srcOrd="0" destOrd="0" presId="urn:microsoft.com/office/officeart/2008/layout/LinedList"/>
    <dgm:cxn modelId="{43225775-7E36-4005-B8AF-01B97BDE1B8A}" type="presParOf" srcId="{413DD088-179D-442F-98A2-992D77F67250}" destId="{1D73CA17-5B0C-4106-8BC3-1FB845723446}" srcOrd="1" destOrd="0" presId="urn:microsoft.com/office/officeart/2008/layout/LinedList"/>
    <dgm:cxn modelId="{B580CD41-8456-40BE-914A-26FB7CC8257B}" type="presParOf" srcId="{E1A076B4-D699-4395-A7C5-CF927799E6DE}" destId="{2D12878A-530D-43E9-8E25-C59961678F44}" srcOrd="6" destOrd="0" presId="urn:microsoft.com/office/officeart/2008/layout/LinedList"/>
    <dgm:cxn modelId="{4C4AA4B3-8DB5-46F4-8EE5-5513652B3AB2}" type="presParOf" srcId="{E1A076B4-D699-4395-A7C5-CF927799E6DE}" destId="{6338672D-7579-419D-BEAF-33ABE47D0518}" srcOrd="7" destOrd="0" presId="urn:microsoft.com/office/officeart/2008/layout/LinedList"/>
    <dgm:cxn modelId="{06EEE6A2-1451-4CF1-A39E-868893A04CC3}" type="presParOf" srcId="{6338672D-7579-419D-BEAF-33ABE47D0518}" destId="{683C9F2B-C6AB-4F67-A6A5-C1A01358DBB5}" srcOrd="0" destOrd="0" presId="urn:microsoft.com/office/officeart/2008/layout/LinedList"/>
    <dgm:cxn modelId="{DC932B50-DE4B-4B91-B2C2-DA8B10FD72B3}" type="presParOf" srcId="{6338672D-7579-419D-BEAF-33ABE47D0518}" destId="{5A6CE729-F72C-4493-9E55-3805C31E114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23DE5-7470-43EF-B532-8B1364E32A74}">
      <dsp:nvSpPr>
        <dsp:cNvPr id="0" name=""/>
        <dsp:cNvSpPr/>
      </dsp:nvSpPr>
      <dsp:spPr>
        <a:xfrm>
          <a:off x="0" y="415"/>
          <a:ext cx="10895369" cy="9724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80AD11-96CD-4F03-A1F1-3BBDB87A3028}">
      <dsp:nvSpPr>
        <dsp:cNvPr id="0" name=""/>
        <dsp:cNvSpPr/>
      </dsp:nvSpPr>
      <dsp:spPr>
        <a:xfrm>
          <a:off x="294154" y="219208"/>
          <a:ext cx="534827" cy="5348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1F860-E9F5-40B8-BB8C-B4A476BDC265}">
      <dsp:nvSpPr>
        <dsp:cNvPr id="0" name=""/>
        <dsp:cNvSpPr/>
      </dsp:nvSpPr>
      <dsp:spPr>
        <a:xfrm>
          <a:off x="1123137" y="415"/>
          <a:ext cx="9772232" cy="9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4" tIns="102914" rIns="102914" bIns="10291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 waste generation study should be started ASAP to determine composition of waste and create a basis for assessments.</a:t>
          </a:r>
        </a:p>
      </dsp:txBody>
      <dsp:txXfrm>
        <a:off x="1123137" y="415"/>
        <a:ext cx="9772232" cy="972413"/>
      </dsp:txXfrm>
    </dsp:sp>
    <dsp:sp modelId="{25690AA9-E14A-4384-927F-DB6AEB963D95}">
      <dsp:nvSpPr>
        <dsp:cNvPr id="0" name=""/>
        <dsp:cNvSpPr/>
      </dsp:nvSpPr>
      <dsp:spPr>
        <a:xfrm>
          <a:off x="0" y="1215931"/>
          <a:ext cx="10895369" cy="9724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E65FB-4AA6-409A-A216-6A0AF1A12A9E}">
      <dsp:nvSpPr>
        <dsp:cNvPr id="0" name=""/>
        <dsp:cNvSpPr/>
      </dsp:nvSpPr>
      <dsp:spPr>
        <a:xfrm>
          <a:off x="294154" y="1434724"/>
          <a:ext cx="534827" cy="5348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ED9AC-275E-4A2C-8F28-026EF76EF2DC}">
      <dsp:nvSpPr>
        <dsp:cNvPr id="0" name=""/>
        <dsp:cNvSpPr/>
      </dsp:nvSpPr>
      <dsp:spPr>
        <a:xfrm>
          <a:off x="1123137" y="1215931"/>
          <a:ext cx="9772232" cy="9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4" tIns="102914" rIns="102914" bIns="10291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Collective parties will determine whether to retain Arcadis for the study or go out for an RFP. </a:t>
          </a:r>
        </a:p>
      </dsp:txBody>
      <dsp:txXfrm>
        <a:off x="1123137" y="1215931"/>
        <a:ext cx="9772232" cy="972413"/>
      </dsp:txXfrm>
    </dsp:sp>
    <dsp:sp modelId="{725CAAF4-C6EB-40D8-9D16-D2E3BB776ACF}">
      <dsp:nvSpPr>
        <dsp:cNvPr id="0" name=""/>
        <dsp:cNvSpPr/>
      </dsp:nvSpPr>
      <dsp:spPr>
        <a:xfrm>
          <a:off x="0" y="2431448"/>
          <a:ext cx="10895369" cy="97241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F7EAF-1E6D-45C2-965D-0710B85F59CC}">
      <dsp:nvSpPr>
        <dsp:cNvPr id="0" name=""/>
        <dsp:cNvSpPr/>
      </dsp:nvSpPr>
      <dsp:spPr>
        <a:xfrm>
          <a:off x="294154" y="2650241"/>
          <a:ext cx="534827" cy="5348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06B47-AE71-493F-BF0B-64C92F1140D3}">
      <dsp:nvSpPr>
        <dsp:cNvPr id="0" name=""/>
        <dsp:cNvSpPr/>
      </dsp:nvSpPr>
      <dsp:spPr>
        <a:xfrm>
          <a:off x="1123137" y="2431448"/>
          <a:ext cx="9772232" cy="972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914" tIns="102914" rIns="102914" bIns="102914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County and municipalities will collaborate to determine shared cost.</a:t>
          </a:r>
        </a:p>
      </dsp:txBody>
      <dsp:txXfrm>
        <a:off x="1123137" y="2431448"/>
        <a:ext cx="9772232" cy="972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96E79-4A05-4200-916C-14B9239782E9}">
      <dsp:nvSpPr>
        <dsp:cNvPr id="0" name=""/>
        <dsp:cNvSpPr/>
      </dsp:nvSpPr>
      <dsp:spPr>
        <a:xfrm>
          <a:off x="0" y="0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99E25-06E0-4744-BE82-19CA0DF03F67}">
      <dsp:nvSpPr>
        <dsp:cNvPr id="0" name=""/>
        <dsp:cNvSpPr/>
      </dsp:nvSpPr>
      <dsp:spPr>
        <a:xfrm>
          <a:off x="0" y="0"/>
          <a:ext cx="10895369" cy="85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i="0" kern="1200"/>
            <a:t>Tuesday, April 13</a:t>
          </a:r>
          <a:r>
            <a:rPr lang="en-US" sz="2300" b="1" i="0" kern="1200" baseline="30000"/>
            <a:t>th</a:t>
          </a:r>
          <a:r>
            <a:rPr lang="en-US" sz="2300" b="1" i="0" kern="1200"/>
            <a:t> at 8am – meeting of  designated representatives from all 31 municipalities.</a:t>
          </a:r>
          <a:endParaRPr lang="en-US" sz="2300" kern="1200"/>
        </a:p>
      </dsp:txBody>
      <dsp:txXfrm>
        <a:off x="0" y="0"/>
        <a:ext cx="10895369" cy="851069"/>
      </dsp:txXfrm>
    </dsp:sp>
    <dsp:sp modelId="{63A2C8A1-00B5-420C-9D10-0250A8A5D642}">
      <dsp:nvSpPr>
        <dsp:cNvPr id="0" name=""/>
        <dsp:cNvSpPr/>
      </dsp:nvSpPr>
      <dsp:spPr>
        <a:xfrm>
          <a:off x="0" y="851069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96414-4059-4EF2-8490-BA044C1B7CB4}">
      <dsp:nvSpPr>
        <dsp:cNvPr id="0" name=""/>
        <dsp:cNvSpPr/>
      </dsp:nvSpPr>
      <dsp:spPr>
        <a:xfrm>
          <a:off x="0" y="851069"/>
          <a:ext cx="10895369" cy="85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/>
            <a:t>Presentation of work and recommendations will be presented to the group for discussion.</a:t>
          </a:r>
          <a:endParaRPr lang="en-US" sz="2300" kern="1200"/>
        </a:p>
      </dsp:txBody>
      <dsp:txXfrm>
        <a:off x="0" y="851069"/>
        <a:ext cx="10895369" cy="851069"/>
      </dsp:txXfrm>
    </dsp:sp>
    <dsp:sp modelId="{28AAD0E0-8A1E-4F46-BEBC-EAB8A829534C}">
      <dsp:nvSpPr>
        <dsp:cNvPr id="0" name=""/>
        <dsp:cNvSpPr/>
      </dsp:nvSpPr>
      <dsp:spPr>
        <a:xfrm>
          <a:off x="0" y="1702138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B2730C-DC9B-4991-837A-AD942BD687DD}">
      <dsp:nvSpPr>
        <dsp:cNvPr id="0" name=""/>
        <dsp:cNvSpPr/>
      </dsp:nvSpPr>
      <dsp:spPr>
        <a:xfrm>
          <a:off x="0" y="1702138"/>
          <a:ext cx="10895369" cy="85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dirty="0"/>
            <a:t>Need for MOU amendment regarding waste generation study will also be discussed.</a:t>
          </a:r>
          <a:endParaRPr lang="en-US" sz="2300" kern="1200" dirty="0"/>
        </a:p>
      </dsp:txBody>
      <dsp:txXfrm>
        <a:off x="0" y="1702138"/>
        <a:ext cx="10895369" cy="851069"/>
      </dsp:txXfrm>
    </dsp:sp>
    <dsp:sp modelId="{2D12878A-530D-43E9-8E25-C59961678F44}">
      <dsp:nvSpPr>
        <dsp:cNvPr id="0" name=""/>
        <dsp:cNvSpPr/>
      </dsp:nvSpPr>
      <dsp:spPr>
        <a:xfrm>
          <a:off x="0" y="2553207"/>
          <a:ext cx="10895369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3C9F2B-C6AB-4F67-A6A5-C1A01358DBB5}">
      <dsp:nvSpPr>
        <dsp:cNvPr id="0" name=""/>
        <dsp:cNvSpPr/>
      </dsp:nvSpPr>
      <dsp:spPr>
        <a:xfrm>
          <a:off x="0" y="2553207"/>
          <a:ext cx="10895369" cy="851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Establish strategy to work collectively on all the elements of a long-term plan for comprehensive solid waste system.</a:t>
          </a:r>
        </a:p>
      </dsp:txBody>
      <dsp:txXfrm>
        <a:off x="0" y="2553207"/>
        <a:ext cx="10895369" cy="851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0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12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07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2216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5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16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5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1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4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0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9DCDCF7-6E0D-4923-93F2-9B07021FDEDA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B75BF-D3F3-4764-8C20-C981EC3353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47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62" y="2074882"/>
            <a:ext cx="5222325" cy="12055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US" sz="6600" dirty="0">
                <a:solidFill>
                  <a:srgbClr val="EBEBEB"/>
                </a:solidFill>
              </a:rPr>
            </a:br>
            <a:r>
              <a:rPr lang="en-US" sz="6600" dirty="0">
                <a:solidFill>
                  <a:srgbClr val="EBEBEB"/>
                </a:solidFill>
              </a:rPr>
              <a:t>The Timeline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3429000"/>
            <a:ext cx="5222326" cy="8614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lumMod val="40000"/>
                    <a:lumOff val="60000"/>
                  </a:schemeClr>
                </a:solidFill>
              </a:rPr>
              <a:t>Delegate Meeting – 04/13/2021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488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62" y="2074882"/>
            <a:ext cx="5222325" cy="12055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EBEBEB"/>
                </a:solidFill>
              </a:rPr>
              <a:t>The Cost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3429000"/>
            <a:ext cx="5222326" cy="8614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18893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E0842A-00A1-4A2A-95F4-B0ECC99C5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798152"/>
            <a:ext cx="10905066" cy="526169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660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E76847-F06D-41DE-BE61-CBAEB00E8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302513"/>
            <a:ext cx="10905066" cy="4252974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316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62" y="2074882"/>
            <a:ext cx="5222325" cy="12055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rgbClr val="EBEBEB"/>
                </a:solidFill>
              </a:rPr>
              <a:t>The Assessments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3429000"/>
            <a:ext cx="5222326" cy="8614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30"/>
            <a:ext cx="839335" cy="7615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0505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089987E-68F1-437C-AF22-3AA12D577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225" y="643467"/>
            <a:ext cx="7605550" cy="557106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2643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6FDD6-E07E-496C-974F-3AAAB503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0930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5D5AA8-773B-469A-8802-9645A4DC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79ED79-CFBC-435E-95CF-CA55DDC7B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644680"/>
            <a:ext cx="9478540" cy="55686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75AF42C-C556-454E-B2D3-2C917CB81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0142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rgbClr val="EBEBEB"/>
                </a:solidFill>
              </a:rPr>
              <a:t>Benefits and Drawbacks </a:t>
            </a:r>
            <a:br>
              <a:rPr lang="en-US" sz="4000" dirty="0">
                <a:solidFill>
                  <a:srgbClr val="EBEBEB"/>
                </a:solidFill>
              </a:rPr>
            </a:br>
            <a:r>
              <a:rPr lang="en-US" sz="4000" dirty="0">
                <a:solidFill>
                  <a:srgbClr val="EBEBEB"/>
                </a:solidFill>
              </a:rPr>
              <a:t>of Solid Waste Governing Structures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4777381"/>
            <a:ext cx="5222326" cy="8614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81117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B2405-4694-4399-BC6A-79F91EFA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Interlocal Agreement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EBEB4-A5D1-4FB3-ABFD-140C5C818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9D113-CEF1-4098-B108-1FF7F3940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Meets criteria in terms of timeline, money raised, and capabilities.</a:t>
            </a:r>
          </a:p>
          <a:p>
            <a:r>
              <a:rPr lang="en-US" dirty="0"/>
              <a:t>Local control over all elements after legal entity is formed.</a:t>
            </a:r>
          </a:p>
          <a:p>
            <a:r>
              <a:rPr lang="en-US" dirty="0"/>
              <a:t>Flexibility in structure and composition.</a:t>
            </a:r>
          </a:p>
          <a:p>
            <a:r>
              <a:rPr lang="en-US" dirty="0"/>
              <a:t>Can levy appropriate assessments.</a:t>
            </a:r>
          </a:p>
          <a:p>
            <a:r>
              <a:rPr lang="en-US" dirty="0"/>
              <a:t>No restrictions on facilities, debt, or structure if created properly.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128D1F-C0E4-4634-BDBA-B10AB0634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77B153-04AB-4034-883A-2E0802D334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Requires cooperation and communication between all parties – trust is key.</a:t>
            </a:r>
          </a:p>
          <a:p>
            <a:r>
              <a:rPr lang="en-US" dirty="0"/>
              <a:t>Less historical examples in Florida of raising required amount of money for new capital projects.</a:t>
            </a:r>
          </a:p>
          <a:p>
            <a:r>
              <a:rPr lang="en-US" dirty="0"/>
              <a:t>Cannot levy taxes, though can levy assessments. </a:t>
            </a:r>
          </a:p>
          <a:p>
            <a:r>
              <a:rPr lang="en-US" dirty="0"/>
              <a:t>Not all cities required to join.</a:t>
            </a:r>
          </a:p>
        </p:txBody>
      </p:sp>
    </p:spTree>
    <p:extLst>
      <p:ext uri="{BB962C8B-B14F-4D97-AF65-F5344CB8AC3E}">
        <p14:creationId xmlns:p14="http://schemas.microsoft.com/office/powerpoint/2010/main" val="3064642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B2405-4694-4399-BC6A-79F91EFA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Dependent Solid Waste District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EBEB4-A5D1-4FB3-ABFD-140C5C818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9D113-CEF1-4098-B108-1FF7F3940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Meets criteria in terms of timeline, money raised, and capabilities.</a:t>
            </a:r>
          </a:p>
          <a:p>
            <a:r>
              <a:rPr lang="en-US" dirty="0"/>
              <a:t>Local control over all elements.</a:t>
            </a:r>
          </a:p>
          <a:p>
            <a:r>
              <a:rPr lang="en-US" dirty="0"/>
              <a:t>Flexibility in structure and composition.</a:t>
            </a:r>
          </a:p>
          <a:p>
            <a:r>
              <a:rPr lang="en-US" dirty="0"/>
              <a:t>Can levy appropriate assessments.</a:t>
            </a:r>
          </a:p>
          <a:p>
            <a:r>
              <a:rPr lang="en-US" dirty="0"/>
              <a:t>No restrictions on facilities, debt, or structure.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128D1F-C0E4-4634-BDBA-B10AB0634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77B153-04AB-4034-883A-2E0802D334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Requires a working threshold of buy-in from municipalities. </a:t>
            </a:r>
          </a:p>
          <a:p>
            <a:r>
              <a:rPr lang="en-US" dirty="0"/>
              <a:t>Requires the District to be dependent to the County in one of three criteria – approval of the membership, approval of budget, or serving as governing body.</a:t>
            </a:r>
          </a:p>
          <a:p>
            <a:r>
              <a:rPr lang="en-US" dirty="0"/>
              <a:t>Potential issue with dual office holding.</a:t>
            </a:r>
          </a:p>
        </p:txBody>
      </p:sp>
    </p:spTree>
    <p:extLst>
      <p:ext uri="{BB962C8B-B14F-4D97-AF65-F5344CB8AC3E}">
        <p14:creationId xmlns:p14="http://schemas.microsoft.com/office/powerpoint/2010/main" val="171188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9E862-667C-4C45-AC47-5734B837C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Memorandum of Understanding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B1B876-21AE-457F-B67D-8CF0B538C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923" y="1085107"/>
            <a:ext cx="7082567" cy="529421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559740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FB2405-4694-4399-BC6A-79F91EFA9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Solid Waste District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EBEB4-A5D1-4FB3-ABFD-140C5C818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A9D113-CEF1-4098-B108-1FF7F3940F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Meets criteria in terms of money raised, and capabilities.</a:t>
            </a:r>
          </a:p>
          <a:p>
            <a:r>
              <a:rPr lang="en-US" dirty="0"/>
              <a:t>Independence - not bound to a single entity in anyway. </a:t>
            </a:r>
          </a:p>
          <a:p>
            <a:r>
              <a:rPr lang="en-US" dirty="0"/>
              <a:t>If legislature allows, flexibility in terms of composition.</a:t>
            </a:r>
          </a:p>
          <a:p>
            <a:r>
              <a:rPr lang="en-US" dirty="0"/>
              <a:t>Can levy appropriate assessments.</a:t>
            </a:r>
          </a:p>
          <a:p>
            <a:r>
              <a:rPr lang="en-US" dirty="0"/>
              <a:t>No restrictions on facilities, debt, or structure.</a:t>
            </a:r>
          </a:p>
          <a:p>
            <a:r>
              <a:rPr lang="en-US" dirty="0"/>
              <a:t>All cities required to participate.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3128D1F-C0E4-4634-BDBA-B10AB06341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Drawbacks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77B153-04AB-4034-883A-2E0802D3348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Cedes local control of all elements, from facilities to composition of the District.</a:t>
            </a:r>
          </a:p>
          <a:p>
            <a:r>
              <a:rPr lang="en-US" dirty="0"/>
              <a:t>Longest timeline – likely not ready until after contracts expire in 2023.</a:t>
            </a:r>
          </a:p>
          <a:p>
            <a:r>
              <a:rPr lang="en-US" dirty="0"/>
              <a:t>Possible interference from state and other parties – loss of local control concerns.</a:t>
            </a:r>
          </a:p>
        </p:txBody>
      </p:sp>
    </p:spTree>
    <p:extLst>
      <p:ext uri="{BB962C8B-B14F-4D97-AF65-F5344CB8AC3E}">
        <p14:creationId xmlns:p14="http://schemas.microsoft.com/office/powerpoint/2010/main" val="2222215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62" y="2074882"/>
            <a:ext cx="5222325" cy="12055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4800" dirty="0">
                <a:solidFill>
                  <a:srgbClr val="EBEBEB"/>
                </a:solidFill>
              </a:rPr>
              <a:t>Next Steps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3429000"/>
            <a:ext cx="5222326" cy="8614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30"/>
            <a:ext cx="839335" cy="76154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94818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2FA280-C148-4043-8FA5-1B2D395E5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Waste Generation Study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17F7CF-615B-4F89-927F-243FA7742C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685411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16691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DA1F2-075C-419D-8EFC-27BD97A19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Next Meeting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40" name="Content Placeholder 3">
            <a:extLst>
              <a:ext uri="{FF2B5EF4-FFF2-40B4-BE49-F238E27FC236}">
                <a16:creationId xmlns:a16="http://schemas.microsoft.com/office/drawing/2014/main" id="{9D4F1234-305E-4B9B-B225-BD9BD1512D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8694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537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36E503-1291-49F8-93AB-A705B1B09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002622"/>
            <a:ext cx="10905066" cy="48527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094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363AB6-E0F9-4BD0-AF71-26CE8205F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34467"/>
            <a:ext cx="10905066" cy="4989066"/>
          </a:xfrm>
          <a:prstGeom prst="rect">
            <a:avLst/>
          </a:prstGeom>
        </p:spPr>
      </p:pic>
      <p:sp>
        <p:nvSpPr>
          <p:cNvPr id="20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60143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EB07AD-DFDD-4C7C-9EAD-EF246833B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811785"/>
            <a:ext cx="10905066" cy="5234430"/>
          </a:xfrm>
          <a:prstGeom prst="rect">
            <a:avLst/>
          </a:prstGeom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577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538A-B462-4FC5-B5EE-684FDA2A0B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1062" y="2074882"/>
            <a:ext cx="5222325" cy="120550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6600" dirty="0">
                <a:solidFill>
                  <a:srgbClr val="EBEBEB"/>
                </a:solidFill>
              </a:rPr>
              <a:t>The Need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4B829-73CB-4FCF-8C2B-230938274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0214" y="3429000"/>
            <a:ext cx="5222326" cy="86142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A9BA00-2F40-47D0-827D-CC73AD44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Graphic 15" descr="Sustainability">
            <a:extLst>
              <a:ext uri="{FF2B5EF4-FFF2-40B4-BE49-F238E27FC236}">
                <a16:creationId xmlns:a16="http://schemas.microsoft.com/office/drawing/2014/main" id="{559B8D44-575E-401F-9338-FE5AC59B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77272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DBD78ADC-60F2-4383-B5B6-A74C671F2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907204"/>
            <a:ext cx="10905066" cy="50435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116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688B5F-9110-4003-AFE0-887881D77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28209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27FA07-B4E5-4AF7-B57C-36048E188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7282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1521</TotalTime>
  <Words>431</Words>
  <Application>Microsoft Office PowerPoint</Application>
  <PresentationFormat>Widescreen</PresentationFormat>
  <Paragraphs>52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Ion</vt:lpstr>
      <vt:lpstr> The Timeline</vt:lpstr>
      <vt:lpstr>Memorandum of Understanding</vt:lpstr>
      <vt:lpstr>PowerPoint Presentation</vt:lpstr>
      <vt:lpstr>PowerPoint Presentation</vt:lpstr>
      <vt:lpstr>PowerPoint Presentation</vt:lpstr>
      <vt:lpstr>The Need</vt:lpstr>
      <vt:lpstr>PowerPoint Presentation</vt:lpstr>
      <vt:lpstr>PowerPoint Presentation</vt:lpstr>
      <vt:lpstr>PowerPoint Presentation</vt:lpstr>
      <vt:lpstr>The Cost</vt:lpstr>
      <vt:lpstr>PowerPoint Presentation</vt:lpstr>
      <vt:lpstr>PowerPoint Presentation</vt:lpstr>
      <vt:lpstr>The Assessments</vt:lpstr>
      <vt:lpstr>PowerPoint Presentation</vt:lpstr>
      <vt:lpstr>PowerPoint Presentation</vt:lpstr>
      <vt:lpstr>PowerPoint Presentation</vt:lpstr>
      <vt:lpstr>Benefits and Drawbacks  of Solid Waste Governing Structures </vt:lpstr>
      <vt:lpstr>Interlocal Agreement </vt:lpstr>
      <vt:lpstr>Dependent Solid Waste District</vt:lpstr>
      <vt:lpstr>Independent Solid Waste District</vt:lpstr>
      <vt:lpstr>Next Steps</vt:lpstr>
      <vt:lpstr>Waste Generation Study</vt:lpstr>
      <vt:lpstr>Next Meeting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Benefits and Drawbacks  of Solid Waste Governing Structures</dc:title>
  <dc:creator>Clay Miller</dc:creator>
  <cp:lastModifiedBy>Clay Miller</cp:lastModifiedBy>
  <cp:revision>19</cp:revision>
  <dcterms:created xsi:type="dcterms:W3CDTF">2021-02-16T16:16:26Z</dcterms:created>
  <dcterms:modified xsi:type="dcterms:W3CDTF">2021-04-07T21:20:03Z</dcterms:modified>
</cp:coreProperties>
</file>