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4" r:id="rId3"/>
    <p:sldId id="265" r:id="rId4"/>
    <p:sldId id="275" r:id="rId5"/>
    <p:sldId id="261" r:id="rId6"/>
    <p:sldId id="269" r:id="rId7"/>
    <p:sldId id="267" r:id="rId8"/>
    <p:sldId id="273" r:id="rId9"/>
    <p:sldId id="262" r:id="rId10"/>
    <p:sldId id="274" r:id="rId11"/>
    <p:sldId id="268" r:id="rId12"/>
    <p:sldId id="263" r:id="rId13"/>
    <p:sldId id="272" r:id="rId14"/>
    <p:sldId id="271" r:id="rId15"/>
    <p:sldId id="270" r:id="rId16"/>
    <p:sldId id="257" r:id="rId17"/>
    <p:sldId id="259" r:id="rId18"/>
    <p:sldId id="256" r:id="rId19"/>
    <p:sldId id="25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DCF7-6E0D-4923-93F2-9B07021FDED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75BF-D3F3-4764-8C20-C981EC335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09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DCF7-6E0D-4923-93F2-9B07021FDED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75BF-D3F3-4764-8C20-C981EC335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12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DCF7-6E0D-4923-93F2-9B07021FDED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75BF-D3F3-4764-8C20-C981EC335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07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DCF7-6E0D-4923-93F2-9B07021FDED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75BF-D3F3-4764-8C20-C981EC33533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2216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DCF7-6E0D-4923-93F2-9B07021FDED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75BF-D3F3-4764-8C20-C981EC335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54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DCF7-6E0D-4923-93F2-9B07021FDED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75BF-D3F3-4764-8C20-C981EC335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16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DCF7-6E0D-4923-93F2-9B07021FDED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75BF-D3F3-4764-8C20-C981EC335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98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DCF7-6E0D-4923-93F2-9B07021FDED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75BF-D3F3-4764-8C20-C981EC335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57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DCF7-6E0D-4923-93F2-9B07021FDED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75BF-D3F3-4764-8C20-C981EC335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12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DCF7-6E0D-4923-93F2-9B07021FDED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75BF-D3F3-4764-8C20-C981EC335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DCF7-6E0D-4923-93F2-9B07021FDED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75BF-D3F3-4764-8C20-C981EC335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29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DCF7-6E0D-4923-93F2-9B07021FDED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75BF-D3F3-4764-8C20-C981EC335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04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DCF7-6E0D-4923-93F2-9B07021FDED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75BF-D3F3-4764-8C20-C981EC335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98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DCF7-6E0D-4923-93F2-9B07021FDED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75BF-D3F3-4764-8C20-C981EC335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49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DCF7-6E0D-4923-93F2-9B07021FDED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75BF-D3F3-4764-8C20-C981EC335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DCF7-6E0D-4923-93F2-9B07021FDED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75BF-D3F3-4764-8C20-C981EC335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08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DCF7-6E0D-4923-93F2-9B07021FDED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75BF-D3F3-4764-8C20-C981EC335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8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9DCDCF7-6E0D-4923-93F2-9B07021FDED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B75BF-D3F3-4764-8C20-C981EC335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472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F538A-B462-4FC5-B5EE-684FDA2A0B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1062" y="2074882"/>
            <a:ext cx="5222325" cy="1205506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br>
              <a:rPr lang="en-US" sz="6600" dirty="0">
                <a:solidFill>
                  <a:srgbClr val="EBEBEB"/>
                </a:solidFill>
              </a:rPr>
            </a:br>
            <a:r>
              <a:rPr lang="en-US" sz="6600" dirty="0">
                <a:solidFill>
                  <a:srgbClr val="EBEBEB"/>
                </a:solidFill>
              </a:rPr>
              <a:t>The Timeline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C4B829-73CB-4FCF-8C2B-230938274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0214" y="3429000"/>
            <a:ext cx="5222326" cy="8614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Working Group MEETING – 03/01/21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A9BA00-2F40-47D0-827D-CC73AD448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" name="Graphic 15" descr="Sustainability">
            <a:extLst>
              <a:ext uri="{FF2B5EF4-FFF2-40B4-BE49-F238E27FC236}">
                <a16:creationId xmlns:a16="http://schemas.microsoft.com/office/drawing/2014/main" id="{559B8D44-575E-401F-9338-FE5AC59B1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47240" y="2074882"/>
            <a:ext cx="2936836" cy="293683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94887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E0842A-00A1-4A2A-95F4-B0ECC99C5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798152"/>
            <a:ext cx="10905066" cy="526169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98660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4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E76847-F06D-41DE-BE61-CBAEB00E8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302513"/>
            <a:ext cx="10905066" cy="4252974"/>
          </a:xfrm>
          <a:prstGeom prst="rect">
            <a:avLst/>
          </a:prstGeom>
        </p:spPr>
      </p:pic>
      <p:sp>
        <p:nvSpPr>
          <p:cNvPr id="20" name="Rectangle 16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3163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F538A-B462-4FC5-B5EE-684FDA2A0B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1062" y="2074882"/>
            <a:ext cx="5222325" cy="1205506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800" dirty="0">
                <a:solidFill>
                  <a:srgbClr val="EBEBEB"/>
                </a:solidFill>
              </a:rPr>
              <a:t>The Assessments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C4B829-73CB-4FCF-8C2B-230938274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0214" y="3429000"/>
            <a:ext cx="5222326" cy="8614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Working Group MEETING – 03/01/21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A9BA00-2F40-47D0-827D-CC73AD448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30"/>
            <a:ext cx="839335" cy="76154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6" name="Graphic 15" descr="Sustainability">
            <a:extLst>
              <a:ext uri="{FF2B5EF4-FFF2-40B4-BE49-F238E27FC236}">
                <a16:creationId xmlns:a16="http://schemas.microsoft.com/office/drawing/2014/main" id="{559B8D44-575E-401F-9338-FE5AC59B1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47240" y="2074882"/>
            <a:ext cx="2936836" cy="293683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05057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C089987E-68F1-437C-AF22-3AA12D577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225" y="643467"/>
            <a:ext cx="7605550" cy="557106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2643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36FDD6-E07E-496C-974F-3AAAB503E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917" y="643467"/>
            <a:ext cx="8346166" cy="557106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80930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85D5AA8-773B-469A-8802-9645A4DC9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79ED79-CFBC-435E-95CF-CA55DDC7B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644680"/>
            <a:ext cx="9478540" cy="556864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75AF42C-C556-454E-B2D3-2C917CB81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10142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F538A-B462-4FC5-B5EE-684FDA2A0B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2012" y="1447800"/>
            <a:ext cx="5222325" cy="3329581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000" dirty="0">
                <a:solidFill>
                  <a:srgbClr val="EBEBEB"/>
                </a:solidFill>
              </a:rPr>
              <a:t>Benefits and Drawbacks </a:t>
            </a:r>
            <a:br>
              <a:rPr lang="en-US" sz="4000" dirty="0">
                <a:solidFill>
                  <a:srgbClr val="EBEBEB"/>
                </a:solidFill>
              </a:rPr>
            </a:br>
            <a:r>
              <a:rPr lang="en-US" sz="4000" dirty="0">
                <a:solidFill>
                  <a:srgbClr val="EBEBEB"/>
                </a:solidFill>
              </a:rPr>
              <a:t>of Solid Waste Governing Structures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C4B829-73CB-4FCF-8C2B-230938274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0214" y="4777381"/>
            <a:ext cx="5222326" cy="8614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Working Group MEETING – 03/01/21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A9BA00-2F40-47D0-827D-CC73AD448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" name="Graphic 15" descr="Sustainability">
            <a:extLst>
              <a:ext uri="{FF2B5EF4-FFF2-40B4-BE49-F238E27FC236}">
                <a16:creationId xmlns:a16="http://schemas.microsoft.com/office/drawing/2014/main" id="{559B8D44-575E-401F-9338-FE5AC59B1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47240" y="2074882"/>
            <a:ext cx="2936836" cy="293683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81117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FB2405-4694-4399-BC6A-79F91EFA9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Interlocal Agreement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FEBEB4-A5D1-4FB3-ABFD-140C5C8182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Benefits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A9D113-CEF1-4098-B108-1FF7F3940F0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Meets criteria in terms of timeline, money raised, and capabilities.</a:t>
            </a:r>
          </a:p>
          <a:p>
            <a:r>
              <a:rPr lang="en-US" dirty="0"/>
              <a:t>Local control over all elements after legal entity is formed.</a:t>
            </a:r>
          </a:p>
          <a:p>
            <a:r>
              <a:rPr lang="en-US" dirty="0"/>
              <a:t>Flexibility in structure and composition.</a:t>
            </a:r>
          </a:p>
          <a:p>
            <a:r>
              <a:rPr lang="en-US" dirty="0"/>
              <a:t>Can levy appropriate assessments.</a:t>
            </a:r>
          </a:p>
          <a:p>
            <a:r>
              <a:rPr lang="en-US" dirty="0"/>
              <a:t>No restrictions on facilities, debt, or structure if created properly.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3128D1F-C0E4-4634-BDBA-B10AB06341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Drawbacks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C77B153-04AB-4034-883A-2E0802D3348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Requires cooperation and communication between all parties – trust is key.</a:t>
            </a:r>
          </a:p>
          <a:p>
            <a:r>
              <a:rPr lang="en-US" dirty="0"/>
              <a:t>Less historical examples in Florida of raising required amount of money for new capital projects.</a:t>
            </a:r>
          </a:p>
          <a:p>
            <a:r>
              <a:rPr lang="en-US" dirty="0"/>
              <a:t>Cannot levy taxes, though can levy assessments. </a:t>
            </a:r>
          </a:p>
        </p:txBody>
      </p:sp>
    </p:spTree>
    <p:extLst>
      <p:ext uri="{BB962C8B-B14F-4D97-AF65-F5344CB8AC3E}">
        <p14:creationId xmlns:p14="http://schemas.microsoft.com/office/powerpoint/2010/main" val="3064642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FB2405-4694-4399-BC6A-79F91EFA9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Dependent Solid Waste District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FEBEB4-A5D1-4FB3-ABFD-140C5C8182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Benefits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A9D113-CEF1-4098-B108-1FF7F3940F0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Meets criteria in terms of timeline, money raised, and capabilities.</a:t>
            </a:r>
          </a:p>
          <a:p>
            <a:r>
              <a:rPr lang="en-US" dirty="0"/>
              <a:t>Local control over all elements.</a:t>
            </a:r>
          </a:p>
          <a:p>
            <a:r>
              <a:rPr lang="en-US" dirty="0"/>
              <a:t>Flexibility in structure and composition.</a:t>
            </a:r>
          </a:p>
          <a:p>
            <a:r>
              <a:rPr lang="en-US" dirty="0"/>
              <a:t>Can levy appropriate assessments.</a:t>
            </a:r>
          </a:p>
          <a:p>
            <a:r>
              <a:rPr lang="en-US" dirty="0"/>
              <a:t>No restrictions on facilities, debt, or structure.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3128D1F-C0E4-4634-BDBA-B10AB06341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Drawbacks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C77B153-04AB-4034-883A-2E0802D3348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Requires maximum buy-in from all municipalities. </a:t>
            </a:r>
          </a:p>
          <a:p>
            <a:r>
              <a:rPr lang="en-US" dirty="0"/>
              <a:t>Requires the District to be dependent to the County in one of three criteria – approval of the membership, approval of budget, </a:t>
            </a:r>
            <a:r>
              <a:rPr lang="en-US"/>
              <a:t>or serving as </a:t>
            </a:r>
            <a:r>
              <a:rPr lang="en-US" dirty="0"/>
              <a:t>governing body.</a:t>
            </a:r>
          </a:p>
          <a:p>
            <a:r>
              <a:rPr lang="en-US" dirty="0"/>
              <a:t>Potential issue with dual office holding.</a:t>
            </a:r>
          </a:p>
        </p:txBody>
      </p:sp>
    </p:spTree>
    <p:extLst>
      <p:ext uri="{BB962C8B-B14F-4D97-AF65-F5344CB8AC3E}">
        <p14:creationId xmlns:p14="http://schemas.microsoft.com/office/powerpoint/2010/main" val="1711887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FB2405-4694-4399-BC6A-79F91EFA9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Solid Waste District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FEBEB4-A5D1-4FB3-ABFD-140C5C8182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Benefits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A9D113-CEF1-4098-B108-1FF7F3940F0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Meets criteria in terms of money raised, and capabilities.</a:t>
            </a:r>
          </a:p>
          <a:p>
            <a:r>
              <a:rPr lang="en-US" dirty="0"/>
              <a:t>Independence - not bound to a single entity in anyway. </a:t>
            </a:r>
          </a:p>
          <a:p>
            <a:r>
              <a:rPr lang="en-US" dirty="0"/>
              <a:t>If legislature allows, flexibility in terms of composition.</a:t>
            </a:r>
          </a:p>
          <a:p>
            <a:r>
              <a:rPr lang="en-US" dirty="0"/>
              <a:t>Can levy appropriate assessments.</a:t>
            </a:r>
          </a:p>
          <a:p>
            <a:r>
              <a:rPr lang="en-US" dirty="0"/>
              <a:t>No restrictions on facilities, debt, or structure.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3128D1F-C0E4-4634-BDBA-B10AB06341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Drawbacks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C77B153-04AB-4034-883A-2E0802D3348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Cedes local control of all elements, from facilities to composition of the District.</a:t>
            </a:r>
          </a:p>
          <a:p>
            <a:r>
              <a:rPr lang="en-US" dirty="0"/>
              <a:t>Longest timeline – likely not ready until after contracts expire in 2023.</a:t>
            </a:r>
          </a:p>
          <a:p>
            <a:r>
              <a:rPr lang="en-US" dirty="0"/>
              <a:t>Possible interference from state and other parties – loss of local control concerns.</a:t>
            </a:r>
          </a:p>
        </p:txBody>
      </p:sp>
    </p:spTree>
    <p:extLst>
      <p:ext uri="{BB962C8B-B14F-4D97-AF65-F5344CB8AC3E}">
        <p14:creationId xmlns:p14="http://schemas.microsoft.com/office/powerpoint/2010/main" val="2222215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36E503-1291-49F8-93AB-A705B1B09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002622"/>
            <a:ext cx="10905066" cy="48527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40947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4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363AB6-E0F9-4BD0-AF71-26CE8205F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934467"/>
            <a:ext cx="10905066" cy="4989066"/>
          </a:xfrm>
          <a:prstGeom prst="rect">
            <a:avLst/>
          </a:prstGeom>
        </p:spPr>
      </p:pic>
      <p:sp>
        <p:nvSpPr>
          <p:cNvPr id="20" name="Rectangle 16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60143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EB07AD-DFDD-4C7C-9EAD-EF246833B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811785"/>
            <a:ext cx="10905066" cy="5234430"/>
          </a:xfrm>
          <a:prstGeom prst="rect">
            <a:avLst/>
          </a:prstGeom>
        </p:spPr>
      </p:pic>
      <p:sp>
        <p:nvSpPr>
          <p:cNvPr id="13" name="Rectangle 9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25779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F538A-B462-4FC5-B5EE-684FDA2A0B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1062" y="2074882"/>
            <a:ext cx="5222325" cy="1205506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6600" dirty="0">
                <a:solidFill>
                  <a:srgbClr val="EBEBEB"/>
                </a:solidFill>
              </a:rPr>
              <a:t>The Need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C4B829-73CB-4FCF-8C2B-230938274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0214" y="3429000"/>
            <a:ext cx="5222326" cy="8614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Working Group MEETING – 03/01/21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A9BA00-2F40-47D0-827D-CC73AD448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" name="Graphic 15" descr="Sustainability">
            <a:extLst>
              <a:ext uri="{FF2B5EF4-FFF2-40B4-BE49-F238E27FC236}">
                <a16:creationId xmlns:a16="http://schemas.microsoft.com/office/drawing/2014/main" id="{559B8D44-575E-401F-9338-FE5AC59B1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47240" y="2074882"/>
            <a:ext cx="2936836" cy="293683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77272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DBD78ADC-60F2-4383-B5B6-A74C671F2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907204"/>
            <a:ext cx="10905066" cy="504359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41166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688B5F-9110-4003-AFE0-887881D77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375" y="643467"/>
            <a:ext cx="10269249" cy="557106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28209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27FA07-B4E5-4AF7-B57C-36048E188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375" y="643467"/>
            <a:ext cx="10269249" cy="55710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9728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F538A-B462-4FC5-B5EE-684FDA2A0B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1062" y="2074882"/>
            <a:ext cx="5222325" cy="1205506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6600" dirty="0">
                <a:solidFill>
                  <a:srgbClr val="EBEBEB"/>
                </a:solidFill>
              </a:rPr>
              <a:t>The Cost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C4B829-73CB-4FCF-8C2B-230938274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0214" y="3429000"/>
            <a:ext cx="5222326" cy="8614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Working Group MEETING – 03/01/21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A9BA00-2F40-47D0-827D-CC73AD448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" name="Graphic 15" descr="Sustainability">
            <a:extLst>
              <a:ext uri="{FF2B5EF4-FFF2-40B4-BE49-F238E27FC236}">
                <a16:creationId xmlns:a16="http://schemas.microsoft.com/office/drawing/2014/main" id="{559B8D44-575E-401F-9338-FE5AC59B1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47240" y="2074882"/>
            <a:ext cx="2936836" cy="293683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188931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1519</TotalTime>
  <Words>317</Words>
  <Application>Microsoft Office PowerPoint</Application>
  <PresentationFormat>Widescreen</PresentationFormat>
  <Paragraphs>43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Ion</vt:lpstr>
      <vt:lpstr> The Timeline</vt:lpstr>
      <vt:lpstr>PowerPoint Presentation</vt:lpstr>
      <vt:lpstr>PowerPoint Presentation</vt:lpstr>
      <vt:lpstr>PowerPoint Presentation</vt:lpstr>
      <vt:lpstr>The Need</vt:lpstr>
      <vt:lpstr>PowerPoint Presentation</vt:lpstr>
      <vt:lpstr>PowerPoint Presentation</vt:lpstr>
      <vt:lpstr>PowerPoint Presentation</vt:lpstr>
      <vt:lpstr>The Cost</vt:lpstr>
      <vt:lpstr>PowerPoint Presentation</vt:lpstr>
      <vt:lpstr>PowerPoint Presentation</vt:lpstr>
      <vt:lpstr>The Assessments</vt:lpstr>
      <vt:lpstr>PowerPoint Presentation</vt:lpstr>
      <vt:lpstr>PowerPoint Presentation</vt:lpstr>
      <vt:lpstr>PowerPoint Presentation</vt:lpstr>
      <vt:lpstr>Benefits and Drawbacks  of Solid Waste Governing Structures </vt:lpstr>
      <vt:lpstr>Interlocal Agreement </vt:lpstr>
      <vt:lpstr>Dependent Solid Waste District</vt:lpstr>
      <vt:lpstr>Independent Solid Waste District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Benefits and Drawbacks  of Solid Waste Governing Structures</dc:title>
  <dc:creator>Clay Miller</dc:creator>
  <cp:lastModifiedBy>Clay Miller</cp:lastModifiedBy>
  <cp:revision>18</cp:revision>
  <dcterms:created xsi:type="dcterms:W3CDTF">2021-02-16T16:16:26Z</dcterms:created>
  <dcterms:modified xsi:type="dcterms:W3CDTF">2021-02-24T17:19:09Z</dcterms:modified>
</cp:coreProperties>
</file>