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8" r:id="rId5"/>
  </p:sldMasterIdLst>
  <p:notesMasterIdLst>
    <p:notesMasterId r:id="rId15"/>
  </p:notesMasterIdLst>
  <p:sldIdLst>
    <p:sldId id="256" r:id="rId6"/>
    <p:sldId id="404" r:id="rId7"/>
    <p:sldId id="267" r:id="rId8"/>
    <p:sldId id="406" r:id="rId9"/>
    <p:sldId id="265" r:id="rId10"/>
    <p:sldId id="407" r:id="rId11"/>
    <p:sldId id="266" r:id="rId12"/>
    <p:sldId id="408" r:id="rId13"/>
    <p:sldId id="40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856E-3004-43E9-933B-2B44B98EF7E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4F650-D824-459C-8471-5B7560CE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D0F1-EFC7-4106-9EAA-13003D4134B6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04C-A48F-416E-B5E7-701965873088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3D01-14B4-4185-ABFC-9CD549854751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5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DD50-3936-461D-A182-D63E6025F8FE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775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3CE8-5EDE-40F1-9EA3-3CFFCCE965E5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29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AFB4-628A-437E-B6D2-E4BBEF7478ED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67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150-D31C-4000-86F0-E0E7B816FBDE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3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02F-1211-4EA2-86FC-FC5457EAEF05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2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8DD8-551C-4C5B-B4A0-E5B71E78B823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6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721642" y="2279810"/>
            <a:ext cx="10743285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721642" y="2967832"/>
            <a:ext cx="8812885" cy="50958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721642" y="4017169"/>
            <a:ext cx="7421033" cy="523875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2" y="2898648"/>
            <a:ext cx="12204192" cy="3959352"/>
            <a:chOff x="2" y="2898648"/>
            <a:chExt cx="12204192" cy="3959352"/>
          </a:xfrm>
        </p:grpSpPr>
        <p:cxnSp>
          <p:nvCxnSpPr>
            <p:cNvPr id="17" name="Diagonal Line 2"/>
            <p:cNvCxnSpPr/>
            <p:nvPr userDrawn="1"/>
          </p:nvCxnSpPr>
          <p:spPr>
            <a:xfrm flipH="1">
              <a:off x="8122450" y="2898648"/>
              <a:ext cx="4081744" cy="3959352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iagonal Line 1"/>
            <p:cNvCxnSpPr/>
            <p:nvPr userDrawn="1"/>
          </p:nvCxnSpPr>
          <p:spPr>
            <a:xfrm flipH="1">
              <a:off x="9471804" y="4114800"/>
              <a:ext cx="2720196" cy="2743200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Horizontal Line"/>
            <p:cNvCxnSpPr/>
            <p:nvPr userDrawn="1"/>
          </p:nvCxnSpPr>
          <p:spPr>
            <a:xfrm flipH="1">
              <a:off x="2" y="5661025"/>
              <a:ext cx="12204191" cy="0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682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1" y="1800000"/>
            <a:ext cx="12204700" cy="5065712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19665" y="2070001"/>
            <a:ext cx="10753200" cy="1620000"/>
            <a:chOff x="719665" y="756001"/>
            <a:chExt cx="10753200" cy="1620000"/>
          </a:xfrm>
        </p:grpSpPr>
        <p:sp>
          <p:nvSpPr>
            <p:cNvPr id="16" name="Freeform 15"/>
            <p:cNvSpPr/>
            <p:nvPr userDrawn="1"/>
          </p:nvSpPr>
          <p:spPr>
            <a:xfrm>
              <a:off x="719665" y="756001"/>
              <a:ext cx="10753200" cy="1620000"/>
            </a:xfrm>
            <a:custGeom>
              <a:avLst/>
              <a:gdLst>
                <a:gd name="connsiteX0" fmla="*/ 0 w 10753200"/>
                <a:gd name="connsiteY0" fmla="*/ 0 h 1620000"/>
                <a:gd name="connsiteX1" fmla="*/ 1 w 10753200"/>
                <a:gd name="connsiteY1" fmla="*/ 0 h 1620000"/>
                <a:gd name="connsiteX2" fmla="*/ 1 w 10753200"/>
                <a:gd name="connsiteY2" fmla="*/ 288000 h 1620000"/>
                <a:gd name="connsiteX3" fmla="*/ 288001 w 10753200"/>
                <a:gd name="connsiteY3" fmla="*/ 0 h 1620000"/>
                <a:gd name="connsiteX4" fmla="*/ 10753200 w 10753200"/>
                <a:gd name="connsiteY4" fmla="*/ 0 h 1620000"/>
                <a:gd name="connsiteX5" fmla="*/ 10753200 w 10753200"/>
                <a:gd name="connsiteY5" fmla="*/ 1620000 h 1620000"/>
                <a:gd name="connsiteX6" fmla="*/ 0 w 10753200"/>
                <a:gd name="connsiteY6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3200" h="1620000">
                  <a:moveTo>
                    <a:pt x="0" y="0"/>
                  </a:moveTo>
                  <a:lnTo>
                    <a:pt x="1" y="0"/>
                  </a:lnTo>
                  <a:lnTo>
                    <a:pt x="1" y="288000"/>
                  </a:lnTo>
                  <a:lnTo>
                    <a:pt x="288001" y="0"/>
                  </a:lnTo>
                  <a:lnTo>
                    <a:pt x="10753200" y="0"/>
                  </a:lnTo>
                  <a:lnTo>
                    <a:pt x="107532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Foldover Corner"/>
            <p:cNvSpPr>
              <a:spLocks/>
            </p:cNvSpPr>
            <p:nvPr userDrawn="1"/>
          </p:nvSpPr>
          <p:spPr>
            <a:xfrm>
              <a:off x="719665" y="756001"/>
              <a:ext cx="288000" cy="288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1152001" y="2341722"/>
            <a:ext cx="9534313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52001" y="2967832"/>
            <a:ext cx="9534313" cy="509587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8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974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B57D-8F79-48EB-8CAD-4787A5043438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0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720725" y="1638001"/>
            <a:ext cx="10750550" cy="4019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: Shape 6"/>
          <p:cNvSpPr/>
          <p:nvPr userDrawn="1"/>
        </p:nvSpPr>
        <p:spPr>
          <a:xfrm>
            <a:off x="0" y="6351150"/>
            <a:ext cx="12181026" cy="506851"/>
          </a:xfrm>
          <a:custGeom>
            <a:avLst/>
            <a:gdLst>
              <a:gd name="connsiteX0" fmla="*/ 0 w 12228723"/>
              <a:gd name="connsiteY0" fmla="*/ 0 h 947451"/>
              <a:gd name="connsiteX1" fmla="*/ 473725 w 12228723"/>
              <a:gd name="connsiteY1" fmla="*/ 473725 h 947451"/>
              <a:gd name="connsiteX2" fmla="*/ 12228723 w 12228723"/>
              <a:gd name="connsiteY2" fmla="*/ 473725 h 947451"/>
              <a:gd name="connsiteX3" fmla="*/ 12228723 w 12228723"/>
              <a:gd name="connsiteY3" fmla="*/ 947451 h 947451"/>
              <a:gd name="connsiteX4" fmla="*/ 11017 w 12228723"/>
              <a:gd name="connsiteY4" fmla="*/ 947451 h 947451"/>
              <a:gd name="connsiteX5" fmla="*/ 0 w 12228723"/>
              <a:gd name="connsiteY5" fmla="*/ 0 h 94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8723" h="947451">
                <a:moveTo>
                  <a:pt x="0" y="0"/>
                </a:moveTo>
                <a:lnTo>
                  <a:pt x="473725" y="473725"/>
                </a:lnTo>
                <a:lnTo>
                  <a:pt x="12228723" y="473725"/>
                </a:lnTo>
                <a:lnTo>
                  <a:pt x="12228723" y="947451"/>
                </a:lnTo>
                <a:lnTo>
                  <a:pt x="11017" y="9474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4769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720725" y="1638300"/>
            <a:ext cx="1075055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5778121"/>
            <a:ext cx="10752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65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720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6288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67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720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6288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66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267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433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96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661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8117721" y="2433028"/>
            <a:ext cx="3360000" cy="360000"/>
          </a:xfrm>
          <a:custGeom>
            <a:avLst/>
            <a:gdLst>
              <a:gd name="connsiteX0" fmla="*/ 174679 w 3360000"/>
              <a:gd name="connsiteY0" fmla="*/ 0 h 360000"/>
              <a:gd name="connsiteX1" fmla="*/ 1089175 w 3360000"/>
              <a:gd name="connsiteY1" fmla="*/ 0 h 360000"/>
              <a:gd name="connsiteX2" fmla="*/ 2445504 w 3360000"/>
              <a:gd name="connsiteY2" fmla="*/ 0 h 360000"/>
              <a:gd name="connsiteX3" fmla="*/ 3360000 w 3360000"/>
              <a:gd name="connsiteY3" fmla="*/ 0 h 360000"/>
              <a:gd name="connsiteX4" fmla="*/ 3360000 w 3360000"/>
              <a:gd name="connsiteY4" fmla="*/ 360000 h 360000"/>
              <a:gd name="connsiteX5" fmla="*/ 2445504 w 3360000"/>
              <a:gd name="connsiteY5" fmla="*/ 360000 h 360000"/>
              <a:gd name="connsiteX6" fmla="*/ 914496 w 3360000"/>
              <a:gd name="connsiteY6" fmla="*/ 360000 h 360000"/>
              <a:gd name="connsiteX7" fmla="*/ 0 w 3360000"/>
              <a:gd name="connsiteY7" fmla="*/ 360000 h 360000"/>
              <a:gd name="connsiteX8" fmla="*/ 0 w 3360000"/>
              <a:gd name="connsiteY8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0000" h="360000">
                <a:moveTo>
                  <a:pt x="174679" y="0"/>
                </a:moveTo>
                <a:lnTo>
                  <a:pt x="1089175" y="0"/>
                </a:lnTo>
                <a:lnTo>
                  <a:pt x="2445504" y="0"/>
                </a:lnTo>
                <a:lnTo>
                  <a:pt x="3360000" y="0"/>
                </a:lnTo>
                <a:lnTo>
                  <a:pt x="3360000" y="360000"/>
                </a:lnTo>
                <a:lnTo>
                  <a:pt x="2445504" y="360000"/>
                </a:lnTo>
                <a:lnTo>
                  <a:pt x="914496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7056000" cy="630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720783" y="1783080"/>
            <a:ext cx="7056000" cy="3877945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811772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117721" y="2615958"/>
            <a:ext cx="3360000" cy="1288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227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718799" y="1620000"/>
            <a:ext cx="10753201" cy="4688724"/>
            <a:chOff x="11711515" y="1620001"/>
            <a:chExt cx="10753201" cy="4688724"/>
          </a:xfrm>
        </p:grpSpPr>
        <p:sp>
          <p:nvSpPr>
            <p:cNvPr id="13" name="Freeform 12"/>
            <p:cNvSpPr/>
            <p:nvPr userDrawn="1"/>
          </p:nvSpPr>
          <p:spPr>
            <a:xfrm>
              <a:off x="11711515" y="1620001"/>
              <a:ext cx="10753201" cy="4688724"/>
            </a:xfrm>
            <a:custGeom>
              <a:avLst/>
              <a:gdLst>
                <a:gd name="connsiteX0" fmla="*/ 0 w 10753201"/>
                <a:gd name="connsiteY0" fmla="*/ 0 h 4688724"/>
                <a:gd name="connsiteX1" fmla="*/ 1 w 10753201"/>
                <a:gd name="connsiteY1" fmla="*/ 0 h 4688724"/>
                <a:gd name="connsiteX2" fmla="*/ 1 w 10753201"/>
                <a:gd name="connsiteY2" fmla="*/ 288000 h 4688724"/>
                <a:gd name="connsiteX3" fmla="*/ 288001 w 10753201"/>
                <a:gd name="connsiteY3" fmla="*/ 0 h 4688724"/>
                <a:gd name="connsiteX4" fmla="*/ 10753201 w 10753201"/>
                <a:gd name="connsiteY4" fmla="*/ 0 h 4688724"/>
                <a:gd name="connsiteX5" fmla="*/ 10753201 w 10753201"/>
                <a:gd name="connsiteY5" fmla="*/ 621754 h 4688724"/>
                <a:gd name="connsiteX6" fmla="*/ 10753201 w 10753201"/>
                <a:gd name="connsiteY6" fmla="*/ 1620000 h 4688724"/>
                <a:gd name="connsiteX7" fmla="*/ 10753201 w 10753201"/>
                <a:gd name="connsiteY7" fmla="*/ 4688724 h 4688724"/>
                <a:gd name="connsiteX8" fmla="*/ 0 w 10753201"/>
                <a:gd name="connsiteY8" fmla="*/ 4688724 h 4688724"/>
                <a:gd name="connsiteX9" fmla="*/ 0 w 10753201"/>
                <a:gd name="connsiteY9" fmla="*/ 1620000 h 4688724"/>
                <a:gd name="connsiteX10" fmla="*/ 0 w 10753201"/>
                <a:gd name="connsiteY10" fmla="*/ 621754 h 46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53201" h="4688724">
                  <a:moveTo>
                    <a:pt x="0" y="0"/>
                  </a:moveTo>
                  <a:lnTo>
                    <a:pt x="1" y="0"/>
                  </a:lnTo>
                  <a:lnTo>
                    <a:pt x="1" y="288000"/>
                  </a:lnTo>
                  <a:lnTo>
                    <a:pt x="288001" y="0"/>
                  </a:lnTo>
                  <a:lnTo>
                    <a:pt x="10753201" y="0"/>
                  </a:lnTo>
                  <a:lnTo>
                    <a:pt x="10753201" y="621754"/>
                  </a:lnTo>
                  <a:lnTo>
                    <a:pt x="10753201" y="1620000"/>
                  </a:lnTo>
                  <a:lnTo>
                    <a:pt x="10753201" y="4688724"/>
                  </a:lnTo>
                  <a:lnTo>
                    <a:pt x="0" y="4688724"/>
                  </a:lnTo>
                  <a:lnTo>
                    <a:pt x="0" y="1620000"/>
                  </a:lnTo>
                  <a:lnTo>
                    <a:pt x="0" y="621754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Foldover Corner"/>
            <p:cNvSpPr>
              <a:spLocks/>
            </p:cNvSpPr>
            <p:nvPr userDrawn="1"/>
          </p:nvSpPr>
          <p:spPr>
            <a:xfrm>
              <a:off x="11711515" y="1620001"/>
              <a:ext cx="288000" cy="288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200000" y="1980000"/>
            <a:ext cx="9144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04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0428-B2D7-4D04-A594-01F647870E43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718799" y="1620000"/>
            <a:ext cx="10753201" cy="4688724"/>
            <a:chOff x="11711515" y="1620001"/>
            <a:chExt cx="10753201" cy="4688724"/>
          </a:xfrm>
        </p:grpSpPr>
        <p:sp>
          <p:nvSpPr>
            <p:cNvPr id="10" name="Freeform 9"/>
            <p:cNvSpPr/>
            <p:nvPr userDrawn="1"/>
          </p:nvSpPr>
          <p:spPr>
            <a:xfrm>
              <a:off x="11711515" y="1620001"/>
              <a:ext cx="10753201" cy="4688724"/>
            </a:xfrm>
            <a:custGeom>
              <a:avLst/>
              <a:gdLst>
                <a:gd name="connsiteX0" fmla="*/ 0 w 10753201"/>
                <a:gd name="connsiteY0" fmla="*/ 0 h 4688724"/>
                <a:gd name="connsiteX1" fmla="*/ 1 w 10753201"/>
                <a:gd name="connsiteY1" fmla="*/ 0 h 4688724"/>
                <a:gd name="connsiteX2" fmla="*/ 1 w 10753201"/>
                <a:gd name="connsiteY2" fmla="*/ 288000 h 4688724"/>
                <a:gd name="connsiteX3" fmla="*/ 288001 w 10753201"/>
                <a:gd name="connsiteY3" fmla="*/ 0 h 4688724"/>
                <a:gd name="connsiteX4" fmla="*/ 10753201 w 10753201"/>
                <a:gd name="connsiteY4" fmla="*/ 0 h 4688724"/>
                <a:gd name="connsiteX5" fmla="*/ 10753201 w 10753201"/>
                <a:gd name="connsiteY5" fmla="*/ 621754 h 4688724"/>
                <a:gd name="connsiteX6" fmla="*/ 10753201 w 10753201"/>
                <a:gd name="connsiteY6" fmla="*/ 1620000 h 4688724"/>
                <a:gd name="connsiteX7" fmla="*/ 10753201 w 10753201"/>
                <a:gd name="connsiteY7" fmla="*/ 4688724 h 4688724"/>
                <a:gd name="connsiteX8" fmla="*/ 0 w 10753201"/>
                <a:gd name="connsiteY8" fmla="*/ 4688724 h 4688724"/>
                <a:gd name="connsiteX9" fmla="*/ 0 w 10753201"/>
                <a:gd name="connsiteY9" fmla="*/ 1620000 h 4688724"/>
                <a:gd name="connsiteX10" fmla="*/ 0 w 10753201"/>
                <a:gd name="connsiteY10" fmla="*/ 621754 h 46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53201" h="4688724">
                  <a:moveTo>
                    <a:pt x="0" y="0"/>
                  </a:moveTo>
                  <a:lnTo>
                    <a:pt x="1" y="0"/>
                  </a:lnTo>
                  <a:lnTo>
                    <a:pt x="1" y="288000"/>
                  </a:lnTo>
                  <a:lnTo>
                    <a:pt x="288001" y="0"/>
                  </a:lnTo>
                  <a:lnTo>
                    <a:pt x="10753201" y="0"/>
                  </a:lnTo>
                  <a:lnTo>
                    <a:pt x="10753201" y="621754"/>
                  </a:lnTo>
                  <a:lnTo>
                    <a:pt x="10753201" y="1620000"/>
                  </a:lnTo>
                  <a:lnTo>
                    <a:pt x="10753201" y="4688724"/>
                  </a:lnTo>
                  <a:lnTo>
                    <a:pt x="0" y="4688724"/>
                  </a:lnTo>
                  <a:lnTo>
                    <a:pt x="0" y="1620000"/>
                  </a:lnTo>
                  <a:lnTo>
                    <a:pt x="0" y="621754"/>
                  </a:lnTo>
                  <a:close/>
                </a:path>
              </a:pathLst>
            </a:cu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Foldover Corner"/>
            <p:cNvSpPr>
              <a:spLocks/>
            </p:cNvSpPr>
            <p:nvPr userDrawn="1"/>
          </p:nvSpPr>
          <p:spPr>
            <a:xfrm>
              <a:off x="11711515" y="1620001"/>
              <a:ext cx="288000" cy="288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200000" y="1980000"/>
            <a:ext cx="9144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9663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720784" y="2162175"/>
            <a:ext cx="5208000" cy="3498850"/>
          </a:xfrm>
        </p:spPr>
        <p:txBody>
          <a:bodyPr>
            <a:noAutofit/>
          </a:bodyPr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720784" y="1755097"/>
            <a:ext cx="5208000" cy="405490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24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6264000" y="2162175"/>
            <a:ext cx="5208000" cy="3498850"/>
          </a:xfrm>
        </p:spPr>
        <p:txBody>
          <a:bodyPr>
            <a:noAutofit/>
          </a:bodyPr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6265000" y="1754433"/>
            <a:ext cx="5207000" cy="406155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24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761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720783" y="1008000"/>
            <a:ext cx="1075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720783" y="1689028"/>
            <a:ext cx="10752000" cy="1400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721784" y="3141025"/>
            <a:ext cx="336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4416000" y="3141025"/>
            <a:ext cx="336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8112783" y="3141025"/>
            <a:ext cx="336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20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3360000" cy="952182"/>
          </a:xfrm>
        </p:spPr>
        <p:txBody>
          <a:bodyPr lIns="0" tIns="0" anchor="t" anchorCtr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721361" y="2091884"/>
            <a:ext cx="3360000" cy="3554536"/>
          </a:xfrm>
          <a:prstGeom prst="rect">
            <a:avLst/>
          </a:prstGeom>
        </p:spPr>
        <p:txBody>
          <a:bodyPr lIns="0" tIns="0" bIns="0" anchor="t" anchorCtr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416000" y="1008000"/>
            <a:ext cx="7056000" cy="4638420"/>
          </a:xfrm>
          <a:noFill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629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7056000" cy="630000"/>
          </a:xfrm>
        </p:spPr>
        <p:txBody>
          <a:bodyPr lIns="0" tIns="0" anchor="t" anchorCtr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720783" y="1755096"/>
            <a:ext cx="7061200" cy="390593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8112000" y="1008001"/>
            <a:ext cx="3360000" cy="4653025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64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073-B027-4263-9ED1-B24768B81FA1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2052-D592-431E-AA9E-64E114554689}" type="datetime1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1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3A15-AD3C-4000-B366-829E0228C674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5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7142-D5ED-412D-9525-451CA01845AD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76D4-17A4-44EF-90D4-1D283AD634D3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8AEB-5212-4A11-88EF-C154399A2043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0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AE5082-38DB-4256-894D-CFA71EEA83FC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9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907780" y="288078"/>
            <a:ext cx="2560320" cy="271518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20000" y="1008000"/>
            <a:ext cx="10892658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720000" y="1656000"/>
            <a:ext cx="10884636" cy="465272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626865" y="6361734"/>
            <a:ext cx="974947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2018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11064887" y="6351150"/>
            <a:ext cx="539749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8321687" y="6351150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05 December 2019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4038600" y="6351150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16D06A5-063C-4C3D-8E1C-3344CBA76C3F}"/>
              </a:ext>
            </a:extLst>
          </p:cNvPr>
          <p:cNvSpPr/>
          <p:nvPr userDrawn="1"/>
        </p:nvSpPr>
        <p:spPr>
          <a:xfrm>
            <a:off x="0" y="6351150"/>
            <a:ext cx="12181026" cy="506851"/>
          </a:xfrm>
          <a:custGeom>
            <a:avLst/>
            <a:gdLst>
              <a:gd name="connsiteX0" fmla="*/ 0 w 12228723"/>
              <a:gd name="connsiteY0" fmla="*/ 0 h 947451"/>
              <a:gd name="connsiteX1" fmla="*/ 473725 w 12228723"/>
              <a:gd name="connsiteY1" fmla="*/ 473725 h 947451"/>
              <a:gd name="connsiteX2" fmla="*/ 12228723 w 12228723"/>
              <a:gd name="connsiteY2" fmla="*/ 473725 h 947451"/>
              <a:gd name="connsiteX3" fmla="*/ 12228723 w 12228723"/>
              <a:gd name="connsiteY3" fmla="*/ 947451 h 947451"/>
              <a:gd name="connsiteX4" fmla="*/ 11017 w 12228723"/>
              <a:gd name="connsiteY4" fmla="*/ 947451 h 947451"/>
              <a:gd name="connsiteX5" fmla="*/ 0 w 12228723"/>
              <a:gd name="connsiteY5" fmla="*/ 0 h 94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8723" h="947451">
                <a:moveTo>
                  <a:pt x="0" y="0"/>
                </a:moveTo>
                <a:lnTo>
                  <a:pt x="473725" y="473725"/>
                </a:lnTo>
                <a:lnTo>
                  <a:pt x="12228723" y="473725"/>
                </a:lnTo>
                <a:lnTo>
                  <a:pt x="12228723" y="947451"/>
                </a:lnTo>
                <a:lnTo>
                  <a:pt x="11017" y="9474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54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2">
          <p15:clr>
            <a:srgbClr val="F26B43"/>
          </p15:clr>
        </p15:guide>
        <p15:guide id="2" pos="1404">
          <p15:clr>
            <a:srgbClr val="F26B43"/>
          </p15:clr>
        </p15:guide>
        <p15:guide id="3" pos="1616">
          <p15:clr>
            <a:srgbClr val="F26B43"/>
          </p15:clr>
        </p15:guide>
        <p15:guide id="4" pos="2571">
          <p15:clr>
            <a:srgbClr val="F26B43"/>
          </p15:clr>
        </p15:guide>
        <p15:guide id="5" pos="2780">
          <p15:clr>
            <a:srgbClr val="F26B43"/>
          </p15:clr>
        </p15:guide>
        <p15:guide id="6" pos="3735">
          <p15:clr>
            <a:srgbClr val="F26B43"/>
          </p15:clr>
        </p15:guide>
        <p15:guide id="7" pos="3944">
          <p15:clr>
            <a:srgbClr val="F26B43"/>
          </p15:clr>
        </p15:guide>
        <p15:guide id="8" pos="4896">
          <p15:clr>
            <a:srgbClr val="F26B43"/>
          </p15:clr>
        </p15:guide>
        <p15:guide id="9" pos="5108">
          <p15:clr>
            <a:srgbClr val="F26B43"/>
          </p15:clr>
        </p15:guide>
        <p15:guide id="10" pos="6060">
          <p15:clr>
            <a:srgbClr val="F26B43"/>
          </p15:clr>
        </p15:guide>
        <p15:guide id="11" pos="6275">
          <p15:clr>
            <a:srgbClr val="F26B43"/>
          </p15:clr>
        </p15:guide>
        <p15:guide id="12" pos="7219">
          <p15:clr>
            <a:srgbClr val="F26B43"/>
          </p15:clr>
        </p15:guide>
        <p15:guide id="13" orient="horz" pos="1593">
          <p15:clr>
            <a:srgbClr val="F26B43"/>
          </p15:clr>
        </p15:guide>
        <p15:guide id="14" orient="horz" pos="1802">
          <p15:clr>
            <a:srgbClr val="F26B43"/>
          </p15:clr>
        </p15:guide>
        <p15:guide id="15" orient="horz" pos="2811">
          <p15:clr>
            <a:srgbClr val="F26B43"/>
          </p15:clr>
        </p15:guide>
        <p15:guide id="16" orient="horz" pos="2970">
          <p15:clr>
            <a:srgbClr val="F26B43"/>
          </p15:clr>
        </p15:guide>
        <p15:guide id="17" orient="horz" pos="3974">
          <p15:clr>
            <a:srgbClr val="F26B43"/>
          </p15:clr>
        </p15:guide>
        <p15:guide id="18" orient="horz" pos="630">
          <p15:clr>
            <a:srgbClr val="F26B43"/>
          </p15:clr>
        </p15:guide>
        <p15:guide id="0" orient="horz" pos="3566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F538A-B462-4FC5-B5EE-684FDA2A0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rgbClr val="EBEBEB"/>
                </a:solidFill>
              </a:rPr>
              <a:t>Overview of Governance Structures for a Regional Solid Waste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4B829-73CB-4FCF-8C2B-230938274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2012" y="4777380"/>
            <a:ext cx="5222326" cy="8614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Working Group MEETING – 12/6/19</a:t>
            </a: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Graphic 15" descr="Sustainability">
            <a:extLst>
              <a:ext uri="{FF2B5EF4-FFF2-40B4-BE49-F238E27FC236}">
                <a16:creationId xmlns:a16="http://schemas.microsoft.com/office/drawing/2014/main" id="{559B8D44-575E-401F-9338-FE5AC59B1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47240" y="2074882"/>
            <a:ext cx="2936836" cy="2936836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9BA00-2F40-47D0-827D-CC73AD44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D876-C6BE-4216-8DC5-F3BCCF34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</a:t>
            </a:r>
            <a:r>
              <a:rPr lang="en-US" dirty="0">
                <a:solidFill>
                  <a:srgbClr val="FFFFFF"/>
                </a:solidFill>
              </a:rPr>
              <a:t> 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/>
              <a:t>Available Governance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FDF1-9668-4A1C-AFC8-83A80A74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(1) Interlocal Agreement (“ILA”)-based Structure</a:t>
            </a:r>
          </a:p>
          <a:p>
            <a:r>
              <a:rPr lang="en-US" sz="3600" dirty="0"/>
              <a:t>(2) Independent Special District</a:t>
            </a:r>
          </a:p>
          <a:p>
            <a:r>
              <a:rPr lang="en-US" sz="3600" dirty="0"/>
              <a:t>(3) Dependent Special District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163C5-2570-4490-9B55-DEEA0F8A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7341D-1485-4DBE-A176-B84D8153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247-8D3B-4352-9629-301AE6B0D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87999"/>
            <a:ext cx="10020300" cy="39896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b="1" dirty="0"/>
              <a:t>Governing Rules:</a:t>
            </a:r>
            <a:r>
              <a:rPr lang="en-US" sz="2600" dirty="0"/>
              <a:t> Joint governance as prescribed in the ILA (e.g., promulgation of rules/regulations and enforcement by participants).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Local governments may exercise jointly via ILA any shared power that they may exercise separately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Characteristics: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Allows for the creation of a </a:t>
            </a:r>
            <a:r>
              <a:rPr lang="en-US" sz="2400" u="sng" dirty="0"/>
              <a:t>separate legal entity</a:t>
            </a:r>
            <a:r>
              <a:rPr lang="en-US" sz="2400" dirty="0"/>
              <a:t> (e.g., commission; council) with power to levy special assessments and establish rates/fees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Local collaborative control; flexibility</a:t>
            </a:r>
            <a:endParaRPr lang="en-US" sz="2600" b="1" dirty="0"/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77E8-B5C5-408E-8D95-00DEA7C7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7341D-1485-4DBE-A176-B84D8153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–</a:t>
            </a:r>
            <a:br>
              <a:rPr lang="en-US" cap="all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ILA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247-8D3B-4352-9629-301AE6B0D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87999"/>
            <a:ext cx="10020300" cy="39896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b="1" dirty="0"/>
              <a:t>Taxing Authority:</a:t>
            </a:r>
            <a:r>
              <a:rPr lang="en-US" sz="2600" dirty="0"/>
              <a:t> Any created legal entity has no taxing authority.</a:t>
            </a:r>
          </a:p>
          <a:p>
            <a:pPr lvl="0">
              <a:lnSpc>
                <a:spcPct val="90000"/>
              </a:lnSpc>
              <a:buClr>
                <a:srgbClr val="EBEBEB">
                  <a:lumMod val="40000"/>
                  <a:lumOff val="60000"/>
                </a:srgbClr>
              </a:buClr>
            </a:pPr>
            <a:r>
              <a:rPr lang="en-US" sz="2600" b="1" dirty="0">
                <a:solidFill>
                  <a:prstClr val="black"/>
                </a:solidFill>
              </a:rPr>
              <a:t>Creation: </a:t>
            </a:r>
            <a:r>
              <a:rPr lang="en-US" sz="2600" dirty="0">
                <a:solidFill>
                  <a:prstClr val="black"/>
                </a:solidFill>
              </a:rPr>
              <a:t>By contract (the ILA).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77E8-B5C5-408E-8D95-00DEA7C7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6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D6172-4BA0-4F3A-AE4F-86C0A7E3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</a:t>
            </a:r>
            <a:r>
              <a:rPr lang="en-US" dirty="0">
                <a:solidFill>
                  <a:srgbClr val="FFFFFF"/>
                </a:solidFill>
              </a:rPr>
              <a:t> 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Independent Special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C7A1-91B3-4BA0-8E1A-F10DF486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2" y="2860760"/>
            <a:ext cx="10850881" cy="3484879"/>
          </a:xfrm>
        </p:spPr>
        <p:txBody>
          <a:bodyPr>
            <a:normAutofit/>
          </a:bodyPr>
          <a:lstStyle/>
          <a:p>
            <a:r>
              <a:rPr lang="en-US" sz="2600" b="1" dirty="0"/>
              <a:t>Governing Rules: </a:t>
            </a:r>
            <a:r>
              <a:rPr lang="en-US" sz="2600" dirty="0"/>
              <a:t>Governed by a collective body that is </a:t>
            </a:r>
            <a:r>
              <a:rPr lang="en-US" sz="2600" u="sng" dirty="0"/>
              <a:t>not</a:t>
            </a:r>
            <a:r>
              <a:rPr lang="en-US" sz="2600" dirty="0"/>
              <a:t> subject to the control of a single county or municipality.</a:t>
            </a:r>
          </a:p>
          <a:p>
            <a:r>
              <a:rPr lang="en-US" sz="2600" b="1" dirty="0"/>
              <a:t>Characteristics: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Members appointed as provided by applicable law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Independent control over budget and millage rates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Significant state oversight (e.g., annual reporting; audits)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Possesses only the powers granted by the Legislature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EDE64-18B8-4AB3-AF4D-2D946F9C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70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D6172-4BA0-4F3A-AE4F-86C0A7E3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</a:t>
            </a:r>
            <a:r>
              <a:rPr lang="en-US" dirty="0">
                <a:solidFill>
                  <a:srgbClr val="FFFFFF"/>
                </a:solidFill>
              </a:rPr>
              <a:t> 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Independent Special District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C7A1-91B3-4BA0-8E1A-F10DF486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2" y="2860760"/>
            <a:ext cx="10850881" cy="3484879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/>
              <a:t>Taxing Authority: </a:t>
            </a:r>
            <a:r>
              <a:rPr lang="en-US" sz="2600" dirty="0"/>
              <a:t>The Legislature may authorize levying of property taxes (any millage is not subject to millage cap of any other local government) and non-ad valorem assessments.</a:t>
            </a:r>
          </a:p>
          <a:p>
            <a:pPr lvl="0">
              <a:buClr>
                <a:srgbClr val="EBEBEB">
                  <a:lumMod val="40000"/>
                  <a:lumOff val="60000"/>
                </a:srgbClr>
              </a:buClr>
            </a:pPr>
            <a:r>
              <a:rPr lang="en-US" sz="2600" b="1" dirty="0">
                <a:solidFill>
                  <a:prstClr val="black"/>
                </a:solidFill>
              </a:rPr>
              <a:t>Creation: </a:t>
            </a:r>
            <a:r>
              <a:rPr lang="en-US" sz="2600" u="sng" dirty="0">
                <a:solidFill>
                  <a:prstClr val="black"/>
                </a:solidFill>
              </a:rPr>
              <a:t>Only</a:t>
            </a:r>
            <a:r>
              <a:rPr lang="en-US" sz="2600" dirty="0">
                <a:solidFill>
                  <a:prstClr val="black"/>
                </a:solidFill>
              </a:rPr>
              <a:t> by the Legislature (typically via special act).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</a:rPr>
              <a:t>Steps/Requirements: </a:t>
            </a:r>
          </a:p>
          <a:p>
            <a:pPr lvl="2">
              <a:buClr>
                <a:srgbClr val="EBEBEB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Charter (special act or general law) setting forth certain information as required by Section 189.031(3), Florida Statutes (e.g., nature of independent status; purpose; powers/duties; amendment procedures; election procedures)</a:t>
            </a:r>
          </a:p>
          <a:p>
            <a:pPr lvl="2">
              <a:buClr>
                <a:srgbClr val="EBEBEB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If by </a:t>
            </a:r>
            <a:r>
              <a:rPr lang="en-US" sz="2200">
                <a:solidFill>
                  <a:prstClr val="black"/>
                </a:solidFill>
              </a:rPr>
              <a:t>special act, advance </a:t>
            </a:r>
            <a:r>
              <a:rPr lang="en-US" sz="2200" dirty="0">
                <a:solidFill>
                  <a:prstClr val="black"/>
                </a:solidFill>
              </a:rPr>
              <a:t>published notice of intent to seek enactment </a:t>
            </a:r>
            <a:r>
              <a:rPr lang="en-US" sz="2200" u="sng" dirty="0">
                <a:solidFill>
                  <a:prstClr val="black"/>
                </a:solidFill>
              </a:rPr>
              <a:t>or</a:t>
            </a:r>
            <a:r>
              <a:rPr lang="en-US" sz="2200" dirty="0">
                <a:solidFill>
                  <a:prstClr val="black"/>
                </a:solidFill>
              </a:rPr>
              <a:t> effectiveness subject to referendum</a:t>
            </a:r>
          </a:p>
          <a:p>
            <a:pPr lvl="2">
              <a:buClr>
                <a:srgbClr val="EBEBEB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EDE64-18B8-4AB3-AF4D-2D946F9C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99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0E67C-1059-4441-AA1D-F2296808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sz="47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Dependent Special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3278-6E87-4D0E-A55C-2F292B0D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36" y="2562869"/>
            <a:ext cx="11516608" cy="4057508"/>
          </a:xfrm>
        </p:spPr>
        <p:txBody>
          <a:bodyPr>
            <a:noAutofit/>
          </a:bodyPr>
          <a:lstStyle/>
          <a:p>
            <a:r>
              <a:rPr lang="en-US" sz="2200" b="1" dirty="0"/>
              <a:t>Governing Rules:</a:t>
            </a:r>
            <a:r>
              <a:rPr lang="en-US" sz="2200" dirty="0"/>
              <a:t> Governed by a collective body that is subject to a degree of control by a single county or municipality.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S</a:t>
            </a:r>
            <a:r>
              <a:rPr lang="en-US" sz="2000" dirty="0">
                <a:solidFill>
                  <a:prstClr val="black"/>
                </a:solidFill>
              </a:rPr>
              <a:t>ection 189.012(2), Florida Statutes, sets forth the following </a:t>
            </a:r>
            <a:r>
              <a:rPr lang="en-US" sz="2000" u="sng" dirty="0">
                <a:solidFill>
                  <a:prstClr val="black"/>
                </a:solidFill>
              </a:rPr>
              <a:t>alternate</a:t>
            </a:r>
            <a:r>
              <a:rPr lang="en-US" sz="2000" dirty="0">
                <a:solidFill>
                  <a:prstClr val="black"/>
                </a:solidFill>
              </a:rPr>
              <a:t> criteria for establishing the requisite control: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Identical governing body to that of controlling entity;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Governing body appointed by controlling entity;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Governing body subject to removal by controlling entity; </a:t>
            </a:r>
            <a:r>
              <a:rPr lang="en-US" sz="1800" u="sng" dirty="0">
                <a:solidFill>
                  <a:prstClr val="black"/>
                </a:solidFill>
              </a:rPr>
              <a:t>or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Budget subject to approval by controlling entity 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F1F06-0E2E-4626-B3BA-FFA8DBEB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7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0E67C-1059-4441-AA1D-F2296808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Dependent Special District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3278-6E87-4D0E-A55C-2F292B0D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36" y="2562869"/>
            <a:ext cx="11516608" cy="4057508"/>
          </a:xfrm>
        </p:spPr>
        <p:txBody>
          <a:bodyPr>
            <a:noAutofit/>
          </a:bodyPr>
          <a:lstStyle/>
          <a:p>
            <a:pPr lvl="0">
              <a:buClr>
                <a:srgbClr val="EBEBEB">
                  <a:lumMod val="40000"/>
                  <a:lumOff val="60000"/>
                </a:srgbClr>
              </a:buClr>
            </a:pPr>
            <a:r>
              <a:rPr lang="en-US" sz="2200" b="1" dirty="0">
                <a:solidFill>
                  <a:prstClr val="black"/>
                </a:solidFill>
              </a:rPr>
              <a:t>Characteristics: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</a:rPr>
              <a:t>Policy established by governing body  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More local control than independent special district, but less collaborative and flexible than an ILA-based structure (due to singular controlling entity)</a:t>
            </a:r>
          </a:p>
          <a:p>
            <a:r>
              <a:rPr lang="en-US" sz="2200" b="1" dirty="0"/>
              <a:t>Taxing Authority:</a:t>
            </a:r>
            <a:r>
              <a:rPr lang="en-US" sz="2200" dirty="0"/>
              <a:t> Enabling ordinance may authorize levying of property taxes (up to a certain limit, with millage to be added to millage of controlling entity and the combined millage subject to millage cap of controlling entity) and special assessments.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F1F06-0E2E-4626-B3BA-FFA8DBEB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9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0E67C-1059-4441-AA1D-F2296808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Dependent Special District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3278-6E87-4D0E-A55C-2F292B0D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36" y="2562869"/>
            <a:ext cx="11516608" cy="4057508"/>
          </a:xfrm>
        </p:spPr>
        <p:txBody>
          <a:bodyPr>
            <a:noAutofit/>
          </a:bodyPr>
          <a:lstStyle/>
          <a:p>
            <a:r>
              <a:rPr lang="en-US" sz="2200" b="1" dirty="0"/>
              <a:t>Creation:</a:t>
            </a:r>
            <a:r>
              <a:rPr lang="en-US" sz="2200" dirty="0"/>
              <a:t> Either by local ordinance </a:t>
            </a:r>
            <a:r>
              <a:rPr lang="en-US" sz="2200" u="sng" dirty="0"/>
              <a:t>or</a:t>
            </a:r>
            <a:r>
              <a:rPr lang="en-US" sz="2200" dirty="0"/>
              <a:t> by the Legislature at the request of the would-be controlling entity (via special act). 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If by ordinance, the governing bodies of </a:t>
            </a:r>
            <a:r>
              <a:rPr lang="en-US" sz="2200" u="sng" dirty="0">
                <a:solidFill>
                  <a:prstClr val="black"/>
                </a:solidFill>
              </a:rPr>
              <a:t>all</a:t>
            </a:r>
            <a:r>
              <a:rPr lang="en-US" sz="2200" dirty="0">
                <a:solidFill>
                  <a:prstClr val="black"/>
                </a:solidFill>
              </a:rPr>
              <a:t> impacted municipalities must approve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Steps/Requirements: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Ordinance setting forth certain information as required by S</a:t>
            </a:r>
            <a:r>
              <a:rPr lang="en-US" sz="2200" dirty="0">
                <a:solidFill>
                  <a:prstClr val="black"/>
                </a:solidFill>
              </a:rPr>
              <a:t>ection 189.02(3), Florida Statutes (e.g., nature of dependent status; purpose; powers/duties; statutory authority; statement as to why the district is the best alternative)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F1F06-0E2E-4626-B3BA-FFA8DBEB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Arcadis Master w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_Master_ANA_Widescreen" id="{D870FDA3-2121-4AC2-A377-94693B8DA4AB}" vid="{8CC7021E-850F-49E0-9186-7CC12B651E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BB6D91C4D9E4F83BB091B91E8484F" ma:contentTypeVersion="7" ma:contentTypeDescription="Create a new document." ma:contentTypeScope="" ma:versionID="b47d21cf264a9fc316a17aaf2a213f65">
  <xsd:schema xmlns:xsd="http://www.w3.org/2001/XMLSchema" xmlns:xs="http://www.w3.org/2001/XMLSchema" xmlns:p="http://schemas.microsoft.com/office/2006/metadata/properties" xmlns:ns1="http://schemas.microsoft.com/sharepoint/v3" xmlns:ns3="b0f35f79-e7ca-4687-a1bd-67532380ca6b" xmlns:ns4="55bf4380-edde-48c2-929a-0ca3c8bd8f73" targetNamespace="http://schemas.microsoft.com/office/2006/metadata/properties" ma:root="true" ma:fieldsID="368c7cd3818659d8750beebd56bf40e6" ns1:_="" ns3:_="" ns4:_="">
    <xsd:import namespace="http://schemas.microsoft.com/sharepoint/v3"/>
    <xsd:import namespace="b0f35f79-e7ca-4687-a1bd-67532380ca6b"/>
    <xsd:import namespace="55bf4380-edde-48c2-929a-0ca3c8bd8f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35f79-e7ca-4687-a1bd-67532380c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4380-edde-48c2-929a-0ca3c8bd8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2DC2D0-C7E5-4F51-9987-E4E4369AC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CDEE46-AF99-49A0-BDCF-8CC273B43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f35f79-e7ca-4687-a1bd-67532380ca6b"/>
    <ds:schemaRef ds:uri="55bf4380-edde-48c2-929a-0ca3c8bd8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F12836-6627-456D-908F-3CAC9AEF7874}">
  <ds:schemaRefs>
    <ds:schemaRef ds:uri="http://schemas.microsoft.com/office/2006/metadata/properties"/>
    <ds:schemaRef ds:uri="55bf4380-edde-48c2-929a-0ca3c8bd8f73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0f35f79-e7ca-4687-a1bd-67532380ca6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566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Arcadis Master w Kicker</vt:lpstr>
      <vt:lpstr>Overview of Governance Structures for a Regional Solid Waste Management System</vt:lpstr>
      <vt:lpstr>Governance Overview – Available Governance Structures</vt:lpstr>
      <vt:lpstr>Governance Overview – ILA</vt:lpstr>
      <vt:lpstr>Governance Overview – ILA (contd.)</vt:lpstr>
      <vt:lpstr>Governance Overview – Independent Special District</vt:lpstr>
      <vt:lpstr>Governance Overview – Independent Special District (contd.)</vt:lpstr>
      <vt:lpstr>Governance Overview – Dependent Special District</vt:lpstr>
      <vt:lpstr>Governance Overview – Dependent Special District (contd.)</vt:lpstr>
      <vt:lpstr>Governance Overview – Dependent Special District (contd.)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To Create a Comprehensive Solid Waste System for Broward County</dc:title>
  <dc:creator>Miller, Clay</dc:creator>
  <cp:lastModifiedBy>Miller, Clay</cp:lastModifiedBy>
  <cp:revision>20</cp:revision>
  <cp:lastPrinted>2019-12-05T22:27:47Z</cp:lastPrinted>
  <dcterms:created xsi:type="dcterms:W3CDTF">2019-10-09T20:24:01Z</dcterms:created>
  <dcterms:modified xsi:type="dcterms:W3CDTF">2019-12-06T17:45:18Z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0x010100B86BB6D91C4D9E4F83BB091B91E8484F</vt:lpwstr>
  </property>
</Properties>
</file>