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8" r:id="rId5"/>
    <p:sldMasterId id="2147483697" r:id="rId6"/>
  </p:sldMasterIdLst>
  <p:notesMasterIdLst>
    <p:notesMasterId r:id="rId43"/>
  </p:notesMasterIdLst>
  <p:sldIdLst>
    <p:sldId id="256" r:id="rId7"/>
    <p:sldId id="270" r:id="rId8"/>
    <p:sldId id="352" r:id="rId9"/>
    <p:sldId id="306" r:id="rId10"/>
    <p:sldId id="371" r:id="rId11"/>
    <p:sldId id="374" r:id="rId12"/>
    <p:sldId id="397" r:id="rId13"/>
    <p:sldId id="377" r:id="rId14"/>
    <p:sldId id="376" r:id="rId15"/>
    <p:sldId id="373" r:id="rId16"/>
    <p:sldId id="353" r:id="rId17"/>
    <p:sldId id="370" r:id="rId18"/>
    <p:sldId id="396" r:id="rId19"/>
    <p:sldId id="393" r:id="rId20"/>
    <p:sldId id="278" r:id="rId21"/>
    <p:sldId id="272" r:id="rId22"/>
    <p:sldId id="282" r:id="rId23"/>
    <p:sldId id="281" r:id="rId24"/>
    <p:sldId id="279" r:id="rId25"/>
    <p:sldId id="280" r:id="rId26"/>
    <p:sldId id="264" r:id="rId27"/>
    <p:sldId id="405" r:id="rId28"/>
    <p:sldId id="271" r:id="rId29"/>
    <p:sldId id="276" r:id="rId30"/>
    <p:sldId id="277" r:id="rId31"/>
    <p:sldId id="406" r:id="rId32"/>
    <p:sldId id="404" r:id="rId33"/>
    <p:sldId id="351" r:id="rId34"/>
    <p:sldId id="265" r:id="rId35"/>
    <p:sldId id="266" r:id="rId36"/>
    <p:sldId id="348" r:id="rId37"/>
    <p:sldId id="267" r:id="rId38"/>
    <p:sldId id="403" r:id="rId39"/>
    <p:sldId id="324" r:id="rId40"/>
    <p:sldId id="349" r:id="rId41"/>
    <p:sldId id="268" r:id="rId4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7" d="100"/>
          <a:sy n="77" d="100"/>
        </p:scale>
        <p:origin x="424"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2.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dk1"/>
              </a:solidFill>
              <a:latin typeface="+mn-lt"/>
              <a:ea typeface="+mn-ea"/>
              <a:cs typeface="+mn-cs"/>
            </a:defRPr>
          </a:pPr>
          <a:endParaRPr lang="en-US"/>
        </a:p>
      </c:txPr>
    </c:title>
    <c:autoTitleDeleted val="0"/>
    <c:plotArea>
      <c:layout>
        <c:manualLayout>
          <c:layoutTarget val="inner"/>
          <c:xMode val="edge"/>
          <c:yMode val="edge"/>
          <c:x val="5.2289307859873922E-2"/>
          <c:y val="0.13453689908760741"/>
          <c:w val="0.94069745983819453"/>
          <c:h val="0.71539255628116671"/>
        </c:manualLayout>
      </c:layout>
      <c:lineChart>
        <c:grouping val="standard"/>
        <c:varyColors val="0"/>
        <c:ser>
          <c:idx val="0"/>
          <c:order val="0"/>
          <c:tx>
            <c:strRef>
              <c:f>Sheet1!$B$1</c:f>
              <c:strCache>
                <c:ptCount val="1"/>
                <c:pt idx="0">
                  <c:v>Recycling Rate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Sheet1!$A$2:$A$8</c:f>
              <c:numCache>
                <c:formatCode>General</c:formatCode>
                <c:ptCount val="7"/>
                <c:pt idx="0">
                  <c:v>2013</c:v>
                </c:pt>
                <c:pt idx="1">
                  <c:v>2014</c:v>
                </c:pt>
                <c:pt idx="2">
                  <c:v>2015</c:v>
                </c:pt>
                <c:pt idx="3">
                  <c:v>2016</c:v>
                </c:pt>
                <c:pt idx="4">
                  <c:v>2017</c:v>
                </c:pt>
                <c:pt idx="5">
                  <c:v>2018</c:v>
                </c:pt>
                <c:pt idx="6">
                  <c:v>2019</c:v>
                </c:pt>
              </c:numCache>
            </c:numRef>
          </c:cat>
          <c:val>
            <c:numRef>
              <c:f>Sheet1!$B$2:$B$8</c:f>
              <c:numCache>
                <c:formatCode>0%</c:formatCode>
                <c:ptCount val="7"/>
                <c:pt idx="0">
                  <c:v>0.6</c:v>
                </c:pt>
                <c:pt idx="1">
                  <c:v>0.55000000000000004</c:v>
                </c:pt>
                <c:pt idx="2">
                  <c:v>0.52</c:v>
                </c:pt>
                <c:pt idx="3">
                  <c:v>0.48</c:v>
                </c:pt>
                <c:pt idx="4">
                  <c:v>0.47</c:v>
                </c:pt>
                <c:pt idx="5">
                  <c:v>0.43</c:v>
                </c:pt>
                <c:pt idx="6">
                  <c:v>0.43</c:v>
                </c:pt>
              </c:numCache>
            </c:numRef>
          </c:val>
          <c:smooth val="0"/>
          <c:extLst>
            <c:ext xmlns:c16="http://schemas.microsoft.com/office/drawing/2014/chart" uri="{C3380CC4-5D6E-409C-BE32-E72D297353CC}">
              <c16:uniqueId val="{00000000-21FF-456A-A82A-E7946949C760}"/>
            </c:ext>
          </c:extLst>
        </c:ser>
        <c:dLbls>
          <c:showLegendKey val="0"/>
          <c:showVal val="0"/>
          <c:showCatName val="0"/>
          <c:showSerName val="0"/>
          <c:showPercent val="0"/>
          <c:showBubbleSize val="0"/>
        </c:dLbls>
        <c:marker val="1"/>
        <c:smooth val="0"/>
        <c:axId val="445218352"/>
        <c:axId val="445221960"/>
      </c:lineChart>
      <c:catAx>
        <c:axId val="445218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445221960"/>
        <c:crosses val="autoZero"/>
        <c:auto val="1"/>
        <c:lblAlgn val="ctr"/>
        <c:lblOffset val="100"/>
        <c:noMultiLvlLbl val="0"/>
      </c:catAx>
      <c:valAx>
        <c:axId val="445221960"/>
        <c:scaling>
          <c:orientation val="minMax"/>
          <c:min val="0.35000000000000003"/>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445218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9050" cap="rnd" cmpd="sng" algn="ctr">
      <a:solidFill>
        <a:schemeClr val="accent2"/>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47997846423043"/>
          <c:y val="9.790551181102361E-2"/>
          <c:w val="0.55919227544473604"/>
          <c:h val="0.79219767032266153"/>
        </c:manualLayout>
      </c:layout>
      <c:pieChart>
        <c:varyColors val="1"/>
        <c:ser>
          <c:idx val="0"/>
          <c:order val="0"/>
          <c:dPt>
            <c:idx val="0"/>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1-9EC3-4EED-9E05-CE0CB4733D9A}"/>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9EC3-4EED-9E05-CE0CB4733D9A}"/>
              </c:ext>
            </c:extLst>
          </c:dPt>
          <c:dPt>
            <c:idx val="2"/>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5-9EC3-4EED-9E05-CE0CB4733D9A}"/>
              </c:ext>
            </c:extLst>
          </c:dPt>
          <c:dPt>
            <c:idx val="3"/>
            <c:bubble3D val="0"/>
            <c:spPr>
              <a:solidFill>
                <a:schemeClr val="accent3">
                  <a:lumMod val="50000"/>
                </a:schemeClr>
              </a:solidFill>
              <a:ln w="19050">
                <a:solidFill>
                  <a:schemeClr val="lt1"/>
                </a:solidFill>
              </a:ln>
              <a:effectLst/>
            </c:spPr>
            <c:extLst>
              <c:ext xmlns:c16="http://schemas.microsoft.com/office/drawing/2014/chart" uri="{C3380CC4-5D6E-409C-BE32-E72D297353CC}">
                <c16:uniqueId val="{00000007-9EC3-4EED-9E05-CE0CB4733D9A}"/>
              </c:ext>
            </c:extLst>
          </c:dPt>
          <c:dPt>
            <c:idx val="4"/>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09-9EC3-4EED-9E05-CE0CB4733D9A}"/>
              </c:ext>
            </c:extLst>
          </c:dPt>
          <c:dPt>
            <c:idx val="5"/>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B-9EC3-4EED-9E05-CE0CB4733D9A}"/>
              </c:ext>
            </c:extLst>
          </c:dPt>
          <c:dPt>
            <c:idx val="6"/>
            <c:bubble3D val="0"/>
            <c:spPr>
              <a:solidFill>
                <a:schemeClr val="accent6"/>
              </a:solidFill>
              <a:ln w="19050">
                <a:solidFill>
                  <a:schemeClr val="lt1"/>
                </a:solidFill>
              </a:ln>
              <a:effectLst/>
            </c:spPr>
            <c:extLst>
              <c:ext xmlns:c16="http://schemas.microsoft.com/office/drawing/2014/chart" uri="{C3380CC4-5D6E-409C-BE32-E72D297353CC}">
                <c16:uniqueId val="{0000000D-9EC3-4EED-9E05-CE0CB4733D9A}"/>
              </c:ext>
            </c:extLst>
          </c:dPt>
          <c:dPt>
            <c:idx val="7"/>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F-9EC3-4EED-9E05-CE0CB4733D9A}"/>
              </c:ext>
            </c:extLst>
          </c:dPt>
          <c:dLbls>
            <c:dLbl>
              <c:idx val="0"/>
              <c:layout>
                <c:manualLayout>
                  <c:x val="-1.7338239008307336E-2"/>
                  <c:y val="0"/>
                </c:manualLayout>
              </c:layout>
              <c:tx>
                <c:rich>
                  <a:bodyPr/>
                  <a:lstStyle/>
                  <a:p>
                    <a:fld id="{9B0BC2DB-115D-422C-AD8A-7873E65BC1B5}" type="CATEGORYNAME">
                      <a:rPr lang="en-US" sz="1200"/>
                      <a:pPr/>
                      <a:t>[CATEGORY NAME]</a:t>
                    </a:fld>
                    <a:r>
                      <a:rPr lang="en-US" baseline="0" dirty="0"/>
                      <a:t>
</a:t>
                    </a:r>
                    <a:fld id="{3A37D467-3825-4984-8990-DD9616E63CF7}" type="PERCENTAGE">
                      <a:rPr lang="en-US" sz="1200" baseline="0"/>
                      <a:pPr/>
                      <a:t>[PERCENTAGE]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EC3-4EED-9E05-CE0CB4733D9A}"/>
                </c:ext>
              </c:extLst>
            </c:dLbl>
            <c:dLbl>
              <c:idx val="1"/>
              <c:layout>
                <c:manualLayout>
                  <c:x val="5.5404423422881141E-2"/>
                  <c:y val="-8.0268540407624545E-2"/>
                </c:manualLayout>
              </c:layout>
              <c:tx>
                <c:rich>
                  <a:bodyPr/>
                  <a:lstStyle/>
                  <a:p>
                    <a:fld id="{616A5FD4-50A5-4053-B63C-3790560A461B}" type="CATEGORYNAME">
                      <a:rPr lang="en-US" sz="1200"/>
                      <a:pPr/>
                      <a:t>[CATEGORY NAME]</a:t>
                    </a:fld>
                    <a:r>
                      <a:rPr lang="en-US" sz="1200" baseline="0" dirty="0"/>
                      <a:t>
</a:t>
                    </a:r>
                    <a:fld id="{2FF632DE-A29A-428E-A765-2394E8829C18}" type="PERCENTAGE">
                      <a:rPr lang="en-US" sz="1200" baseline="0"/>
                      <a:pPr/>
                      <a:t>[PERCENTAGE]</a:t>
                    </a:fld>
                    <a:endParaRPr lang="en-US" sz="1200"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EC3-4EED-9E05-CE0CB4733D9A}"/>
                </c:ext>
              </c:extLst>
            </c:dLbl>
            <c:dLbl>
              <c:idx val="2"/>
              <c:layout>
                <c:manualLayout>
                  <c:x val="1.6797613603008934E-2"/>
                  <c:y val="2.3983763724218358E-3"/>
                </c:manualLayout>
              </c:layout>
              <c:tx>
                <c:rich>
                  <a:bodyPr/>
                  <a:lstStyle/>
                  <a:p>
                    <a:fld id="{6482B8A2-C9F8-4ECF-807E-257A7963C47A}" type="CATEGORYNAME">
                      <a:rPr lang="en-US" sz="1200"/>
                      <a:pPr/>
                      <a:t>[CATEGORY NAME]</a:t>
                    </a:fld>
                    <a:r>
                      <a:rPr lang="en-US" sz="1200" baseline="0" dirty="0"/>
                      <a:t>
</a:t>
                    </a:r>
                    <a:fld id="{92201898-6C4D-499B-B17A-93165EC86E7E}" type="PERCENTAGE">
                      <a:rPr lang="en-US" sz="1200" baseline="0"/>
                      <a:pPr/>
                      <a:t>[PERCENTAGE]</a:t>
                    </a:fld>
                    <a:endParaRPr lang="en-US" sz="1200"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EC3-4EED-9E05-CE0CB4733D9A}"/>
                </c:ext>
              </c:extLst>
            </c:dLbl>
            <c:dLbl>
              <c:idx val="3"/>
              <c:tx>
                <c:rich>
                  <a:bodyPr/>
                  <a:lstStyle/>
                  <a:p>
                    <a:fld id="{7620C256-0F8A-4D79-B2B5-07DC20588481}" type="CATEGORYNAME">
                      <a:rPr lang="en-US" sz="1200"/>
                      <a:pPr/>
                      <a:t>[CATEGORY NAME]</a:t>
                    </a:fld>
                    <a:r>
                      <a:rPr lang="en-US" sz="1200" baseline="0" dirty="0"/>
                      <a:t>
</a:t>
                    </a:r>
                    <a:fld id="{26975789-8717-42FC-B862-96845F917FA3}" type="PERCENTAGE">
                      <a:rPr lang="en-US" sz="1200" baseline="0"/>
                      <a:pPr/>
                      <a:t>[PERCENTAGE]</a:t>
                    </a:fld>
                    <a:endParaRPr lang="en-US" sz="1200" baseline="0" dirty="0"/>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9EC3-4EED-9E05-CE0CB4733D9A}"/>
                </c:ext>
              </c:extLst>
            </c:dLbl>
            <c:dLbl>
              <c:idx val="4"/>
              <c:layout>
                <c:manualLayout>
                  <c:x val="-9.9978466825569202E-3"/>
                  <c:y val="-1.6842650056727627E-2"/>
                </c:manualLayout>
              </c:layout>
              <c:tx>
                <c:rich>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n-lt"/>
                        <a:ea typeface="+mn-ea"/>
                        <a:cs typeface="+mn-cs"/>
                      </a:defRPr>
                    </a:pPr>
                    <a:fld id="{1631E4B5-28B7-488E-BB66-AAC7943D7726}" type="CATEGORYNAME">
                      <a:rPr lang="en-US" sz="1200"/>
                      <a:pPr>
                        <a:defRPr sz="1000">
                          <a:solidFill>
                            <a:sysClr val="windowText" lastClr="000000"/>
                          </a:solidFill>
                        </a:defRPr>
                      </a:pPr>
                      <a:t>[CATEGORY NAME]</a:t>
                    </a:fld>
                    <a:r>
                      <a:rPr lang="en-US" sz="1200" baseline="0" dirty="0"/>
                      <a:t>
</a:t>
                    </a:r>
                    <a:fld id="{FCEBE6E9-2D18-4A37-A001-2D9084934632}" type="PERCENTAGE">
                      <a:rPr lang="en-US" sz="1200" baseline="0"/>
                      <a:pPr>
                        <a:defRPr sz="1000">
                          <a:solidFill>
                            <a:sysClr val="windowText" lastClr="000000"/>
                          </a:solidFill>
                        </a:defRPr>
                      </a:pPr>
                      <a:t>[PERCENTAGE]</a:t>
                    </a:fld>
                    <a:endParaRPr lang="en-US" sz="1200" baseline="0" dirty="0"/>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3920235412825704"/>
                      <c:h val="0.12587611251485992"/>
                    </c:manualLayout>
                  </c15:layout>
                  <c15:dlblFieldTable/>
                  <c15:showDataLabelsRange val="0"/>
                </c:ext>
                <c:ext xmlns:c16="http://schemas.microsoft.com/office/drawing/2014/chart" uri="{C3380CC4-5D6E-409C-BE32-E72D297353CC}">
                  <c16:uniqueId val="{00000009-9EC3-4EED-9E05-CE0CB4733D9A}"/>
                </c:ext>
              </c:extLst>
            </c:dLbl>
            <c:dLbl>
              <c:idx val="5"/>
              <c:layout>
                <c:manualLayout>
                  <c:x val="-1.1574074074074077E-2"/>
                  <c:y val="2.4579348522593171E-3"/>
                </c:manualLayout>
              </c:layout>
              <c:tx>
                <c:rich>
                  <a:bodyPr/>
                  <a:lstStyle/>
                  <a:p>
                    <a:fld id="{B196B8ED-5DE7-4DB2-88C1-880357E2D923}" type="CATEGORYNAME">
                      <a:rPr lang="en-US" sz="1200"/>
                      <a:pPr/>
                      <a:t>[CATEGORY NAME]</a:t>
                    </a:fld>
                    <a:r>
                      <a:rPr lang="en-US" sz="1200" baseline="0" dirty="0"/>
                      <a:t>
</a:t>
                    </a:r>
                    <a:fld id="{A825E94F-8790-42FD-A884-AC16F9853923}" type="PERCENTAGE">
                      <a:rPr lang="en-US" sz="1200" baseline="0"/>
                      <a:pPr/>
                      <a:t>[PERCENTAGE]</a:t>
                    </a:fld>
                    <a:endParaRPr lang="en-US" sz="1200"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9EC3-4EED-9E05-CE0CB4733D9A}"/>
                </c:ext>
              </c:extLst>
            </c:dLbl>
            <c:dLbl>
              <c:idx val="6"/>
              <c:layout>
                <c:manualLayout>
                  <c:x val="-1.929012345679014E-2"/>
                  <c:y val="-8.198454369478388E-3"/>
                </c:manualLayout>
              </c:layout>
              <c:tx>
                <c:rich>
                  <a:bodyPr/>
                  <a:lstStyle/>
                  <a:p>
                    <a:fld id="{FC8E2686-7850-4D18-B9DC-27C2A6811EB0}" type="CATEGORYNAME">
                      <a:rPr lang="en-US" sz="1200"/>
                      <a:pPr/>
                      <a:t>[CATEGORY NAME]</a:t>
                    </a:fld>
                    <a:r>
                      <a:rPr lang="en-US" sz="1200" baseline="0" dirty="0"/>
                      <a:t>
</a:t>
                    </a:r>
                    <a:fld id="{072F6CD9-D3AD-44E2-AFF8-7B710A0C0159}" type="PERCENTAGE">
                      <a:rPr lang="en-US" sz="1200" baseline="0"/>
                      <a:pPr/>
                      <a:t>[PERCENTAGE]</a:t>
                    </a:fld>
                    <a:endParaRPr lang="en-US" sz="1200"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9EC3-4EED-9E05-CE0CB4733D9A}"/>
                </c:ext>
              </c:extLst>
            </c:dLbl>
            <c:dLbl>
              <c:idx val="7"/>
              <c:layout>
                <c:manualLayout>
                  <c:x val="4.6296296296296294E-2"/>
                  <c:y val="5.1489934224649772E-3"/>
                </c:manualLayout>
              </c:layout>
              <c:tx>
                <c:rich>
                  <a:bodyPr/>
                  <a:lstStyle/>
                  <a:p>
                    <a:fld id="{7E6444FC-D74A-4028-A048-08833E232C37}" type="CATEGORYNAME">
                      <a:rPr lang="en-US" sz="1200">
                        <a:latin typeface="+mn-lt"/>
                      </a:rPr>
                      <a:pPr/>
                      <a:t>[CATEGORY NAME]</a:t>
                    </a:fld>
                    <a:r>
                      <a:rPr lang="en-US" sz="1200" baseline="0" dirty="0">
                        <a:latin typeface="+mn-lt"/>
                      </a:rPr>
                      <a:t>
</a:t>
                    </a:r>
                    <a:fld id="{3D2BCA80-E067-459B-BACD-D2C5A1EDB50F}" type="PERCENTAGE">
                      <a:rPr lang="en-US" sz="1200" baseline="0">
                        <a:latin typeface="+mn-lt"/>
                      </a:rPr>
                      <a:pPr/>
                      <a:t>[PERCENTAGE]</a:t>
                    </a:fld>
                    <a:endParaRPr lang="en-US" sz="1200" baseline="0" dirty="0">
                      <a:latin typeface="+mn-lt"/>
                    </a:endParaRP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9EC3-4EED-9E05-CE0CB4733D9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'Pie Chart - Est Disp'!$B$6:$B$13</c:f>
              <c:strCache>
                <c:ptCount val="8"/>
                <c:pt idx="0">
                  <c:v>Other Materials</c:v>
                </c:pt>
                <c:pt idx="1">
                  <c:v>C&amp;D Debris</c:v>
                </c:pt>
                <c:pt idx="2">
                  <c:v>Bulky Waste</c:v>
                </c:pt>
                <c:pt idx="3">
                  <c:v>Compostable Paper</c:v>
                </c:pt>
                <c:pt idx="4">
                  <c:v>Food</c:v>
                </c:pt>
                <c:pt idx="5">
                  <c:v>Yard Trash</c:v>
                </c:pt>
                <c:pt idx="6">
                  <c:v>Other Potential Recyclables</c:v>
                </c:pt>
                <c:pt idx="7">
                  <c:v>Recyclable Paper &amp; Containers</c:v>
                </c:pt>
              </c:strCache>
            </c:strRef>
          </c:cat>
          <c:val>
            <c:numRef>
              <c:f>'Pie Chart - Est Disp'!$C$6:$C$13</c:f>
              <c:numCache>
                <c:formatCode>#,##0</c:formatCode>
                <c:ptCount val="8"/>
                <c:pt idx="0">
                  <c:v>377000</c:v>
                </c:pt>
                <c:pt idx="1">
                  <c:v>700000</c:v>
                </c:pt>
                <c:pt idx="2">
                  <c:v>270000</c:v>
                </c:pt>
                <c:pt idx="3">
                  <c:v>106600</c:v>
                </c:pt>
                <c:pt idx="4">
                  <c:v>193700</c:v>
                </c:pt>
                <c:pt idx="5">
                  <c:v>223500</c:v>
                </c:pt>
                <c:pt idx="6">
                  <c:v>126100</c:v>
                </c:pt>
                <c:pt idx="7">
                  <c:v>373100</c:v>
                </c:pt>
              </c:numCache>
            </c:numRef>
          </c:val>
          <c:extLst>
            <c:ext xmlns:c16="http://schemas.microsoft.com/office/drawing/2014/chart" uri="{C3380CC4-5D6E-409C-BE32-E72D297353CC}">
              <c16:uniqueId val="{00000010-9EC3-4EED-9E05-CE0CB4733D9A}"/>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rgbClr val="595959"/>
                </a:solidFill>
                <a:latin typeface="+mn-lt"/>
                <a:ea typeface="+mn-ea"/>
                <a:cs typeface="+mn-cs"/>
              </a:defRPr>
            </a:pPr>
            <a:r>
              <a:rPr lang="en-US" baseline="0" dirty="0">
                <a:solidFill>
                  <a:srgbClr val="595959"/>
                </a:solidFill>
              </a:rPr>
              <a:t>C</a:t>
            </a:r>
            <a:r>
              <a:rPr lang="en-US" dirty="0">
                <a:solidFill>
                  <a:srgbClr val="595959"/>
                </a:solidFill>
              </a:rPr>
              <a:t>ounty Recycling Rate</a:t>
            </a:r>
          </a:p>
        </c:rich>
      </c:tx>
      <c:layout>
        <c:manualLayout>
          <c:xMode val="edge"/>
          <c:yMode val="edge"/>
          <c:x val="0.19727618171098654"/>
          <c:y val="1.458523245214220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595959"/>
              </a:solidFill>
              <a:latin typeface="+mn-lt"/>
              <a:ea typeface="+mn-ea"/>
              <a:cs typeface="+mn-cs"/>
            </a:defRPr>
          </a:pPr>
          <a:endParaRPr lang="en-US"/>
        </a:p>
      </c:txPr>
    </c:title>
    <c:autoTitleDeleted val="0"/>
    <c:plotArea>
      <c:layout>
        <c:manualLayout>
          <c:layoutTarget val="inner"/>
          <c:xMode val="edge"/>
          <c:yMode val="edge"/>
          <c:x val="0.20580271216097987"/>
          <c:y val="0.13338555336832897"/>
          <c:w val="0.61364173228346452"/>
          <c:h val="0.8238191710411199"/>
        </c:manualLayout>
      </c:layout>
      <c:barChart>
        <c:barDir val="col"/>
        <c:grouping val="stacked"/>
        <c:varyColors val="0"/>
        <c:ser>
          <c:idx val="0"/>
          <c:order val="0"/>
          <c:tx>
            <c:strRef>
              <c:f>'Pie Chart - Diversion Ops'!$B$26</c:f>
              <c:strCache>
                <c:ptCount val="1"/>
                <c:pt idx="0">
                  <c:v>Currently recycled</c:v>
                </c:pt>
              </c:strCache>
            </c:strRef>
          </c:tx>
          <c:spPr>
            <a:solidFill>
              <a:schemeClr val="tx1">
                <a:lumMod val="50000"/>
                <a:lumOff val="50000"/>
              </a:schemeClr>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7FF2-406D-A8ED-8391E423FB3D}"/>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7FF2-406D-A8ED-8391E423FB3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'Pie Chart - Diversion Ops'!$D$26</c:f>
              <c:numCache>
                <c:formatCode>0%</c:formatCode>
                <c:ptCount val="1"/>
                <c:pt idx="0">
                  <c:v>0.34166666923342037</c:v>
                </c:pt>
              </c:numCache>
            </c:numRef>
          </c:val>
          <c:extLst>
            <c:ext xmlns:c16="http://schemas.microsoft.com/office/drawing/2014/chart" uri="{C3380CC4-5D6E-409C-BE32-E72D297353CC}">
              <c16:uniqueId val="{00000002-7FF2-406D-A8ED-8391E423FB3D}"/>
            </c:ext>
          </c:extLst>
        </c:ser>
        <c:dLbls>
          <c:dLblPos val="ctr"/>
          <c:showLegendKey val="0"/>
          <c:showVal val="1"/>
          <c:showCatName val="0"/>
          <c:showSerName val="0"/>
          <c:showPercent val="0"/>
          <c:showBubbleSize val="0"/>
        </c:dLbls>
        <c:gapWidth val="150"/>
        <c:overlap val="100"/>
        <c:axId val="394469184"/>
        <c:axId val="394477056"/>
      </c:barChart>
      <c:catAx>
        <c:axId val="394469184"/>
        <c:scaling>
          <c:orientation val="minMax"/>
        </c:scaling>
        <c:delete val="1"/>
        <c:axPos val="b"/>
        <c:majorTickMark val="none"/>
        <c:minorTickMark val="none"/>
        <c:tickLblPos val="nextTo"/>
        <c:crossAx val="394477056"/>
        <c:crosses val="autoZero"/>
        <c:auto val="1"/>
        <c:lblAlgn val="ctr"/>
        <c:lblOffset val="100"/>
        <c:noMultiLvlLbl val="0"/>
      </c:catAx>
      <c:valAx>
        <c:axId val="39447705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94469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lumMod val="50000"/>
        </a:schemeClr>
      </a:solidFill>
      <a:round/>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3D21CB-EBB7-4B41-B926-6630C3572597}"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CA53FA00-8236-42E4-B0FC-901DF226B414}">
      <dgm:prSet/>
      <dgm:spPr/>
      <dgm:t>
        <a:bodyPr/>
        <a:lstStyle/>
        <a:p>
          <a:r>
            <a:rPr lang="en-US" b="1" i="1" dirty="0"/>
            <a:t>What we are talking about is the MOU Working Group, which is different from the Governing Board of any solid waste authority or district that will be created from the process over the next year.</a:t>
          </a:r>
          <a:endParaRPr lang="en-US" b="1" dirty="0"/>
        </a:p>
      </dgm:t>
    </dgm:pt>
    <dgm:pt modelId="{05EC030D-18FC-4C3C-8E9E-BC91E86DCB42}" type="parTrans" cxnId="{57971527-456F-41E8-902F-639F9A0EE2EE}">
      <dgm:prSet/>
      <dgm:spPr/>
      <dgm:t>
        <a:bodyPr/>
        <a:lstStyle/>
        <a:p>
          <a:endParaRPr lang="en-US"/>
        </a:p>
      </dgm:t>
    </dgm:pt>
    <dgm:pt modelId="{03BBA4DB-2C8E-458D-A8DF-0B9F6E5396D0}" type="sibTrans" cxnId="{57971527-456F-41E8-902F-639F9A0EE2EE}">
      <dgm:prSet/>
      <dgm:spPr/>
      <dgm:t>
        <a:bodyPr/>
        <a:lstStyle/>
        <a:p>
          <a:endParaRPr lang="en-US"/>
        </a:p>
      </dgm:t>
    </dgm:pt>
    <dgm:pt modelId="{E2BE9874-D6AE-4B4D-A417-E3CF00720B4D}">
      <dgm:prSet/>
      <dgm:spPr/>
      <dgm:t>
        <a:bodyPr/>
        <a:lstStyle/>
        <a:p>
          <a:r>
            <a:rPr lang="en-US" b="1" i="0" dirty="0"/>
            <a:t>History:  Since the 2013 expiration of the Resource Recovery System (the “RRS”), the former members of the RRS selected six (6) representatives to work with the County on the distribution of assets and to identify a path forward toward collaboratively developing a new regional system:</a:t>
          </a:r>
        </a:p>
        <a:p>
          <a:r>
            <a:rPr lang="en-US" b="1" i="0" dirty="0"/>
            <a:t>- Mayor of Fort Lauderdale</a:t>
          </a:r>
        </a:p>
        <a:p>
          <a:r>
            <a:rPr lang="en-US" b="1" i="0" dirty="0"/>
            <a:t>- Mayor of Hollywood</a:t>
          </a:r>
        </a:p>
        <a:p>
          <a:r>
            <a:rPr lang="en-US" b="1" i="0" dirty="0"/>
            <a:t>- Mayor of Miramar</a:t>
          </a:r>
        </a:p>
        <a:p>
          <a:r>
            <a:rPr lang="en-US" b="1" i="0" dirty="0"/>
            <a:t>- Mayor of Sunrise</a:t>
          </a:r>
        </a:p>
        <a:p>
          <a:r>
            <a:rPr lang="en-US" b="1" i="0" dirty="0"/>
            <a:t>- Mayor of Weston</a:t>
          </a:r>
        </a:p>
        <a:p>
          <a:r>
            <a:rPr lang="en-US" b="1" i="0" dirty="0"/>
            <a:t>- Commissioner from Coconut Creek </a:t>
          </a:r>
          <a:endParaRPr lang="en-US" dirty="0"/>
        </a:p>
      </dgm:t>
    </dgm:pt>
    <dgm:pt modelId="{66181893-36B9-43BE-A6A9-2556B07A395B}" type="parTrans" cxnId="{22B26123-A845-4750-9D53-8C410F67D715}">
      <dgm:prSet/>
      <dgm:spPr/>
      <dgm:t>
        <a:bodyPr/>
        <a:lstStyle/>
        <a:p>
          <a:endParaRPr lang="en-US"/>
        </a:p>
      </dgm:t>
    </dgm:pt>
    <dgm:pt modelId="{933B5569-7E7A-4ECD-AA39-8E8CE9A4FC72}" type="sibTrans" cxnId="{22B26123-A845-4750-9D53-8C410F67D715}">
      <dgm:prSet/>
      <dgm:spPr/>
      <dgm:t>
        <a:bodyPr/>
        <a:lstStyle/>
        <a:p>
          <a:endParaRPr lang="en-US"/>
        </a:p>
      </dgm:t>
    </dgm:pt>
    <dgm:pt modelId="{1ECE7335-F649-48A0-B1C9-69B4198B0848}" type="pres">
      <dgm:prSet presAssocID="{9A3D21CB-EBB7-4B41-B926-6630C3572597}" presName="linear" presStyleCnt="0">
        <dgm:presLayoutVars>
          <dgm:animLvl val="lvl"/>
          <dgm:resizeHandles val="exact"/>
        </dgm:presLayoutVars>
      </dgm:prSet>
      <dgm:spPr/>
    </dgm:pt>
    <dgm:pt modelId="{4A334F0C-D5E5-4A0C-BACC-8E1FFA35CC8D}" type="pres">
      <dgm:prSet presAssocID="{CA53FA00-8236-42E4-B0FC-901DF226B414}" presName="parentText" presStyleLbl="node1" presStyleIdx="0" presStyleCnt="2" custScaleY="25403">
        <dgm:presLayoutVars>
          <dgm:chMax val="0"/>
          <dgm:bulletEnabled val="1"/>
        </dgm:presLayoutVars>
      </dgm:prSet>
      <dgm:spPr/>
    </dgm:pt>
    <dgm:pt modelId="{98767723-CB0E-44BC-8B23-E5EB28871A9B}" type="pres">
      <dgm:prSet presAssocID="{03BBA4DB-2C8E-458D-A8DF-0B9F6E5396D0}" presName="spacer" presStyleCnt="0"/>
      <dgm:spPr/>
    </dgm:pt>
    <dgm:pt modelId="{EC987E40-714A-4CE4-A958-B9DF4ACE0506}" type="pres">
      <dgm:prSet presAssocID="{E2BE9874-D6AE-4B4D-A417-E3CF00720B4D}" presName="parentText" presStyleLbl="node1" presStyleIdx="1" presStyleCnt="2">
        <dgm:presLayoutVars>
          <dgm:chMax val="0"/>
          <dgm:bulletEnabled val="1"/>
        </dgm:presLayoutVars>
      </dgm:prSet>
      <dgm:spPr/>
    </dgm:pt>
  </dgm:ptLst>
  <dgm:cxnLst>
    <dgm:cxn modelId="{22B26123-A845-4750-9D53-8C410F67D715}" srcId="{9A3D21CB-EBB7-4B41-B926-6630C3572597}" destId="{E2BE9874-D6AE-4B4D-A417-E3CF00720B4D}" srcOrd="1" destOrd="0" parTransId="{66181893-36B9-43BE-A6A9-2556B07A395B}" sibTransId="{933B5569-7E7A-4ECD-AA39-8E8CE9A4FC72}"/>
    <dgm:cxn modelId="{57971527-456F-41E8-902F-639F9A0EE2EE}" srcId="{9A3D21CB-EBB7-4B41-B926-6630C3572597}" destId="{CA53FA00-8236-42E4-B0FC-901DF226B414}" srcOrd="0" destOrd="0" parTransId="{05EC030D-18FC-4C3C-8E9E-BC91E86DCB42}" sibTransId="{03BBA4DB-2C8E-458D-A8DF-0B9F6E5396D0}"/>
    <dgm:cxn modelId="{8F319C86-96E9-4A1F-B795-0557328793A9}" type="presOf" srcId="{9A3D21CB-EBB7-4B41-B926-6630C3572597}" destId="{1ECE7335-F649-48A0-B1C9-69B4198B0848}" srcOrd="0" destOrd="0" presId="urn:microsoft.com/office/officeart/2005/8/layout/vList2"/>
    <dgm:cxn modelId="{DDF056A2-FBAC-4AF8-91A1-18E05A658412}" type="presOf" srcId="{CA53FA00-8236-42E4-B0FC-901DF226B414}" destId="{4A334F0C-D5E5-4A0C-BACC-8E1FFA35CC8D}" srcOrd="0" destOrd="0" presId="urn:microsoft.com/office/officeart/2005/8/layout/vList2"/>
    <dgm:cxn modelId="{D29068AC-77A0-44BE-A2F1-B6C60F6860C8}" type="presOf" srcId="{E2BE9874-D6AE-4B4D-A417-E3CF00720B4D}" destId="{EC987E40-714A-4CE4-A958-B9DF4ACE0506}" srcOrd="0" destOrd="0" presId="urn:microsoft.com/office/officeart/2005/8/layout/vList2"/>
    <dgm:cxn modelId="{559DE9D0-3517-4F00-80DC-391E2970FB1D}" type="presParOf" srcId="{1ECE7335-F649-48A0-B1C9-69B4198B0848}" destId="{4A334F0C-D5E5-4A0C-BACC-8E1FFA35CC8D}" srcOrd="0" destOrd="0" presId="urn:microsoft.com/office/officeart/2005/8/layout/vList2"/>
    <dgm:cxn modelId="{78C81FED-1B32-42BC-BFD8-DD752A8D642F}" type="presParOf" srcId="{1ECE7335-F649-48A0-B1C9-69B4198B0848}" destId="{98767723-CB0E-44BC-8B23-E5EB28871A9B}" srcOrd="1" destOrd="0" presId="urn:microsoft.com/office/officeart/2005/8/layout/vList2"/>
    <dgm:cxn modelId="{4ADBDC0D-0FDD-4680-A670-03A0CC85E025}" type="presParOf" srcId="{1ECE7335-F649-48A0-B1C9-69B4198B0848}" destId="{EC987E40-714A-4CE4-A958-B9DF4ACE050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3D21CB-EBB7-4B41-B926-6630C3572597}"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CA53FA00-8236-42E4-B0FC-901DF226B414}">
      <dgm:prSet/>
      <dgm:spPr/>
      <dgm:t>
        <a:bodyPr/>
        <a:lstStyle/>
        <a:p>
          <a:r>
            <a:rPr lang="en-US" b="0" i="1" dirty="0"/>
            <a:t>Based on the requirements outlined in the MOU, the composition of proposed working group (five to nine total members) could be:</a:t>
          </a:r>
          <a:endParaRPr lang="en-US" dirty="0"/>
        </a:p>
      </dgm:t>
    </dgm:pt>
    <dgm:pt modelId="{05EC030D-18FC-4C3C-8E9E-BC91E86DCB42}" type="parTrans" cxnId="{57971527-456F-41E8-902F-639F9A0EE2EE}">
      <dgm:prSet/>
      <dgm:spPr/>
      <dgm:t>
        <a:bodyPr/>
        <a:lstStyle/>
        <a:p>
          <a:endParaRPr lang="en-US"/>
        </a:p>
      </dgm:t>
    </dgm:pt>
    <dgm:pt modelId="{03BBA4DB-2C8E-458D-A8DF-0B9F6E5396D0}" type="sibTrans" cxnId="{57971527-456F-41E8-902F-639F9A0EE2EE}">
      <dgm:prSet/>
      <dgm:spPr/>
      <dgm:t>
        <a:bodyPr/>
        <a:lstStyle/>
        <a:p>
          <a:endParaRPr lang="en-US"/>
        </a:p>
      </dgm:t>
    </dgm:pt>
    <dgm:pt modelId="{E2BE9874-D6AE-4B4D-A417-E3CF00720B4D}">
      <dgm:prSet/>
      <dgm:spPr/>
      <dgm:t>
        <a:bodyPr/>
        <a:lstStyle/>
        <a:p>
          <a:r>
            <a:rPr lang="en-US" b="1" i="0" dirty="0"/>
            <a:t>One (1) Broward County Commissioner (required under MOU). </a:t>
          </a:r>
          <a:endParaRPr lang="en-US" dirty="0"/>
        </a:p>
      </dgm:t>
    </dgm:pt>
    <dgm:pt modelId="{66181893-36B9-43BE-A6A9-2556B07A395B}" type="parTrans" cxnId="{22B26123-A845-4750-9D53-8C410F67D715}">
      <dgm:prSet/>
      <dgm:spPr/>
      <dgm:t>
        <a:bodyPr/>
        <a:lstStyle/>
        <a:p>
          <a:endParaRPr lang="en-US"/>
        </a:p>
      </dgm:t>
    </dgm:pt>
    <dgm:pt modelId="{933B5569-7E7A-4ECD-AA39-8E8CE9A4FC72}" type="sibTrans" cxnId="{22B26123-A845-4750-9D53-8C410F67D715}">
      <dgm:prSet/>
      <dgm:spPr/>
      <dgm:t>
        <a:bodyPr/>
        <a:lstStyle/>
        <a:p>
          <a:endParaRPr lang="en-US"/>
        </a:p>
      </dgm:t>
    </dgm:pt>
    <dgm:pt modelId="{C545E31F-6924-453D-8917-227D5B25417F}">
      <dgm:prSet/>
      <dgm:spPr/>
      <dgm:t>
        <a:bodyPr/>
        <a:lstStyle/>
        <a:p>
          <a:r>
            <a:rPr lang="en-US" b="1" i="0" dirty="0"/>
            <a:t>Four (4) or Five (5) representatives from the ten most populous municipalities in Broward County.</a:t>
          </a:r>
          <a:endParaRPr lang="en-US" dirty="0"/>
        </a:p>
      </dgm:t>
    </dgm:pt>
    <dgm:pt modelId="{611B80CD-B885-4D40-B0D8-3A818A8D2F44}" type="parTrans" cxnId="{660230D5-F888-4F3A-89D9-24ECB1E98B0B}">
      <dgm:prSet/>
      <dgm:spPr/>
      <dgm:t>
        <a:bodyPr/>
        <a:lstStyle/>
        <a:p>
          <a:endParaRPr lang="en-US"/>
        </a:p>
      </dgm:t>
    </dgm:pt>
    <dgm:pt modelId="{EA24E216-171E-4991-A805-A39312A05F05}" type="sibTrans" cxnId="{660230D5-F888-4F3A-89D9-24ECB1E98B0B}">
      <dgm:prSet/>
      <dgm:spPr/>
      <dgm:t>
        <a:bodyPr/>
        <a:lstStyle/>
        <a:p>
          <a:endParaRPr lang="en-US"/>
        </a:p>
      </dgm:t>
    </dgm:pt>
    <dgm:pt modelId="{BEA932F8-283C-42BF-8A3A-6056B3F2666E}">
      <dgm:prSet/>
      <dgm:spPr/>
      <dgm:t>
        <a:bodyPr/>
        <a:lstStyle/>
        <a:p>
          <a:r>
            <a:rPr lang="en-US" b="1" i="0" dirty="0"/>
            <a:t>Two (2) or Three (3) representatives from the next ten most populous municipalities in Broward County.</a:t>
          </a:r>
          <a:endParaRPr lang="en-US" dirty="0"/>
        </a:p>
      </dgm:t>
    </dgm:pt>
    <dgm:pt modelId="{BE879954-DB85-4593-A7CC-D1C7B2E377D2}" type="parTrans" cxnId="{650A39D3-666B-4127-BEAC-F2CC0B75A92E}">
      <dgm:prSet/>
      <dgm:spPr/>
      <dgm:t>
        <a:bodyPr/>
        <a:lstStyle/>
        <a:p>
          <a:endParaRPr lang="en-US"/>
        </a:p>
      </dgm:t>
    </dgm:pt>
    <dgm:pt modelId="{22996764-D693-4748-91A2-02BD61E0F987}" type="sibTrans" cxnId="{650A39D3-666B-4127-BEAC-F2CC0B75A92E}">
      <dgm:prSet/>
      <dgm:spPr/>
      <dgm:t>
        <a:bodyPr/>
        <a:lstStyle/>
        <a:p>
          <a:endParaRPr lang="en-US"/>
        </a:p>
      </dgm:t>
    </dgm:pt>
    <dgm:pt modelId="{4329F16B-FFFB-40E0-99C0-3096C79CD20F}">
      <dgm:prSet/>
      <dgm:spPr/>
      <dgm:t>
        <a:bodyPr/>
        <a:lstStyle/>
        <a:p>
          <a:r>
            <a:rPr lang="en-US" b="1" i="0" dirty="0"/>
            <a:t>One (1) or Two (2) representatives from the ten least populous representatives in Broward County. </a:t>
          </a:r>
          <a:endParaRPr lang="en-US" dirty="0"/>
        </a:p>
      </dgm:t>
    </dgm:pt>
    <dgm:pt modelId="{A88CED28-B395-4267-A776-156838E9F0CD}" type="parTrans" cxnId="{A40895EF-7852-4BA3-90C2-4B7D6DB50C03}">
      <dgm:prSet/>
      <dgm:spPr/>
      <dgm:t>
        <a:bodyPr/>
        <a:lstStyle/>
        <a:p>
          <a:endParaRPr lang="en-US"/>
        </a:p>
      </dgm:t>
    </dgm:pt>
    <dgm:pt modelId="{48369B66-0C8E-4116-8B87-66D132F7D34B}" type="sibTrans" cxnId="{A40895EF-7852-4BA3-90C2-4B7D6DB50C03}">
      <dgm:prSet/>
      <dgm:spPr/>
      <dgm:t>
        <a:bodyPr/>
        <a:lstStyle/>
        <a:p>
          <a:endParaRPr lang="en-US"/>
        </a:p>
      </dgm:t>
    </dgm:pt>
    <dgm:pt modelId="{1ECE7335-F649-48A0-B1C9-69B4198B0848}" type="pres">
      <dgm:prSet presAssocID="{9A3D21CB-EBB7-4B41-B926-6630C3572597}" presName="linear" presStyleCnt="0">
        <dgm:presLayoutVars>
          <dgm:animLvl val="lvl"/>
          <dgm:resizeHandles val="exact"/>
        </dgm:presLayoutVars>
      </dgm:prSet>
      <dgm:spPr/>
    </dgm:pt>
    <dgm:pt modelId="{4A334F0C-D5E5-4A0C-BACC-8E1FFA35CC8D}" type="pres">
      <dgm:prSet presAssocID="{CA53FA00-8236-42E4-B0FC-901DF226B414}" presName="parentText" presStyleLbl="node1" presStyleIdx="0" presStyleCnt="5">
        <dgm:presLayoutVars>
          <dgm:chMax val="0"/>
          <dgm:bulletEnabled val="1"/>
        </dgm:presLayoutVars>
      </dgm:prSet>
      <dgm:spPr/>
    </dgm:pt>
    <dgm:pt modelId="{98767723-CB0E-44BC-8B23-E5EB28871A9B}" type="pres">
      <dgm:prSet presAssocID="{03BBA4DB-2C8E-458D-A8DF-0B9F6E5396D0}" presName="spacer" presStyleCnt="0"/>
      <dgm:spPr/>
    </dgm:pt>
    <dgm:pt modelId="{EC987E40-714A-4CE4-A958-B9DF4ACE0506}" type="pres">
      <dgm:prSet presAssocID="{E2BE9874-D6AE-4B4D-A417-E3CF00720B4D}" presName="parentText" presStyleLbl="node1" presStyleIdx="1" presStyleCnt="5">
        <dgm:presLayoutVars>
          <dgm:chMax val="0"/>
          <dgm:bulletEnabled val="1"/>
        </dgm:presLayoutVars>
      </dgm:prSet>
      <dgm:spPr/>
    </dgm:pt>
    <dgm:pt modelId="{10F9DF76-09FB-4817-8F3A-2A9B224A0BE8}" type="pres">
      <dgm:prSet presAssocID="{933B5569-7E7A-4ECD-AA39-8E8CE9A4FC72}" presName="spacer" presStyleCnt="0"/>
      <dgm:spPr/>
    </dgm:pt>
    <dgm:pt modelId="{97091130-1454-41D2-B31E-8489F1FE1892}" type="pres">
      <dgm:prSet presAssocID="{C545E31F-6924-453D-8917-227D5B25417F}" presName="parentText" presStyleLbl="node1" presStyleIdx="2" presStyleCnt="5">
        <dgm:presLayoutVars>
          <dgm:chMax val="0"/>
          <dgm:bulletEnabled val="1"/>
        </dgm:presLayoutVars>
      </dgm:prSet>
      <dgm:spPr/>
    </dgm:pt>
    <dgm:pt modelId="{F2C629B5-017E-43DE-825B-9475A49A7C30}" type="pres">
      <dgm:prSet presAssocID="{EA24E216-171E-4991-A805-A39312A05F05}" presName="spacer" presStyleCnt="0"/>
      <dgm:spPr/>
    </dgm:pt>
    <dgm:pt modelId="{805B8EF1-C4F9-4B38-9BCD-AD80BEF62DE5}" type="pres">
      <dgm:prSet presAssocID="{BEA932F8-283C-42BF-8A3A-6056B3F2666E}" presName="parentText" presStyleLbl="node1" presStyleIdx="3" presStyleCnt="5">
        <dgm:presLayoutVars>
          <dgm:chMax val="0"/>
          <dgm:bulletEnabled val="1"/>
        </dgm:presLayoutVars>
      </dgm:prSet>
      <dgm:spPr/>
    </dgm:pt>
    <dgm:pt modelId="{5EE24ED1-E762-49B5-8A2E-B077764DC2C9}" type="pres">
      <dgm:prSet presAssocID="{22996764-D693-4748-91A2-02BD61E0F987}" presName="spacer" presStyleCnt="0"/>
      <dgm:spPr/>
    </dgm:pt>
    <dgm:pt modelId="{13AC92D1-04A9-4D1A-8E4F-1814F2186DEB}" type="pres">
      <dgm:prSet presAssocID="{4329F16B-FFFB-40E0-99C0-3096C79CD20F}" presName="parentText" presStyleLbl="node1" presStyleIdx="4" presStyleCnt="5">
        <dgm:presLayoutVars>
          <dgm:chMax val="0"/>
          <dgm:bulletEnabled val="1"/>
        </dgm:presLayoutVars>
      </dgm:prSet>
      <dgm:spPr/>
    </dgm:pt>
  </dgm:ptLst>
  <dgm:cxnLst>
    <dgm:cxn modelId="{22B26123-A845-4750-9D53-8C410F67D715}" srcId="{9A3D21CB-EBB7-4B41-B926-6630C3572597}" destId="{E2BE9874-D6AE-4B4D-A417-E3CF00720B4D}" srcOrd="1" destOrd="0" parTransId="{66181893-36B9-43BE-A6A9-2556B07A395B}" sibTransId="{933B5569-7E7A-4ECD-AA39-8E8CE9A4FC72}"/>
    <dgm:cxn modelId="{57971527-456F-41E8-902F-639F9A0EE2EE}" srcId="{9A3D21CB-EBB7-4B41-B926-6630C3572597}" destId="{CA53FA00-8236-42E4-B0FC-901DF226B414}" srcOrd="0" destOrd="0" parTransId="{05EC030D-18FC-4C3C-8E9E-BC91E86DCB42}" sibTransId="{03BBA4DB-2C8E-458D-A8DF-0B9F6E5396D0}"/>
    <dgm:cxn modelId="{8F319C86-96E9-4A1F-B795-0557328793A9}" type="presOf" srcId="{9A3D21CB-EBB7-4B41-B926-6630C3572597}" destId="{1ECE7335-F649-48A0-B1C9-69B4198B0848}" srcOrd="0" destOrd="0" presId="urn:microsoft.com/office/officeart/2005/8/layout/vList2"/>
    <dgm:cxn modelId="{4197DE8D-BC46-43EF-A99E-F6521D3BCBCB}" type="presOf" srcId="{BEA932F8-283C-42BF-8A3A-6056B3F2666E}" destId="{805B8EF1-C4F9-4B38-9BCD-AD80BEF62DE5}" srcOrd="0" destOrd="0" presId="urn:microsoft.com/office/officeart/2005/8/layout/vList2"/>
    <dgm:cxn modelId="{DDF056A2-FBAC-4AF8-91A1-18E05A658412}" type="presOf" srcId="{CA53FA00-8236-42E4-B0FC-901DF226B414}" destId="{4A334F0C-D5E5-4A0C-BACC-8E1FFA35CC8D}" srcOrd="0" destOrd="0" presId="urn:microsoft.com/office/officeart/2005/8/layout/vList2"/>
    <dgm:cxn modelId="{D29068AC-77A0-44BE-A2F1-B6C60F6860C8}" type="presOf" srcId="{E2BE9874-D6AE-4B4D-A417-E3CF00720B4D}" destId="{EC987E40-714A-4CE4-A958-B9DF4ACE0506}" srcOrd="0" destOrd="0" presId="urn:microsoft.com/office/officeart/2005/8/layout/vList2"/>
    <dgm:cxn modelId="{C42F8AAD-8954-43CF-80C9-99C6DCF7EB4A}" type="presOf" srcId="{4329F16B-FFFB-40E0-99C0-3096C79CD20F}" destId="{13AC92D1-04A9-4D1A-8E4F-1814F2186DEB}" srcOrd="0" destOrd="0" presId="urn:microsoft.com/office/officeart/2005/8/layout/vList2"/>
    <dgm:cxn modelId="{650A39D3-666B-4127-BEAC-F2CC0B75A92E}" srcId="{9A3D21CB-EBB7-4B41-B926-6630C3572597}" destId="{BEA932F8-283C-42BF-8A3A-6056B3F2666E}" srcOrd="3" destOrd="0" parTransId="{BE879954-DB85-4593-A7CC-D1C7B2E377D2}" sibTransId="{22996764-D693-4748-91A2-02BD61E0F987}"/>
    <dgm:cxn modelId="{660230D5-F888-4F3A-89D9-24ECB1E98B0B}" srcId="{9A3D21CB-EBB7-4B41-B926-6630C3572597}" destId="{C545E31F-6924-453D-8917-227D5B25417F}" srcOrd="2" destOrd="0" parTransId="{611B80CD-B885-4D40-B0D8-3A818A8D2F44}" sibTransId="{EA24E216-171E-4991-A805-A39312A05F05}"/>
    <dgm:cxn modelId="{1E4EF4EA-53F4-4644-8790-7E2113F05C5D}" type="presOf" srcId="{C545E31F-6924-453D-8917-227D5B25417F}" destId="{97091130-1454-41D2-B31E-8489F1FE1892}" srcOrd="0" destOrd="0" presId="urn:microsoft.com/office/officeart/2005/8/layout/vList2"/>
    <dgm:cxn modelId="{A40895EF-7852-4BA3-90C2-4B7D6DB50C03}" srcId="{9A3D21CB-EBB7-4B41-B926-6630C3572597}" destId="{4329F16B-FFFB-40E0-99C0-3096C79CD20F}" srcOrd="4" destOrd="0" parTransId="{A88CED28-B395-4267-A776-156838E9F0CD}" sibTransId="{48369B66-0C8E-4116-8B87-66D132F7D34B}"/>
    <dgm:cxn modelId="{559DE9D0-3517-4F00-80DC-391E2970FB1D}" type="presParOf" srcId="{1ECE7335-F649-48A0-B1C9-69B4198B0848}" destId="{4A334F0C-D5E5-4A0C-BACC-8E1FFA35CC8D}" srcOrd="0" destOrd="0" presId="urn:microsoft.com/office/officeart/2005/8/layout/vList2"/>
    <dgm:cxn modelId="{78C81FED-1B32-42BC-BFD8-DD752A8D642F}" type="presParOf" srcId="{1ECE7335-F649-48A0-B1C9-69B4198B0848}" destId="{98767723-CB0E-44BC-8B23-E5EB28871A9B}" srcOrd="1" destOrd="0" presId="urn:microsoft.com/office/officeart/2005/8/layout/vList2"/>
    <dgm:cxn modelId="{4ADBDC0D-0FDD-4680-A670-03A0CC85E025}" type="presParOf" srcId="{1ECE7335-F649-48A0-B1C9-69B4198B0848}" destId="{EC987E40-714A-4CE4-A958-B9DF4ACE0506}" srcOrd="2" destOrd="0" presId="urn:microsoft.com/office/officeart/2005/8/layout/vList2"/>
    <dgm:cxn modelId="{06F4392F-EAF7-41F2-8E83-F7BA7800A539}" type="presParOf" srcId="{1ECE7335-F649-48A0-B1C9-69B4198B0848}" destId="{10F9DF76-09FB-4817-8F3A-2A9B224A0BE8}" srcOrd="3" destOrd="0" presId="urn:microsoft.com/office/officeart/2005/8/layout/vList2"/>
    <dgm:cxn modelId="{ED693DFB-953A-4B83-A4A4-82AAD6ACFB8D}" type="presParOf" srcId="{1ECE7335-F649-48A0-B1C9-69B4198B0848}" destId="{97091130-1454-41D2-B31E-8489F1FE1892}" srcOrd="4" destOrd="0" presId="urn:microsoft.com/office/officeart/2005/8/layout/vList2"/>
    <dgm:cxn modelId="{B14554BA-9B39-410B-8E8B-45BA1033DDA6}" type="presParOf" srcId="{1ECE7335-F649-48A0-B1C9-69B4198B0848}" destId="{F2C629B5-017E-43DE-825B-9475A49A7C30}" srcOrd="5" destOrd="0" presId="urn:microsoft.com/office/officeart/2005/8/layout/vList2"/>
    <dgm:cxn modelId="{DC5572CF-5121-44BB-B29E-BFBCEFF8E16E}" type="presParOf" srcId="{1ECE7335-F649-48A0-B1C9-69B4198B0848}" destId="{805B8EF1-C4F9-4B38-9BCD-AD80BEF62DE5}" srcOrd="6" destOrd="0" presId="urn:microsoft.com/office/officeart/2005/8/layout/vList2"/>
    <dgm:cxn modelId="{9CA14A3A-267C-4AFC-809E-886F7680E1E8}" type="presParOf" srcId="{1ECE7335-F649-48A0-B1C9-69B4198B0848}" destId="{5EE24ED1-E762-49B5-8A2E-B077764DC2C9}" srcOrd="7" destOrd="0" presId="urn:microsoft.com/office/officeart/2005/8/layout/vList2"/>
    <dgm:cxn modelId="{8F7F30C6-6B01-478C-9D35-A7ACFF92F82D}" type="presParOf" srcId="{1ECE7335-F649-48A0-B1C9-69B4198B0848}" destId="{13AC92D1-04A9-4D1A-8E4F-1814F2186DE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3D21CB-EBB7-4B41-B926-6630C3572597}"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CA53FA00-8236-42E4-B0FC-901DF226B414}">
      <dgm:prSet/>
      <dgm:spPr/>
      <dgm:t>
        <a:bodyPr/>
        <a:lstStyle/>
        <a:p>
          <a:r>
            <a:rPr lang="en-US" b="0" i="1" dirty="0"/>
            <a:t>Based on the requirements outlined in the MOU, the composition of proposed working group (five to nine total members) could be:</a:t>
          </a:r>
          <a:endParaRPr lang="en-US" dirty="0"/>
        </a:p>
      </dgm:t>
    </dgm:pt>
    <dgm:pt modelId="{05EC030D-18FC-4C3C-8E9E-BC91E86DCB42}" type="parTrans" cxnId="{57971527-456F-41E8-902F-639F9A0EE2EE}">
      <dgm:prSet/>
      <dgm:spPr/>
      <dgm:t>
        <a:bodyPr/>
        <a:lstStyle/>
        <a:p>
          <a:endParaRPr lang="en-US"/>
        </a:p>
      </dgm:t>
    </dgm:pt>
    <dgm:pt modelId="{03BBA4DB-2C8E-458D-A8DF-0B9F6E5396D0}" type="sibTrans" cxnId="{57971527-456F-41E8-902F-639F9A0EE2EE}">
      <dgm:prSet/>
      <dgm:spPr/>
      <dgm:t>
        <a:bodyPr/>
        <a:lstStyle/>
        <a:p>
          <a:endParaRPr lang="en-US"/>
        </a:p>
      </dgm:t>
    </dgm:pt>
    <dgm:pt modelId="{E2BE9874-D6AE-4B4D-A417-E3CF00720B4D}">
      <dgm:prSet/>
      <dgm:spPr/>
      <dgm:t>
        <a:bodyPr/>
        <a:lstStyle/>
        <a:p>
          <a:r>
            <a:rPr lang="en-US" b="1" i="0" dirty="0"/>
            <a:t>One (1) Broward County Commissioner (required under MOU). </a:t>
          </a:r>
          <a:endParaRPr lang="en-US" dirty="0"/>
        </a:p>
      </dgm:t>
    </dgm:pt>
    <dgm:pt modelId="{66181893-36B9-43BE-A6A9-2556B07A395B}" type="parTrans" cxnId="{22B26123-A845-4750-9D53-8C410F67D715}">
      <dgm:prSet/>
      <dgm:spPr/>
      <dgm:t>
        <a:bodyPr/>
        <a:lstStyle/>
        <a:p>
          <a:endParaRPr lang="en-US"/>
        </a:p>
      </dgm:t>
    </dgm:pt>
    <dgm:pt modelId="{933B5569-7E7A-4ECD-AA39-8E8CE9A4FC72}" type="sibTrans" cxnId="{22B26123-A845-4750-9D53-8C410F67D715}">
      <dgm:prSet/>
      <dgm:spPr/>
      <dgm:t>
        <a:bodyPr/>
        <a:lstStyle/>
        <a:p>
          <a:endParaRPr lang="en-US"/>
        </a:p>
      </dgm:t>
    </dgm:pt>
    <dgm:pt modelId="{C545E31F-6924-453D-8917-227D5B25417F}">
      <dgm:prSet/>
      <dgm:spPr/>
      <dgm:t>
        <a:bodyPr/>
        <a:lstStyle/>
        <a:p>
          <a:r>
            <a:rPr lang="en-US" b="1" i="0" dirty="0"/>
            <a:t>Two (2) to three (3) representatives from municipalities representing top third of population in Broward County.</a:t>
          </a:r>
          <a:endParaRPr lang="en-US" dirty="0"/>
        </a:p>
      </dgm:t>
    </dgm:pt>
    <dgm:pt modelId="{611B80CD-B885-4D40-B0D8-3A818A8D2F44}" type="parTrans" cxnId="{660230D5-F888-4F3A-89D9-24ECB1E98B0B}">
      <dgm:prSet/>
      <dgm:spPr/>
      <dgm:t>
        <a:bodyPr/>
        <a:lstStyle/>
        <a:p>
          <a:endParaRPr lang="en-US"/>
        </a:p>
      </dgm:t>
    </dgm:pt>
    <dgm:pt modelId="{EA24E216-171E-4991-A805-A39312A05F05}" type="sibTrans" cxnId="{660230D5-F888-4F3A-89D9-24ECB1E98B0B}">
      <dgm:prSet/>
      <dgm:spPr/>
      <dgm:t>
        <a:bodyPr/>
        <a:lstStyle/>
        <a:p>
          <a:endParaRPr lang="en-US"/>
        </a:p>
      </dgm:t>
    </dgm:pt>
    <dgm:pt modelId="{BEA932F8-283C-42BF-8A3A-6056B3F2666E}">
      <dgm:prSet/>
      <dgm:spPr/>
      <dgm:t>
        <a:bodyPr/>
        <a:lstStyle/>
        <a:p>
          <a:r>
            <a:rPr lang="en-US" b="1" i="0" dirty="0"/>
            <a:t>Two (2) to four (4) representatives from municipalities representing middle third of population in Broward County.</a:t>
          </a:r>
          <a:endParaRPr lang="en-US" dirty="0"/>
        </a:p>
      </dgm:t>
    </dgm:pt>
    <dgm:pt modelId="{BE879954-DB85-4593-A7CC-D1C7B2E377D2}" type="parTrans" cxnId="{650A39D3-666B-4127-BEAC-F2CC0B75A92E}">
      <dgm:prSet/>
      <dgm:spPr/>
      <dgm:t>
        <a:bodyPr/>
        <a:lstStyle/>
        <a:p>
          <a:endParaRPr lang="en-US"/>
        </a:p>
      </dgm:t>
    </dgm:pt>
    <dgm:pt modelId="{22996764-D693-4748-91A2-02BD61E0F987}" type="sibTrans" cxnId="{650A39D3-666B-4127-BEAC-F2CC0B75A92E}">
      <dgm:prSet/>
      <dgm:spPr/>
      <dgm:t>
        <a:bodyPr/>
        <a:lstStyle/>
        <a:p>
          <a:endParaRPr lang="en-US"/>
        </a:p>
      </dgm:t>
    </dgm:pt>
    <dgm:pt modelId="{4329F16B-FFFB-40E0-99C0-3096C79CD20F}">
      <dgm:prSet/>
      <dgm:spPr/>
      <dgm:t>
        <a:bodyPr/>
        <a:lstStyle/>
        <a:p>
          <a:r>
            <a:rPr lang="en-US" b="1" i="0" dirty="0"/>
            <a:t>Two (2) to three (3) representatives from municipalities representing last third of population in Broward County.</a:t>
          </a:r>
          <a:endParaRPr lang="en-US" dirty="0"/>
        </a:p>
      </dgm:t>
    </dgm:pt>
    <dgm:pt modelId="{A88CED28-B395-4267-A776-156838E9F0CD}" type="parTrans" cxnId="{A40895EF-7852-4BA3-90C2-4B7D6DB50C03}">
      <dgm:prSet/>
      <dgm:spPr/>
      <dgm:t>
        <a:bodyPr/>
        <a:lstStyle/>
        <a:p>
          <a:endParaRPr lang="en-US"/>
        </a:p>
      </dgm:t>
    </dgm:pt>
    <dgm:pt modelId="{48369B66-0C8E-4116-8B87-66D132F7D34B}" type="sibTrans" cxnId="{A40895EF-7852-4BA3-90C2-4B7D6DB50C03}">
      <dgm:prSet/>
      <dgm:spPr/>
      <dgm:t>
        <a:bodyPr/>
        <a:lstStyle/>
        <a:p>
          <a:endParaRPr lang="en-US"/>
        </a:p>
      </dgm:t>
    </dgm:pt>
    <dgm:pt modelId="{1ECE7335-F649-48A0-B1C9-69B4198B0848}" type="pres">
      <dgm:prSet presAssocID="{9A3D21CB-EBB7-4B41-B926-6630C3572597}" presName="linear" presStyleCnt="0">
        <dgm:presLayoutVars>
          <dgm:animLvl val="lvl"/>
          <dgm:resizeHandles val="exact"/>
        </dgm:presLayoutVars>
      </dgm:prSet>
      <dgm:spPr/>
    </dgm:pt>
    <dgm:pt modelId="{4A334F0C-D5E5-4A0C-BACC-8E1FFA35CC8D}" type="pres">
      <dgm:prSet presAssocID="{CA53FA00-8236-42E4-B0FC-901DF226B414}" presName="parentText" presStyleLbl="node1" presStyleIdx="0" presStyleCnt="5">
        <dgm:presLayoutVars>
          <dgm:chMax val="0"/>
          <dgm:bulletEnabled val="1"/>
        </dgm:presLayoutVars>
      </dgm:prSet>
      <dgm:spPr/>
    </dgm:pt>
    <dgm:pt modelId="{98767723-CB0E-44BC-8B23-E5EB28871A9B}" type="pres">
      <dgm:prSet presAssocID="{03BBA4DB-2C8E-458D-A8DF-0B9F6E5396D0}" presName="spacer" presStyleCnt="0"/>
      <dgm:spPr/>
    </dgm:pt>
    <dgm:pt modelId="{EC987E40-714A-4CE4-A958-B9DF4ACE0506}" type="pres">
      <dgm:prSet presAssocID="{E2BE9874-D6AE-4B4D-A417-E3CF00720B4D}" presName="parentText" presStyleLbl="node1" presStyleIdx="1" presStyleCnt="5">
        <dgm:presLayoutVars>
          <dgm:chMax val="0"/>
          <dgm:bulletEnabled val="1"/>
        </dgm:presLayoutVars>
      </dgm:prSet>
      <dgm:spPr/>
    </dgm:pt>
    <dgm:pt modelId="{10F9DF76-09FB-4817-8F3A-2A9B224A0BE8}" type="pres">
      <dgm:prSet presAssocID="{933B5569-7E7A-4ECD-AA39-8E8CE9A4FC72}" presName="spacer" presStyleCnt="0"/>
      <dgm:spPr/>
    </dgm:pt>
    <dgm:pt modelId="{97091130-1454-41D2-B31E-8489F1FE1892}" type="pres">
      <dgm:prSet presAssocID="{C545E31F-6924-453D-8917-227D5B25417F}" presName="parentText" presStyleLbl="node1" presStyleIdx="2" presStyleCnt="5">
        <dgm:presLayoutVars>
          <dgm:chMax val="0"/>
          <dgm:bulletEnabled val="1"/>
        </dgm:presLayoutVars>
      </dgm:prSet>
      <dgm:spPr/>
    </dgm:pt>
    <dgm:pt modelId="{F2C629B5-017E-43DE-825B-9475A49A7C30}" type="pres">
      <dgm:prSet presAssocID="{EA24E216-171E-4991-A805-A39312A05F05}" presName="spacer" presStyleCnt="0"/>
      <dgm:spPr/>
    </dgm:pt>
    <dgm:pt modelId="{805B8EF1-C4F9-4B38-9BCD-AD80BEF62DE5}" type="pres">
      <dgm:prSet presAssocID="{BEA932F8-283C-42BF-8A3A-6056B3F2666E}" presName="parentText" presStyleLbl="node1" presStyleIdx="3" presStyleCnt="5">
        <dgm:presLayoutVars>
          <dgm:chMax val="0"/>
          <dgm:bulletEnabled val="1"/>
        </dgm:presLayoutVars>
      </dgm:prSet>
      <dgm:spPr/>
    </dgm:pt>
    <dgm:pt modelId="{5EE24ED1-E762-49B5-8A2E-B077764DC2C9}" type="pres">
      <dgm:prSet presAssocID="{22996764-D693-4748-91A2-02BD61E0F987}" presName="spacer" presStyleCnt="0"/>
      <dgm:spPr/>
    </dgm:pt>
    <dgm:pt modelId="{13AC92D1-04A9-4D1A-8E4F-1814F2186DEB}" type="pres">
      <dgm:prSet presAssocID="{4329F16B-FFFB-40E0-99C0-3096C79CD20F}" presName="parentText" presStyleLbl="node1" presStyleIdx="4" presStyleCnt="5">
        <dgm:presLayoutVars>
          <dgm:chMax val="0"/>
          <dgm:bulletEnabled val="1"/>
        </dgm:presLayoutVars>
      </dgm:prSet>
      <dgm:spPr/>
    </dgm:pt>
  </dgm:ptLst>
  <dgm:cxnLst>
    <dgm:cxn modelId="{22B26123-A845-4750-9D53-8C410F67D715}" srcId="{9A3D21CB-EBB7-4B41-B926-6630C3572597}" destId="{E2BE9874-D6AE-4B4D-A417-E3CF00720B4D}" srcOrd="1" destOrd="0" parTransId="{66181893-36B9-43BE-A6A9-2556B07A395B}" sibTransId="{933B5569-7E7A-4ECD-AA39-8E8CE9A4FC72}"/>
    <dgm:cxn modelId="{57971527-456F-41E8-902F-639F9A0EE2EE}" srcId="{9A3D21CB-EBB7-4B41-B926-6630C3572597}" destId="{CA53FA00-8236-42E4-B0FC-901DF226B414}" srcOrd="0" destOrd="0" parTransId="{05EC030D-18FC-4C3C-8E9E-BC91E86DCB42}" sibTransId="{03BBA4DB-2C8E-458D-A8DF-0B9F6E5396D0}"/>
    <dgm:cxn modelId="{8F319C86-96E9-4A1F-B795-0557328793A9}" type="presOf" srcId="{9A3D21CB-EBB7-4B41-B926-6630C3572597}" destId="{1ECE7335-F649-48A0-B1C9-69B4198B0848}" srcOrd="0" destOrd="0" presId="urn:microsoft.com/office/officeart/2005/8/layout/vList2"/>
    <dgm:cxn modelId="{4197DE8D-BC46-43EF-A99E-F6521D3BCBCB}" type="presOf" srcId="{BEA932F8-283C-42BF-8A3A-6056B3F2666E}" destId="{805B8EF1-C4F9-4B38-9BCD-AD80BEF62DE5}" srcOrd="0" destOrd="0" presId="urn:microsoft.com/office/officeart/2005/8/layout/vList2"/>
    <dgm:cxn modelId="{DDF056A2-FBAC-4AF8-91A1-18E05A658412}" type="presOf" srcId="{CA53FA00-8236-42E4-B0FC-901DF226B414}" destId="{4A334F0C-D5E5-4A0C-BACC-8E1FFA35CC8D}" srcOrd="0" destOrd="0" presId="urn:microsoft.com/office/officeart/2005/8/layout/vList2"/>
    <dgm:cxn modelId="{D29068AC-77A0-44BE-A2F1-B6C60F6860C8}" type="presOf" srcId="{E2BE9874-D6AE-4B4D-A417-E3CF00720B4D}" destId="{EC987E40-714A-4CE4-A958-B9DF4ACE0506}" srcOrd="0" destOrd="0" presId="urn:microsoft.com/office/officeart/2005/8/layout/vList2"/>
    <dgm:cxn modelId="{C42F8AAD-8954-43CF-80C9-99C6DCF7EB4A}" type="presOf" srcId="{4329F16B-FFFB-40E0-99C0-3096C79CD20F}" destId="{13AC92D1-04A9-4D1A-8E4F-1814F2186DEB}" srcOrd="0" destOrd="0" presId="urn:microsoft.com/office/officeart/2005/8/layout/vList2"/>
    <dgm:cxn modelId="{650A39D3-666B-4127-BEAC-F2CC0B75A92E}" srcId="{9A3D21CB-EBB7-4B41-B926-6630C3572597}" destId="{BEA932F8-283C-42BF-8A3A-6056B3F2666E}" srcOrd="3" destOrd="0" parTransId="{BE879954-DB85-4593-A7CC-D1C7B2E377D2}" sibTransId="{22996764-D693-4748-91A2-02BD61E0F987}"/>
    <dgm:cxn modelId="{660230D5-F888-4F3A-89D9-24ECB1E98B0B}" srcId="{9A3D21CB-EBB7-4B41-B926-6630C3572597}" destId="{C545E31F-6924-453D-8917-227D5B25417F}" srcOrd="2" destOrd="0" parTransId="{611B80CD-B885-4D40-B0D8-3A818A8D2F44}" sibTransId="{EA24E216-171E-4991-A805-A39312A05F05}"/>
    <dgm:cxn modelId="{1E4EF4EA-53F4-4644-8790-7E2113F05C5D}" type="presOf" srcId="{C545E31F-6924-453D-8917-227D5B25417F}" destId="{97091130-1454-41D2-B31E-8489F1FE1892}" srcOrd="0" destOrd="0" presId="urn:microsoft.com/office/officeart/2005/8/layout/vList2"/>
    <dgm:cxn modelId="{A40895EF-7852-4BA3-90C2-4B7D6DB50C03}" srcId="{9A3D21CB-EBB7-4B41-B926-6630C3572597}" destId="{4329F16B-FFFB-40E0-99C0-3096C79CD20F}" srcOrd="4" destOrd="0" parTransId="{A88CED28-B395-4267-A776-156838E9F0CD}" sibTransId="{48369B66-0C8E-4116-8B87-66D132F7D34B}"/>
    <dgm:cxn modelId="{559DE9D0-3517-4F00-80DC-391E2970FB1D}" type="presParOf" srcId="{1ECE7335-F649-48A0-B1C9-69B4198B0848}" destId="{4A334F0C-D5E5-4A0C-BACC-8E1FFA35CC8D}" srcOrd="0" destOrd="0" presId="urn:microsoft.com/office/officeart/2005/8/layout/vList2"/>
    <dgm:cxn modelId="{78C81FED-1B32-42BC-BFD8-DD752A8D642F}" type="presParOf" srcId="{1ECE7335-F649-48A0-B1C9-69B4198B0848}" destId="{98767723-CB0E-44BC-8B23-E5EB28871A9B}" srcOrd="1" destOrd="0" presId="urn:microsoft.com/office/officeart/2005/8/layout/vList2"/>
    <dgm:cxn modelId="{4ADBDC0D-0FDD-4680-A670-03A0CC85E025}" type="presParOf" srcId="{1ECE7335-F649-48A0-B1C9-69B4198B0848}" destId="{EC987E40-714A-4CE4-A958-B9DF4ACE0506}" srcOrd="2" destOrd="0" presId="urn:microsoft.com/office/officeart/2005/8/layout/vList2"/>
    <dgm:cxn modelId="{06F4392F-EAF7-41F2-8E83-F7BA7800A539}" type="presParOf" srcId="{1ECE7335-F649-48A0-B1C9-69B4198B0848}" destId="{10F9DF76-09FB-4817-8F3A-2A9B224A0BE8}" srcOrd="3" destOrd="0" presId="urn:microsoft.com/office/officeart/2005/8/layout/vList2"/>
    <dgm:cxn modelId="{ED693DFB-953A-4B83-A4A4-82AAD6ACFB8D}" type="presParOf" srcId="{1ECE7335-F649-48A0-B1C9-69B4198B0848}" destId="{97091130-1454-41D2-B31E-8489F1FE1892}" srcOrd="4" destOrd="0" presId="urn:microsoft.com/office/officeart/2005/8/layout/vList2"/>
    <dgm:cxn modelId="{B14554BA-9B39-410B-8E8B-45BA1033DDA6}" type="presParOf" srcId="{1ECE7335-F649-48A0-B1C9-69B4198B0848}" destId="{F2C629B5-017E-43DE-825B-9475A49A7C30}" srcOrd="5" destOrd="0" presId="urn:microsoft.com/office/officeart/2005/8/layout/vList2"/>
    <dgm:cxn modelId="{DC5572CF-5121-44BB-B29E-BFBCEFF8E16E}" type="presParOf" srcId="{1ECE7335-F649-48A0-B1C9-69B4198B0848}" destId="{805B8EF1-C4F9-4B38-9BCD-AD80BEF62DE5}" srcOrd="6" destOrd="0" presId="urn:microsoft.com/office/officeart/2005/8/layout/vList2"/>
    <dgm:cxn modelId="{9CA14A3A-267C-4AFC-809E-886F7680E1E8}" type="presParOf" srcId="{1ECE7335-F649-48A0-B1C9-69B4198B0848}" destId="{5EE24ED1-E762-49B5-8A2E-B077764DC2C9}" srcOrd="7" destOrd="0" presId="urn:microsoft.com/office/officeart/2005/8/layout/vList2"/>
    <dgm:cxn modelId="{8F7F30C6-6B01-478C-9D35-A7ACFF92F82D}" type="presParOf" srcId="{1ECE7335-F649-48A0-B1C9-69B4198B0848}" destId="{13AC92D1-04A9-4D1A-8E4F-1814F2186DE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3D21CB-EBB7-4B41-B926-6630C3572597}"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CA53FA00-8236-42E4-B0FC-901DF226B414}">
      <dgm:prSet/>
      <dgm:spPr/>
      <dgm:t>
        <a:bodyPr/>
        <a:lstStyle/>
        <a:p>
          <a:r>
            <a:rPr lang="en-US" b="1" i="1" dirty="0"/>
            <a:t>IMPORTANT CONSIDERATIONS:</a:t>
          </a:r>
        </a:p>
        <a:p>
          <a:r>
            <a:rPr lang="en-US" b="1" i="0" dirty="0"/>
            <a:t>1.  Working Group members will be elected officials from participating MOU communities</a:t>
          </a:r>
        </a:p>
        <a:p>
          <a:r>
            <a:rPr lang="en-US" b="1" i="0" dirty="0"/>
            <a:t>2.  The MOU members may wish to determine that Working Group members are identified as member agencies (e.g., “Broward County”) rather than individual elected officials who may change over time or be unable to attend all meetings; this would enable “Alternate” representatives to participate on behalf of the Working Group agencies.</a:t>
          </a:r>
        </a:p>
        <a:p>
          <a:r>
            <a:rPr lang="en-US" b="1" i="0" dirty="0"/>
            <a:t>3.  Working Group members will need to commit significant personal time to this project over the next year</a:t>
          </a:r>
        </a:p>
        <a:p>
          <a:r>
            <a:rPr lang="en-US" b="1" i="0" dirty="0"/>
            <a:t>4.  Working Group members will need to commit their key staff to significant effort for this project</a:t>
          </a:r>
        </a:p>
      </dgm:t>
    </dgm:pt>
    <dgm:pt modelId="{05EC030D-18FC-4C3C-8E9E-BC91E86DCB42}" type="parTrans" cxnId="{57971527-456F-41E8-902F-639F9A0EE2EE}">
      <dgm:prSet/>
      <dgm:spPr/>
      <dgm:t>
        <a:bodyPr/>
        <a:lstStyle/>
        <a:p>
          <a:endParaRPr lang="en-US"/>
        </a:p>
      </dgm:t>
    </dgm:pt>
    <dgm:pt modelId="{03BBA4DB-2C8E-458D-A8DF-0B9F6E5396D0}" type="sibTrans" cxnId="{57971527-456F-41E8-902F-639F9A0EE2EE}">
      <dgm:prSet/>
      <dgm:spPr/>
      <dgm:t>
        <a:bodyPr/>
        <a:lstStyle/>
        <a:p>
          <a:endParaRPr lang="en-US"/>
        </a:p>
      </dgm:t>
    </dgm:pt>
    <dgm:pt modelId="{E2BE9874-D6AE-4B4D-A417-E3CF00720B4D}">
      <dgm:prSet/>
      <dgm:spPr/>
      <dgm:t>
        <a:bodyPr/>
        <a:lstStyle/>
        <a:p>
          <a:r>
            <a:rPr lang="en-US" b="1" i="0" dirty="0"/>
            <a:t>Regardless of participation on the Working Group, all participating communities will be represented in two important roles:</a:t>
          </a:r>
        </a:p>
        <a:p>
          <a:r>
            <a:rPr lang="en-US" b="1" i="0" dirty="0"/>
            <a:t>1.  As participating members of the MOU</a:t>
          </a:r>
        </a:p>
        <a:p>
          <a:r>
            <a:rPr lang="en-US" b="1" i="0" dirty="0"/>
            <a:t>2.  By appointing staff members to the Technical Group (not mandatory) </a:t>
          </a:r>
          <a:endParaRPr lang="en-US" dirty="0"/>
        </a:p>
      </dgm:t>
    </dgm:pt>
    <dgm:pt modelId="{66181893-36B9-43BE-A6A9-2556B07A395B}" type="parTrans" cxnId="{22B26123-A845-4750-9D53-8C410F67D715}">
      <dgm:prSet/>
      <dgm:spPr/>
      <dgm:t>
        <a:bodyPr/>
        <a:lstStyle/>
        <a:p>
          <a:endParaRPr lang="en-US"/>
        </a:p>
      </dgm:t>
    </dgm:pt>
    <dgm:pt modelId="{933B5569-7E7A-4ECD-AA39-8E8CE9A4FC72}" type="sibTrans" cxnId="{22B26123-A845-4750-9D53-8C410F67D715}">
      <dgm:prSet/>
      <dgm:spPr/>
      <dgm:t>
        <a:bodyPr/>
        <a:lstStyle/>
        <a:p>
          <a:endParaRPr lang="en-US"/>
        </a:p>
      </dgm:t>
    </dgm:pt>
    <dgm:pt modelId="{1ECE7335-F649-48A0-B1C9-69B4198B0848}" type="pres">
      <dgm:prSet presAssocID="{9A3D21CB-EBB7-4B41-B926-6630C3572597}" presName="linear" presStyleCnt="0">
        <dgm:presLayoutVars>
          <dgm:animLvl val="lvl"/>
          <dgm:resizeHandles val="exact"/>
        </dgm:presLayoutVars>
      </dgm:prSet>
      <dgm:spPr/>
    </dgm:pt>
    <dgm:pt modelId="{4A334F0C-D5E5-4A0C-BACC-8E1FFA35CC8D}" type="pres">
      <dgm:prSet presAssocID="{CA53FA00-8236-42E4-B0FC-901DF226B414}" presName="parentText" presStyleLbl="node1" presStyleIdx="0" presStyleCnt="2" custScaleY="77450">
        <dgm:presLayoutVars>
          <dgm:chMax val="0"/>
          <dgm:bulletEnabled val="1"/>
        </dgm:presLayoutVars>
      </dgm:prSet>
      <dgm:spPr/>
    </dgm:pt>
    <dgm:pt modelId="{98767723-CB0E-44BC-8B23-E5EB28871A9B}" type="pres">
      <dgm:prSet presAssocID="{03BBA4DB-2C8E-458D-A8DF-0B9F6E5396D0}" presName="spacer" presStyleCnt="0"/>
      <dgm:spPr/>
    </dgm:pt>
    <dgm:pt modelId="{EC987E40-714A-4CE4-A958-B9DF4ACE0506}" type="pres">
      <dgm:prSet presAssocID="{E2BE9874-D6AE-4B4D-A417-E3CF00720B4D}" presName="parentText" presStyleLbl="node1" presStyleIdx="1" presStyleCnt="2" custScaleY="31965">
        <dgm:presLayoutVars>
          <dgm:chMax val="0"/>
          <dgm:bulletEnabled val="1"/>
        </dgm:presLayoutVars>
      </dgm:prSet>
      <dgm:spPr/>
    </dgm:pt>
  </dgm:ptLst>
  <dgm:cxnLst>
    <dgm:cxn modelId="{22B26123-A845-4750-9D53-8C410F67D715}" srcId="{9A3D21CB-EBB7-4B41-B926-6630C3572597}" destId="{E2BE9874-D6AE-4B4D-A417-E3CF00720B4D}" srcOrd="1" destOrd="0" parTransId="{66181893-36B9-43BE-A6A9-2556B07A395B}" sibTransId="{933B5569-7E7A-4ECD-AA39-8E8CE9A4FC72}"/>
    <dgm:cxn modelId="{57971527-456F-41E8-902F-639F9A0EE2EE}" srcId="{9A3D21CB-EBB7-4B41-B926-6630C3572597}" destId="{CA53FA00-8236-42E4-B0FC-901DF226B414}" srcOrd="0" destOrd="0" parTransId="{05EC030D-18FC-4C3C-8E9E-BC91E86DCB42}" sibTransId="{03BBA4DB-2C8E-458D-A8DF-0B9F6E5396D0}"/>
    <dgm:cxn modelId="{8F319C86-96E9-4A1F-B795-0557328793A9}" type="presOf" srcId="{9A3D21CB-EBB7-4B41-B926-6630C3572597}" destId="{1ECE7335-F649-48A0-B1C9-69B4198B0848}" srcOrd="0" destOrd="0" presId="urn:microsoft.com/office/officeart/2005/8/layout/vList2"/>
    <dgm:cxn modelId="{DDF056A2-FBAC-4AF8-91A1-18E05A658412}" type="presOf" srcId="{CA53FA00-8236-42E4-B0FC-901DF226B414}" destId="{4A334F0C-D5E5-4A0C-BACC-8E1FFA35CC8D}" srcOrd="0" destOrd="0" presId="urn:microsoft.com/office/officeart/2005/8/layout/vList2"/>
    <dgm:cxn modelId="{D29068AC-77A0-44BE-A2F1-B6C60F6860C8}" type="presOf" srcId="{E2BE9874-D6AE-4B4D-A417-E3CF00720B4D}" destId="{EC987E40-714A-4CE4-A958-B9DF4ACE0506}" srcOrd="0" destOrd="0" presId="urn:microsoft.com/office/officeart/2005/8/layout/vList2"/>
    <dgm:cxn modelId="{559DE9D0-3517-4F00-80DC-391E2970FB1D}" type="presParOf" srcId="{1ECE7335-F649-48A0-B1C9-69B4198B0848}" destId="{4A334F0C-D5E5-4A0C-BACC-8E1FFA35CC8D}" srcOrd="0" destOrd="0" presId="urn:microsoft.com/office/officeart/2005/8/layout/vList2"/>
    <dgm:cxn modelId="{78C81FED-1B32-42BC-BFD8-DD752A8D642F}" type="presParOf" srcId="{1ECE7335-F649-48A0-B1C9-69B4198B0848}" destId="{98767723-CB0E-44BC-8B23-E5EB28871A9B}" srcOrd="1" destOrd="0" presId="urn:microsoft.com/office/officeart/2005/8/layout/vList2"/>
    <dgm:cxn modelId="{4ADBDC0D-0FDD-4680-A670-03A0CC85E025}" type="presParOf" srcId="{1ECE7335-F649-48A0-B1C9-69B4198B0848}" destId="{EC987E40-714A-4CE4-A958-B9DF4ACE050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334F0C-D5E5-4A0C-BACC-8E1FFA35CC8D}">
      <dsp:nvSpPr>
        <dsp:cNvPr id="0" name=""/>
        <dsp:cNvSpPr/>
      </dsp:nvSpPr>
      <dsp:spPr>
        <a:xfrm>
          <a:off x="0" y="70207"/>
          <a:ext cx="6496050" cy="888375"/>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i="1" kern="1200" dirty="0"/>
            <a:t>What we are talking about is the MOU Working Group, which is different from the Governing Board of any solid waste authority or district that will be created from the process over the next year.</a:t>
          </a:r>
          <a:endParaRPr lang="en-US" sz="1500" b="1" kern="1200" dirty="0"/>
        </a:p>
      </dsp:txBody>
      <dsp:txXfrm>
        <a:off x="43367" y="113574"/>
        <a:ext cx="6409316" cy="801641"/>
      </dsp:txXfrm>
    </dsp:sp>
    <dsp:sp modelId="{EC987E40-714A-4CE4-A958-B9DF4ACE0506}">
      <dsp:nvSpPr>
        <dsp:cNvPr id="0" name=""/>
        <dsp:cNvSpPr/>
      </dsp:nvSpPr>
      <dsp:spPr>
        <a:xfrm>
          <a:off x="0" y="1004662"/>
          <a:ext cx="6496050" cy="3497130"/>
        </a:xfrm>
        <a:prstGeom prst="roundRect">
          <a:avLst/>
        </a:prstGeom>
        <a:gradFill rotWithShape="0">
          <a:gsLst>
            <a:gs pos="0">
              <a:schemeClr val="accent2">
                <a:hueOff val="1354814"/>
                <a:satOff val="-6632"/>
                <a:lumOff val="3725"/>
                <a:alphaOff val="0"/>
                <a:tint val="98000"/>
                <a:lumMod val="114000"/>
              </a:schemeClr>
            </a:gs>
            <a:gs pos="100000">
              <a:schemeClr val="accent2">
                <a:hueOff val="1354814"/>
                <a:satOff val="-6632"/>
                <a:lumOff val="3725"/>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i="0" kern="1200" dirty="0"/>
            <a:t>History:  Since the 2013 expiration of the Resource Recovery System (the “RRS”), the former members of the RRS selected six (6) representatives to work with the County on the distribution of assets and to identify a path forward toward collaboratively developing a new regional system:</a:t>
          </a:r>
        </a:p>
        <a:p>
          <a:pPr marL="0" lvl="0" indent="0" algn="l" defTabSz="666750">
            <a:lnSpc>
              <a:spcPct val="90000"/>
            </a:lnSpc>
            <a:spcBef>
              <a:spcPct val="0"/>
            </a:spcBef>
            <a:spcAft>
              <a:spcPct val="35000"/>
            </a:spcAft>
            <a:buNone/>
          </a:pPr>
          <a:r>
            <a:rPr lang="en-US" sz="1500" b="1" i="0" kern="1200" dirty="0"/>
            <a:t>- Mayor of Fort Lauderdale</a:t>
          </a:r>
        </a:p>
        <a:p>
          <a:pPr marL="0" lvl="0" indent="0" algn="l" defTabSz="666750">
            <a:lnSpc>
              <a:spcPct val="90000"/>
            </a:lnSpc>
            <a:spcBef>
              <a:spcPct val="0"/>
            </a:spcBef>
            <a:spcAft>
              <a:spcPct val="35000"/>
            </a:spcAft>
            <a:buNone/>
          </a:pPr>
          <a:r>
            <a:rPr lang="en-US" sz="1500" b="1" i="0" kern="1200" dirty="0"/>
            <a:t>- Mayor of Hollywood</a:t>
          </a:r>
        </a:p>
        <a:p>
          <a:pPr marL="0" lvl="0" indent="0" algn="l" defTabSz="666750">
            <a:lnSpc>
              <a:spcPct val="90000"/>
            </a:lnSpc>
            <a:spcBef>
              <a:spcPct val="0"/>
            </a:spcBef>
            <a:spcAft>
              <a:spcPct val="35000"/>
            </a:spcAft>
            <a:buNone/>
          </a:pPr>
          <a:r>
            <a:rPr lang="en-US" sz="1500" b="1" i="0" kern="1200" dirty="0"/>
            <a:t>- Mayor of Miramar</a:t>
          </a:r>
        </a:p>
        <a:p>
          <a:pPr marL="0" lvl="0" indent="0" algn="l" defTabSz="666750">
            <a:lnSpc>
              <a:spcPct val="90000"/>
            </a:lnSpc>
            <a:spcBef>
              <a:spcPct val="0"/>
            </a:spcBef>
            <a:spcAft>
              <a:spcPct val="35000"/>
            </a:spcAft>
            <a:buNone/>
          </a:pPr>
          <a:r>
            <a:rPr lang="en-US" sz="1500" b="1" i="0" kern="1200" dirty="0"/>
            <a:t>- Mayor of Sunrise</a:t>
          </a:r>
        </a:p>
        <a:p>
          <a:pPr marL="0" lvl="0" indent="0" algn="l" defTabSz="666750">
            <a:lnSpc>
              <a:spcPct val="90000"/>
            </a:lnSpc>
            <a:spcBef>
              <a:spcPct val="0"/>
            </a:spcBef>
            <a:spcAft>
              <a:spcPct val="35000"/>
            </a:spcAft>
            <a:buNone/>
          </a:pPr>
          <a:r>
            <a:rPr lang="en-US" sz="1500" b="1" i="0" kern="1200" dirty="0"/>
            <a:t>- Mayor of Weston</a:t>
          </a:r>
        </a:p>
        <a:p>
          <a:pPr marL="0" lvl="0" indent="0" algn="l" defTabSz="666750">
            <a:lnSpc>
              <a:spcPct val="90000"/>
            </a:lnSpc>
            <a:spcBef>
              <a:spcPct val="0"/>
            </a:spcBef>
            <a:spcAft>
              <a:spcPct val="35000"/>
            </a:spcAft>
            <a:buNone/>
          </a:pPr>
          <a:r>
            <a:rPr lang="en-US" sz="1500" b="1" i="0" kern="1200" dirty="0"/>
            <a:t>- Commissioner from Coconut Creek </a:t>
          </a:r>
          <a:endParaRPr lang="en-US" sz="1500" kern="1200" dirty="0"/>
        </a:p>
      </dsp:txBody>
      <dsp:txXfrm>
        <a:off x="170716" y="1175378"/>
        <a:ext cx="6154618" cy="31556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334F0C-D5E5-4A0C-BACC-8E1FFA35CC8D}">
      <dsp:nvSpPr>
        <dsp:cNvPr id="0" name=""/>
        <dsp:cNvSpPr/>
      </dsp:nvSpPr>
      <dsp:spPr>
        <a:xfrm>
          <a:off x="0" y="707849"/>
          <a:ext cx="6496050" cy="596700"/>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0" i="1" kern="1200" dirty="0"/>
            <a:t>Based on the requirements outlined in the MOU, the composition of proposed working group (five to nine total members) could be:</a:t>
          </a:r>
          <a:endParaRPr lang="en-US" sz="1500" kern="1200" dirty="0"/>
        </a:p>
      </dsp:txBody>
      <dsp:txXfrm>
        <a:off x="29128" y="736977"/>
        <a:ext cx="6437794" cy="538444"/>
      </dsp:txXfrm>
    </dsp:sp>
    <dsp:sp modelId="{EC987E40-714A-4CE4-A958-B9DF4ACE0506}">
      <dsp:nvSpPr>
        <dsp:cNvPr id="0" name=""/>
        <dsp:cNvSpPr/>
      </dsp:nvSpPr>
      <dsp:spPr>
        <a:xfrm>
          <a:off x="0" y="1347749"/>
          <a:ext cx="6496050" cy="596700"/>
        </a:xfrm>
        <a:prstGeom prst="roundRect">
          <a:avLst/>
        </a:prstGeom>
        <a:gradFill rotWithShape="0">
          <a:gsLst>
            <a:gs pos="0">
              <a:schemeClr val="accent2">
                <a:hueOff val="338703"/>
                <a:satOff val="-1658"/>
                <a:lumOff val="931"/>
                <a:alphaOff val="0"/>
                <a:tint val="98000"/>
                <a:lumMod val="114000"/>
              </a:schemeClr>
            </a:gs>
            <a:gs pos="100000">
              <a:schemeClr val="accent2">
                <a:hueOff val="338703"/>
                <a:satOff val="-1658"/>
                <a:lumOff val="931"/>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i="0" kern="1200" dirty="0"/>
            <a:t>One (1) Broward County Commissioner (required under MOU). </a:t>
          </a:r>
          <a:endParaRPr lang="en-US" sz="1500" kern="1200" dirty="0"/>
        </a:p>
      </dsp:txBody>
      <dsp:txXfrm>
        <a:off x="29128" y="1376877"/>
        <a:ext cx="6437794" cy="538444"/>
      </dsp:txXfrm>
    </dsp:sp>
    <dsp:sp modelId="{97091130-1454-41D2-B31E-8489F1FE1892}">
      <dsp:nvSpPr>
        <dsp:cNvPr id="0" name=""/>
        <dsp:cNvSpPr/>
      </dsp:nvSpPr>
      <dsp:spPr>
        <a:xfrm>
          <a:off x="0" y="1987649"/>
          <a:ext cx="6496050" cy="596700"/>
        </a:xfrm>
        <a:prstGeom prst="roundRect">
          <a:avLst/>
        </a:prstGeom>
        <a:gradFill rotWithShape="0">
          <a:gsLst>
            <a:gs pos="0">
              <a:schemeClr val="accent2">
                <a:hueOff val="677407"/>
                <a:satOff val="-3316"/>
                <a:lumOff val="1862"/>
                <a:alphaOff val="0"/>
                <a:tint val="98000"/>
                <a:lumMod val="114000"/>
              </a:schemeClr>
            </a:gs>
            <a:gs pos="100000">
              <a:schemeClr val="accent2">
                <a:hueOff val="677407"/>
                <a:satOff val="-3316"/>
                <a:lumOff val="1862"/>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i="0" kern="1200" dirty="0"/>
            <a:t>Four (4) or Five (5) representatives from the ten most populous municipalities in Broward County.</a:t>
          </a:r>
          <a:endParaRPr lang="en-US" sz="1500" kern="1200" dirty="0"/>
        </a:p>
      </dsp:txBody>
      <dsp:txXfrm>
        <a:off x="29128" y="2016777"/>
        <a:ext cx="6437794" cy="538444"/>
      </dsp:txXfrm>
    </dsp:sp>
    <dsp:sp modelId="{805B8EF1-C4F9-4B38-9BCD-AD80BEF62DE5}">
      <dsp:nvSpPr>
        <dsp:cNvPr id="0" name=""/>
        <dsp:cNvSpPr/>
      </dsp:nvSpPr>
      <dsp:spPr>
        <a:xfrm>
          <a:off x="0" y="2627550"/>
          <a:ext cx="6496050" cy="596700"/>
        </a:xfrm>
        <a:prstGeom prst="roundRect">
          <a:avLst/>
        </a:prstGeom>
        <a:gradFill rotWithShape="0">
          <a:gsLst>
            <a:gs pos="0">
              <a:schemeClr val="accent2">
                <a:hueOff val="1016110"/>
                <a:satOff val="-4974"/>
                <a:lumOff val="2794"/>
                <a:alphaOff val="0"/>
                <a:tint val="98000"/>
                <a:lumMod val="114000"/>
              </a:schemeClr>
            </a:gs>
            <a:gs pos="100000">
              <a:schemeClr val="accent2">
                <a:hueOff val="1016110"/>
                <a:satOff val="-4974"/>
                <a:lumOff val="2794"/>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i="0" kern="1200" dirty="0"/>
            <a:t>Two (2) or Three (3) representatives from the next ten most populous municipalities in Broward County.</a:t>
          </a:r>
          <a:endParaRPr lang="en-US" sz="1500" kern="1200" dirty="0"/>
        </a:p>
      </dsp:txBody>
      <dsp:txXfrm>
        <a:off x="29128" y="2656678"/>
        <a:ext cx="6437794" cy="538444"/>
      </dsp:txXfrm>
    </dsp:sp>
    <dsp:sp modelId="{13AC92D1-04A9-4D1A-8E4F-1814F2186DEB}">
      <dsp:nvSpPr>
        <dsp:cNvPr id="0" name=""/>
        <dsp:cNvSpPr/>
      </dsp:nvSpPr>
      <dsp:spPr>
        <a:xfrm>
          <a:off x="0" y="3267450"/>
          <a:ext cx="6496050" cy="596700"/>
        </a:xfrm>
        <a:prstGeom prst="roundRect">
          <a:avLst/>
        </a:prstGeom>
        <a:gradFill rotWithShape="0">
          <a:gsLst>
            <a:gs pos="0">
              <a:schemeClr val="accent2">
                <a:hueOff val="1354814"/>
                <a:satOff val="-6632"/>
                <a:lumOff val="3725"/>
                <a:alphaOff val="0"/>
                <a:tint val="98000"/>
                <a:lumMod val="114000"/>
              </a:schemeClr>
            </a:gs>
            <a:gs pos="100000">
              <a:schemeClr val="accent2">
                <a:hueOff val="1354814"/>
                <a:satOff val="-6632"/>
                <a:lumOff val="3725"/>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i="0" kern="1200" dirty="0"/>
            <a:t>One (1) or Two (2) representatives from the ten least populous representatives in Broward County. </a:t>
          </a:r>
          <a:endParaRPr lang="en-US" sz="1500" kern="1200" dirty="0"/>
        </a:p>
      </dsp:txBody>
      <dsp:txXfrm>
        <a:off x="29128" y="3296578"/>
        <a:ext cx="6437794" cy="5384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334F0C-D5E5-4A0C-BACC-8E1FFA35CC8D}">
      <dsp:nvSpPr>
        <dsp:cNvPr id="0" name=""/>
        <dsp:cNvSpPr/>
      </dsp:nvSpPr>
      <dsp:spPr>
        <a:xfrm>
          <a:off x="0" y="707849"/>
          <a:ext cx="6496050" cy="596700"/>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0" i="1" kern="1200" dirty="0"/>
            <a:t>Based on the requirements outlined in the MOU, the composition of proposed working group (five to nine total members) could be:</a:t>
          </a:r>
          <a:endParaRPr lang="en-US" sz="1500" kern="1200" dirty="0"/>
        </a:p>
      </dsp:txBody>
      <dsp:txXfrm>
        <a:off x="29128" y="736977"/>
        <a:ext cx="6437794" cy="538444"/>
      </dsp:txXfrm>
    </dsp:sp>
    <dsp:sp modelId="{EC987E40-714A-4CE4-A958-B9DF4ACE0506}">
      <dsp:nvSpPr>
        <dsp:cNvPr id="0" name=""/>
        <dsp:cNvSpPr/>
      </dsp:nvSpPr>
      <dsp:spPr>
        <a:xfrm>
          <a:off x="0" y="1347749"/>
          <a:ext cx="6496050" cy="596700"/>
        </a:xfrm>
        <a:prstGeom prst="roundRect">
          <a:avLst/>
        </a:prstGeom>
        <a:gradFill rotWithShape="0">
          <a:gsLst>
            <a:gs pos="0">
              <a:schemeClr val="accent2">
                <a:hueOff val="338703"/>
                <a:satOff val="-1658"/>
                <a:lumOff val="931"/>
                <a:alphaOff val="0"/>
                <a:tint val="98000"/>
                <a:lumMod val="114000"/>
              </a:schemeClr>
            </a:gs>
            <a:gs pos="100000">
              <a:schemeClr val="accent2">
                <a:hueOff val="338703"/>
                <a:satOff val="-1658"/>
                <a:lumOff val="931"/>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i="0" kern="1200" dirty="0"/>
            <a:t>One (1) Broward County Commissioner (required under MOU). </a:t>
          </a:r>
          <a:endParaRPr lang="en-US" sz="1500" kern="1200" dirty="0"/>
        </a:p>
      </dsp:txBody>
      <dsp:txXfrm>
        <a:off x="29128" y="1376877"/>
        <a:ext cx="6437794" cy="538444"/>
      </dsp:txXfrm>
    </dsp:sp>
    <dsp:sp modelId="{97091130-1454-41D2-B31E-8489F1FE1892}">
      <dsp:nvSpPr>
        <dsp:cNvPr id="0" name=""/>
        <dsp:cNvSpPr/>
      </dsp:nvSpPr>
      <dsp:spPr>
        <a:xfrm>
          <a:off x="0" y="1987649"/>
          <a:ext cx="6496050" cy="596700"/>
        </a:xfrm>
        <a:prstGeom prst="roundRect">
          <a:avLst/>
        </a:prstGeom>
        <a:gradFill rotWithShape="0">
          <a:gsLst>
            <a:gs pos="0">
              <a:schemeClr val="accent2">
                <a:hueOff val="677407"/>
                <a:satOff val="-3316"/>
                <a:lumOff val="1862"/>
                <a:alphaOff val="0"/>
                <a:tint val="98000"/>
                <a:lumMod val="114000"/>
              </a:schemeClr>
            </a:gs>
            <a:gs pos="100000">
              <a:schemeClr val="accent2">
                <a:hueOff val="677407"/>
                <a:satOff val="-3316"/>
                <a:lumOff val="1862"/>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i="0" kern="1200" dirty="0"/>
            <a:t>Two (2) to three (3) representatives from municipalities representing top third of population in Broward County.</a:t>
          </a:r>
          <a:endParaRPr lang="en-US" sz="1500" kern="1200" dirty="0"/>
        </a:p>
      </dsp:txBody>
      <dsp:txXfrm>
        <a:off x="29128" y="2016777"/>
        <a:ext cx="6437794" cy="538444"/>
      </dsp:txXfrm>
    </dsp:sp>
    <dsp:sp modelId="{805B8EF1-C4F9-4B38-9BCD-AD80BEF62DE5}">
      <dsp:nvSpPr>
        <dsp:cNvPr id="0" name=""/>
        <dsp:cNvSpPr/>
      </dsp:nvSpPr>
      <dsp:spPr>
        <a:xfrm>
          <a:off x="0" y="2627550"/>
          <a:ext cx="6496050" cy="596700"/>
        </a:xfrm>
        <a:prstGeom prst="roundRect">
          <a:avLst/>
        </a:prstGeom>
        <a:gradFill rotWithShape="0">
          <a:gsLst>
            <a:gs pos="0">
              <a:schemeClr val="accent2">
                <a:hueOff val="1016110"/>
                <a:satOff val="-4974"/>
                <a:lumOff val="2794"/>
                <a:alphaOff val="0"/>
                <a:tint val="98000"/>
                <a:lumMod val="114000"/>
              </a:schemeClr>
            </a:gs>
            <a:gs pos="100000">
              <a:schemeClr val="accent2">
                <a:hueOff val="1016110"/>
                <a:satOff val="-4974"/>
                <a:lumOff val="2794"/>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i="0" kern="1200" dirty="0"/>
            <a:t>Two (2) to four (4) representatives from municipalities representing middle third of population in Broward County.</a:t>
          </a:r>
          <a:endParaRPr lang="en-US" sz="1500" kern="1200" dirty="0"/>
        </a:p>
      </dsp:txBody>
      <dsp:txXfrm>
        <a:off x="29128" y="2656678"/>
        <a:ext cx="6437794" cy="538444"/>
      </dsp:txXfrm>
    </dsp:sp>
    <dsp:sp modelId="{13AC92D1-04A9-4D1A-8E4F-1814F2186DEB}">
      <dsp:nvSpPr>
        <dsp:cNvPr id="0" name=""/>
        <dsp:cNvSpPr/>
      </dsp:nvSpPr>
      <dsp:spPr>
        <a:xfrm>
          <a:off x="0" y="3267450"/>
          <a:ext cx="6496050" cy="596700"/>
        </a:xfrm>
        <a:prstGeom prst="roundRect">
          <a:avLst/>
        </a:prstGeom>
        <a:gradFill rotWithShape="0">
          <a:gsLst>
            <a:gs pos="0">
              <a:schemeClr val="accent2">
                <a:hueOff val="1354814"/>
                <a:satOff val="-6632"/>
                <a:lumOff val="3725"/>
                <a:alphaOff val="0"/>
                <a:tint val="98000"/>
                <a:lumMod val="114000"/>
              </a:schemeClr>
            </a:gs>
            <a:gs pos="100000">
              <a:schemeClr val="accent2">
                <a:hueOff val="1354814"/>
                <a:satOff val="-6632"/>
                <a:lumOff val="3725"/>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i="0" kern="1200" dirty="0"/>
            <a:t>Two (2) to three (3) representatives from municipalities representing last third of population in Broward County.</a:t>
          </a:r>
          <a:endParaRPr lang="en-US" sz="1500" kern="1200" dirty="0"/>
        </a:p>
      </dsp:txBody>
      <dsp:txXfrm>
        <a:off x="29128" y="3296578"/>
        <a:ext cx="6437794" cy="5384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334F0C-D5E5-4A0C-BACC-8E1FFA35CC8D}">
      <dsp:nvSpPr>
        <dsp:cNvPr id="0" name=""/>
        <dsp:cNvSpPr/>
      </dsp:nvSpPr>
      <dsp:spPr>
        <a:xfrm>
          <a:off x="0" y="173746"/>
          <a:ext cx="6496050" cy="2957722"/>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i="1" kern="1200" dirty="0"/>
            <a:t>IMPORTANT CONSIDERATIONS:</a:t>
          </a:r>
        </a:p>
        <a:p>
          <a:pPr marL="0" lvl="0" indent="0" algn="l" defTabSz="577850">
            <a:lnSpc>
              <a:spcPct val="90000"/>
            </a:lnSpc>
            <a:spcBef>
              <a:spcPct val="0"/>
            </a:spcBef>
            <a:spcAft>
              <a:spcPct val="35000"/>
            </a:spcAft>
            <a:buNone/>
          </a:pPr>
          <a:r>
            <a:rPr lang="en-US" sz="1300" b="1" i="0" kern="1200" dirty="0"/>
            <a:t>1.  Working Group members will be elected officials from participating MOU communities</a:t>
          </a:r>
        </a:p>
        <a:p>
          <a:pPr marL="0" lvl="0" indent="0" algn="l" defTabSz="577850">
            <a:lnSpc>
              <a:spcPct val="90000"/>
            </a:lnSpc>
            <a:spcBef>
              <a:spcPct val="0"/>
            </a:spcBef>
            <a:spcAft>
              <a:spcPct val="35000"/>
            </a:spcAft>
            <a:buNone/>
          </a:pPr>
          <a:r>
            <a:rPr lang="en-US" sz="1300" b="1" i="0" kern="1200" dirty="0"/>
            <a:t>2.  The MOU members may wish to determine that Working Group members are identified as member agencies (e.g., “Broward County”) rather than individual elected officials who may change over time or be unable to attend all meetings; this would enable “Alternate” representatives to participate on behalf of the Working Group agencies.</a:t>
          </a:r>
        </a:p>
        <a:p>
          <a:pPr marL="0" lvl="0" indent="0" algn="l" defTabSz="577850">
            <a:lnSpc>
              <a:spcPct val="90000"/>
            </a:lnSpc>
            <a:spcBef>
              <a:spcPct val="0"/>
            </a:spcBef>
            <a:spcAft>
              <a:spcPct val="35000"/>
            </a:spcAft>
            <a:buNone/>
          </a:pPr>
          <a:r>
            <a:rPr lang="en-US" sz="1300" b="1" i="0" kern="1200" dirty="0"/>
            <a:t>3.  Working Group members will need to commit significant personal time to this project over the next year</a:t>
          </a:r>
        </a:p>
        <a:p>
          <a:pPr marL="0" lvl="0" indent="0" algn="l" defTabSz="577850">
            <a:lnSpc>
              <a:spcPct val="90000"/>
            </a:lnSpc>
            <a:spcBef>
              <a:spcPct val="0"/>
            </a:spcBef>
            <a:spcAft>
              <a:spcPct val="35000"/>
            </a:spcAft>
            <a:buNone/>
          </a:pPr>
          <a:r>
            <a:rPr lang="en-US" sz="1300" b="1" i="0" kern="1200" dirty="0"/>
            <a:t>4.  Working Group members will need to commit their key staff to significant effort for this project</a:t>
          </a:r>
        </a:p>
      </dsp:txBody>
      <dsp:txXfrm>
        <a:off x="144384" y="318130"/>
        <a:ext cx="6207282" cy="2668954"/>
      </dsp:txXfrm>
    </dsp:sp>
    <dsp:sp modelId="{EC987E40-714A-4CE4-A958-B9DF4ACE0506}">
      <dsp:nvSpPr>
        <dsp:cNvPr id="0" name=""/>
        <dsp:cNvSpPr/>
      </dsp:nvSpPr>
      <dsp:spPr>
        <a:xfrm>
          <a:off x="0" y="3177548"/>
          <a:ext cx="6496050" cy="1220704"/>
        </a:xfrm>
        <a:prstGeom prst="roundRect">
          <a:avLst/>
        </a:prstGeom>
        <a:gradFill rotWithShape="0">
          <a:gsLst>
            <a:gs pos="0">
              <a:schemeClr val="accent2">
                <a:hueOff val="1354814"/>
                <a:satOff val="-6632"/>
                <a:lumOff val="3725"/>
                <a:alphaOff val="0"/>
                <a:tint val="98000"/>
                <a:lumMod val="114000"/>
              </a:schemeClr>
            </a:gs>
            <a:gs pos="100000">
              <a:schemeClr val="accent2">
                <a:hueOff val="1354814"/>
                <a:satOff val="-6632"/>
                <a:lumOff val="3725"/>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i="0" kern="1200" dirty="0"/>
            <a:t>Regardless of participation on the Working Group, all participating communities will be represented in two important roles:</a:t>
          </a:r>
        </a:p>
        <a:p>
          <a:pPr marL="0" lvl="0" indent="0" algn="l" defTabSz="577850">
            <a:lnSpc>
              <a:spcPct val="90000"/>
            </a:lnSpc>
            <a:spcBef>
              <a:spcPct val="0"/>
            </a:spcBef>
            <a:spcAft>
              <a:spcPct val="35000"/>
            </a:spcAft>
            <a:buNone/>
          </a:pPr>
          <a:r>
            <a:rPr lang="en-US" sz="1300" b="1" i="0" kern="1200" dirty="0"/>
            <a:t>1.  As participating members of the MOU</a:t>
          </a:r>
        </a:p>
        <a:p>
          <a:pPr marL="0" lvl="0" indent="0" algn="l" defTabSz="577850">
            <a:lnSpc>
              <a:spcPct val="90000"/>
            </a:lnSpc>
            <a:spcBef>
              <a:spcPct val="0"/>
            </a:spcBef>
            <a:spcAft>
              <a:spcPct val="35000"/>
            </a:spcAft>
            <a:buNone/>
          </a:pPr>
          <a:r>
            <a:rPr lang="en-US" sz="1300" b="1" i="0" kern="1200" dirty="0"/>
            <a:t>2.  By appointing staff members to the Technical Group (not mandatory) </a:t>
          </a:r>
          <a:endParaRPr lang="en-US" sz="1300" kern="1200" dirty="0"/>
        </a:p>
      </dsp:txBody>
      <dsp:txXfrm>
        <a:off x="59590" y="3237138"/>
        <a:ext cx="6376870" cy="110152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0.39339</cdr:x>
      <cdr:y>0.22239</cdr:y>
    </cdr:from>
    <cdr:to>
      <cdr:x>0.56533</cdr:x>
      <cdr:y>0.41657</cdr:y>
    </cdr:to>
    <cdr:sp macro="" textlink="">
      <cdr:nvSpPr>
        <cdr:cNvPr id="2" name="TextBox 1">
          <a:extLst xmlns:a="http://schemas.openxmlformats.org/drawingml/2006/main">
            <a:ext uri="{FF2B5EF4-FFF2-40B4-BE49-F238E27FC236}">
              <a16:creationId xmlns:a16="http://schemas.microsoft.com/office/drawing/2014/main" id="{224F27B0-64E7-4E8F-9354-968A83D826D0}"/>
            </a:ext>
          </a:extLst>
        </cdr:cNvPr>
        <cdr:cNvSpPr txBox="1"/>
      </cdr:nvSpPr>
      <cdr:spPr>
        <a:xfrm xmlns:a="http://schemas.openxmlformats.org/drawingml/2006/main">
          <a:off x="4497203" y="1069816"/>
          <a:ext cx="1965603" cy="934090"/>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wrap="none" rtlCol="0"/>
        <a:lstStyle xmlns:a="http://schemas.openxmlformats.org/drawingml/2006/main"/>
        <a:p xmlns:a="http://schemas.openxmlformats.org/drawingml/2006/main">
          <a:r>
            <a:rPr lang="en-US" sz="1300" b="1" dirty="0"/>
            <a:t>April 2015 –</a:t>
          </a:r>
        </a:p>
        <a:p xmlns:a="http://schemas.openxmlformats.org/drawingml/2006/main">
          <a:r>
            <a:rPr lang="en-US" sz="1300" b="1" dirty="0"/>
            <a:t>Settlement</a:t>
          </a:r>
        </a:p>
        <a:p xmlns:a="http://schemas.openxmlformats.org/drawingml/2006/main">
          <a:r>
            <a:rPr lang="en-US" sz="1300" b="1" dirty="0"/>
            <a:t>Allocates Assets and</a:t>
          </a:r>
        </a:p>
        <a:p xmlns:a="http://schemas.openxmlformats.org/drawingml/2006/main">
          <a:r>
            <a:rPr lang="en-US" sz="1300" b="1" dirty="0"/>
            <a:t>Liabilities</a:t>
          </a:r>
        </a:p>
        <a:p xmlns:a="http://schemas.openxmlformats.org/drawingml/2006/main">
          <a:endParaRPr lang="en-US" sz="1100" dirty="0"/>
        </a:p>
      </cdr:txBody>
    </cdr:sp>
  </cdr:relSizeAnchor>
  <cdr:relSizeAnchor xmlns:cdr="http://schemas.openxmlformats.org/drawingml/2006/chartDrawing">
    <cdr:from>
      <cdr:x>0.82308</cdr:x>
      <cdr:y>0.51979</cdr:y>
    </cdr:from>
    <cdr:to>
      <cdr:x>0.97913</cdr:x>
      <cdr:y>0.64961</cdr:y>
    </cdr:to>
    <cdr:sp macro="" textlink="">
      <cdr:nvSpPr>
        <cdr:cNvPr id="3" name="TextBox 2">
          <a:extLst xmlns:a="http://schemas.openxmlformats.org/drawingml/2006/main">
            <a:ext uri="{FF2B5EF4-FFF2-40B4-BE49-F238E27FC236}">
              <a16:creationId xmlns:a16="http://schemas.microsoft.com/office/drawing/2014/main" id="{B0450DAD-0580-48E0-9F97-AE55A50CE269}"/>
            </a:ext>
          </a:extLst>
        </cdr:cNvPr>
        <cdr:cNvSpPr txBox="1"/>
      </cdr:nvSpPr>
      <cdr:spPr>
        <a:xfrm xmlns:a="http://schemas.openxmlformats.org/drawingml/2006/main">
          <a:off x="9330829" y="2500486"/>
          <a:ext cx="1769080" cy="624497"/>
        </a:xfrm>
        <a:prstGeom xmlns:a="http://schemas.openxmlformats.org/drawingml/2006/main" prst="rect">
          <a:avLst/>
        </a:prstGeom>
      </cdr:spPr>
      <cdr:style>
        <a:lnRef xmlns:a="http://schemas.openxmlformats.org/drawingml/2006/main" idx="1">
          <a:schemeClr val="accent5"/>
        </a:lnRef>
        <a:fillRef xmlns:a="http://schemas.openxmlformats.org/drawingml/2006/main" idx="2">
          <a:schemeClr val="accent5"/>
        </a:fillRef>
        <a:effectRef xmlns:a="http://schemas.openxmlformats.org/drawingml/2006/main" idx="1">
          <a:schemeClr val="accent5"/>
        </a:effectRef>
        <a:fontRef xmlns:a="http://schemas.openxmlformats.org/drawingml/2006/main" idx="minor">
          <a:schemeClr val="dk1"/>
        </a:fontRef>
      </cdr:style>
      <cdr:txBody>
        <a:bodyPr xmlns:a="http://schemas.openxmlformats.org/drawingml/2006/main" vertOverflow="clip" wrap="none" rtlCol="0"/>
        <a:lstStyle xmlns:a="http://schemas.openxmlformats.org/drawingml/2006/main"/>
        <a:p xmlns:a="http://schemas.openxmlformats.org/drawingml/2006/main">
          <a:r>
            <a:rPr lang="en-US" sz="1300" b="1" dirty="0"/>
            <a:t>December 2018 –</a:t>
          </a:r>
        </a:p>
        <a:p xmlns:a="http://schemas.openxmlformats.org/drawingml/2006/main">
          <a:r>
            <a:rPr lang="en-US" sz="1300" b="1" dirty="0"/>
            <a:t>Arcadis Final Report</a:t>
          </a:r>
        </a:p>
        <a:p xmlns:a="http://schemas.openxmlformats.org/drawingml/2006/main">
          <a:endParaRPr lang="en-US" sz="1100" dirty="0"/>
        </a:p>
      </cdr:txBody>
    </cdr:sp>
  </cdr:relSizeAnchor>
  <cdr:relSizeAnchor xmlns:cdr="http://schemas.openxmlformats.org/drawingml/2006/chartDrawing">
    <cdr:from>
      <cdr:x>0.87191</cdr:x>
      <cdr:y>0.68609</cdr:y>
    </cdr:from>
    <cdr:to>
      <cdr:x>1</cdr:x>
      <cdr:y>0.85753</cdr:y>
    </cdr:to>
    <cdr:sp macro="" textlink="">
      <cdr:nvSpPr>
        <cdr:cNvPr id="4" name="TextBox 3">
          <a:extLst xmlns:a="http://schemas.openxmlformats.org/drawingml/2006/main">
            <a:ext uri="{FF2B5EF4-FFF2-40B4-BE49-F238E27FC236}">
              <a16:creationId xmlns:a16="http://schemas.microsoft.com/office/drawing/2014/main" id="{FC3ED525-D69A-4B91-964F-A91E0CF6DCA3}"/>
            </a:ext>
          </a:extLst>
        </cdr:cNvPr>
        <cdr:cNvSpPr txBox="1"/>
      </cdr:nvSpPr>
      <cdr:spPr>
        <a:xfrm xmlns:a="http://schemas.openxmlformats.org/drawingml/2006/main">
          <a:off x="9884456" y="3300477"/>
          <a:ext cx="1452049" cy="824699"/>
        </a:xfrm>
        <a:prstGeom xmlns:a="http://schemas.openxmlformats.org/drawingml/2006/main" prst="rect">
          <a:avLst/>
        </a:prstGeom>
      </cdr:spPr>
      <cdr:style>
        <a:lnRef xmlns:a="http://schemas.openxmlformats.org/drawingml/2006/main" idx="0">
          <a:schemeClr val="accent6"/>
        </a:lnRef>
        <a:fillRef xmlns:a="http://schemas.openxmlformats.org/drawingml/2006/main" idx="3">
          <a:schemeClr val="accent6"/>
        </a:fillRef>
        <a:effectRef xmlns:a="http://schemas.openxmlformats.org/drawingml/2006/main" idx="3">
          <a:schemeClr val="accent6"/>
        </a:effectRef>
        <a:fontRef xmlns:a="http://schemas.openxmlformats.org/drawingml/2006/main" idx="minor">
          <a:schemeClr val="lt1"/>
        </a:fontRef>
      </cdr:style>
      <cdr:txBody>
        <a:bodyPr xmlns:a="http://schemas.openxmlformats.org/drawingml/2006/main" vertOverflow="clip" wrap="none" rtlCol="0"/>
        <a:lstStyle xmlns:a="http://schemas.openxmlformats.org/drawingml/2006/main"/>
        <a:p xmlns:a="http://schemas.openxmlformats.org/drawingml/2006/main">
          <a:r>
            <a:rPr lang="en-US" sz="1300" b="1" dirty="0"/>
            <a:t>Summer 2019-</a:t>
          </a:r>
        </a:p>
        <a:p xmlns:a="http://schemas.openxmlformats.org/drawingml/2006/main">
          <a:r>
            <a:rPr lang="en-US" sz="1300" b="1" dirty="0"/>
            <a:t>All Parties Agree</a:t>
          </a:r>
        </a:p>
        <a:p xmlns:a="http://schemas.openxmlformats.org/drawingml/2006/main">
          <a:r>
            <a:rPr lang="en-US" sz="1300" b="1" dirty="0"/>
            <a:t>To MOU</a:t>
          </a:r>
        </a:p>
        <a:p xmlns:a="http://schemas.openxmlformats.org/drawingml/2006/main">
          <a:endParaRPr lang="en-US" sz="1100" dirty="0"/>
        </a:p>
      </cdr:txBody>
    </cdr:sp>
  </cdr:relSizeAnchor>
  <cdr:relSizeAnchor xmlns:cdr="http://schemas.openxmlformats.org/drawingml/2006/chartDrawing">
    <cdr:from>
      <cdr:x>0.2008</cdr:x>
      <cdr:y>0.44701</cdr:y>
    </cdr:from>
    <cdr:to>
      <cdr:x>0.3585</cdr:x>
      <cdr:y>0.62717</cdr:y>
    </cdr:to>
    <cdr:sp macro="" textlink="">
      <cdr:nvSpPr>
        <cdr:cNvPr id="5" name="TextBox 4">
          <a:extLst xmlns:a="http://schemas.openxmlformats.org/drawingml/2006/main">
            <a:ext uri="{FF2B5EF4-FFF2-40B4-BE49-F238E27FC236}">
              <a16:creationId xmlns:a16="http://schemas.microsoft.com/office/drawing/2014/main" id="{D287FC01-874C-4899-91C5-D4F36B6969A1}"/>
            </a:ext>
          </a:extLst>
        </cdr:cNvPr>
        <cdr:cNvSpPr txBox="1"/>
      </cdr:nvSpPr>
      <cdr:spPr>
        <a:xfrm xmlns:a="http://schemas.openxmlformats.org/drawingml/2006/main">
          <a:off x="2276314" y="2150349"/>
          <a:ext cx="1787832" cy="866692"/>
        </a:xfrm>
        <a:prstGeom xmlns:a="http://schemas.openxmlformats.org/drawingml/2006/main" prst="rect">
          <a:avLst/>
        </a:prstGeom>
      </cdr:spPr>
      <cdr:style>
        <a:lnRef xmlns:a="http://schemas.openxmlformats.org/drawingml/2006/main" idx="1">
          <a:schemeClr val="dk1"/>
        </a:lnRef>
        <a:fillRef xmlns:a="http://schemas.openxmlformats.org/drawingml/2006/main" idx="2">
          <a:schemeClr val="dk1"/>
        </a:fillRef>
        <a:effectRef xmlns:a="http://schemas.openxmlformats.org/drawingml/2006/main" idx="1">
          <a:schemeClr val="dk1"/>
        </a:effectRef>
        <a:fontRef xmlns:a="http://schemas.openxmlformats.org/drawingml/2006/main" idx="minor">
          <a:schemeClr val="dk1"/>
        </a:fontRef>
      </cdr:style>
      <cdr:txBody>
        <a:bodyPr xmlns:a="http://schemas.openxmlformats.org/drawingml/2006/main" vertOverflow="clip" wrap="none" rtlCol="0"/>
        <a:lstStyle xmlns:a="http://schemas.openxmlformats.org/drawingml/2006/main"/>
        <a:p xmlns:a="http://schemas.openxmlformats.org/drawingml/2006/main">
          <a:r>
            <a:rPr lang="en-US" sz="1300" b="1" dirty="0"/>
            <a:t>Summer 2014 - </a:t>
          </a:r>
        </a:p>
        <a:p xmlns:a="http://schemas.openxmlformats.org/drawingml/2006/main">
          <a:r>
            <a:rPr lang="en-US" sz="1300" b="1" dirty="0"/>
            <a:t>Incinerator Tonnage </a:t>
          </a:r>
        </a:p>
        <a:p xmlns:a="http://schemas.openxmlformats.org/drawingml/2006/main">
          <a:r>
            <a:rPr lang="en-US" sz="1300" b="1" dirty="0"/>
            <a:t>Drops After RRB Ends</a:t>
          </a:r>
        </a:p>
      </cdr:txBody>
    </cdr:sp>
  </cdr:relSizeAnchor>
</c:userShapes>
</file>

<file path=ppt/drawings/drawing2.xml><?xml version="1.0" encoding="utf-8"?>
<c:userShapes xmlns:c="http://schemas.openxmlformats.org/drawingml/2006/chart">
  <cdr:relSizeAnchor xmlns:cdr="http://schemas.openxmlformats.org/drawingml/2006/chartDrawing">
    <cdr:from>
      <cdr:x>0.62934</cdr:x>
      <cdr:y>0.75169</cdr:y>
    </cdr:from>
    <cdr:to>
      <cdr:x>0.96962</cdr:x>
      <cdr:y>0.91746</cdr:y>
    </cdr:to>
    <cdr:sp macro="" textlink="">
      <cdr:nvSpPr>
        <cdr:cNvPr id="2" name="TextBox 1">
          <a:extLst xmlns:a="http://schemas.openxmlformats.org/drawingml/2006/main">
            <a:ext uri="{FF2B5EF4-FFF2-40B4-BE49-F238E27FC236}">
              <a16:creationId xmlns:a16="http://schemas.microsoft.com/office/drawing/2014/main" id="{89AF1C7C-1DB9-4F2F-B44E-2ABD1F6237FE}"/>
            </a:ext>
          </a:extLst>
        </cdr:cNvPr>
        <cdr:cNvSpPr txBox="1"/>
      </cdr:nvSpPr>
      <cdr:spPr>
        <a:xfrm xmlns:a="http://schemas.openxmlformats.org/drawingml/2006/main">
          <a:off x="1726405" y="2749390"/>
          <a:ext cx="933451" cy="60629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a:solidFill>
                <a:srgbClr val="595959"/>
              </a:solidFill>
            </a:rPr>
            <a:t>Currently Recycled</a:t>
          </a:r>
        </a:p>
      </cdr:txBody>
    </cdr:sp>
  </cdr:relSizeAnchor>
  <cdr:relSizeAnchor xmlns:cdr="http://schemas.openxmlformats.org/drawingml/2006/chartDrawing">
    <cdr:from>
      <cdr:x>0.16059</cdr:x>
      <cdr:y>0.33757</cdr:y>
    </cdr:from>
    <cdr:to>
      <cdr:x>0.8941</cdr:x>
      <cdr:y>0.33757</cdr:y>
    </cdr:to>
    <cdr:cxnSp macro="">
      <cdr:nvCxnSpPr>
        <cdr:cNvPr id="6" name="Straight Connector 5">
          <a:extLst xmlns:a="http://schemas.openxmlformats.org/drawingml/2006/main">
            <a:ext uri="{FF2B5EF4-FFF2-40B4-BE49-F238E27FC236}">
              <a16:creationId xmlns:a16="http://schemas.microsoft.com/office/drawing/2014/main" id="{FF599B3E-E0CB-435B-8604-0B7626710FFF}"/>
            </a:ext>
          </a:extLst>
        </cdr:cNvPr>
        <cdr:cNvCxnSpPr/>
      </cdr:nvCxnSpPr>
      <cdr:spPr>
        <a:xfrm xmlns:a="http://schemas.openxmlformats.org/drawingml/2006/main">
          <a:off x="440531" y="1234680"/>
          <a:ext cx="2012156" cy="0"/>
        </a:xfrm>
        <a:prstGeom xmlns:a="http://schemas.openxmlformats.org/drawingml/2006/main" prst="line">
          <a:avLst/>
        </a:prstGeom>
        <a:ln xmlns:a="http://schemas.openxmlformats.org/drawingml/2006/main">
          <a:solidFill>
            <a:schemeClr val="accent2"/>
          </a:solidFill>
        </a:ln>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0.32118</cdr:x>
      <cdr:y>0.23014</cdr:y>
    </cdr:from>
    <cdr:to>
      <cdr:x>0.64236</cdr:x>
      <cdr:y>0.3278</cdr:y>
    </cdr:to>
    <cdr:sp macro="" textlink="">
      <cdr:nvSpPr>
        <cdr:cNvPr id="7" name="TextBox 6">
          <a:extLst xmlns:a="http://schemas.openxmlformats.org/drawingml/2006/main">
            <a:ext uri="{FF2B5EF4-FFF2-40B4-BE49-F238E27FC236}">
              <a16:creationId xmlns:a16="http://schemas.microsoft.com/office/drawing/2014/main" id="{3304E17B-FBDB-4961-BA9A-469CA5939755}"/>
            </a:ext>
          </a:extLst>
        </cdr:cNvPr>
        <cdr:cNvSpPr txBox="1"/>
      </cdr:nvSpPr>
      <cdr:spPr>
        <a:xfrm xmlns:a="http://schemas.openxmlformats.org/drawingml/2006/main">
          <a:off x="881062" y="841772"/>
          <a:ext cx="881062" cy="3571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a:solidFill>
                <a:schemeClr val="accent2"/>
              </a:solidFill>
            </a:rPr>
            <a:t>75% Goal</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4EB9856E-3004-43E9-933B-2B44B98EF7E3}" type="datetimeFigureOut">
              <a:rPr lang="en-US" smtClean="0"/>
              <a:t>10/14/2019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90B4F650-D824-459C-8471-5B7560CE3DC7}" type="slidenum">
              <a:rPr lang="en-US" smtClean="0"/>
              <a:t>‹#›</a:t>
            </a:fld>
            <a:endParaRPr lang="en-US"/>
          </a:p>
        </p:txBody>
      </p:sp>
    </p:spTree>
    <p:extLst>
      <p:ext uri="{BB962C8B-B14F-4D97-AF65-F5344CB8AC3E}">
        <p14:creationId xmlns:p14="http://schemas.microsoft.com/office/powerpoint/2010/main" val="1111321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8DF254-2EC7-45F9-BD30-BE0E7C158C9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0724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8DF254-2EC7-45F9-BD30-BE0E7C158C9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2839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28DF254-2EC7-45F9-BD30-BE0E7C158C9E}" type="slidenum">
              <a:rPr lang="en-US" smtClean="0"/>
              <a:t>7</a:t>
            </a:fld>
            <a:endParaRPr lang="en-US" dirty="0"/>
          </a:p>
        </p:txBody>
      </p:sp>
      <p:sp>
        <p:nvSpPr>
          <p:cNvPr id="6" name="Notes Placeholder 5">
            <a:extLst>
              <a:ext uri="{FF2B5EF4-FFF2-40B4-BE49-F238E27FC236}">
                <a16:creationId xmlns:a16="http://schemas.microsoft.com/office/drawing/2014/main" id="{310E5A50-24A4-4BFF-800F-DEECB455AD02}"/>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186515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endParaRPr lang="en-US" sz="1200" dirty="0"/>
          </a:p>
        </p:txBody>
      </p:sp>
      <p:sp>
        <p:nvSpPr>
          <p:cNvPr id="4" name="Slide Number Placeholder 3"/>
          <p:cNvSpPr>
            <a:spLocks noGrp="1"/>
          </p:cNvSpPr>
          <p:nvPr>
            <p:ph type="sldNum" sz="quarter" idx="5"/>
          </p:nvPr>
        </p:nvSpPr>
        <p:spPr/>
        <p:txBody>
          <a:bodyPr/>
          <a:lstStyle/>
          <a:p>
            <a:fld id="{928DF254-2EC7-45F9-BD30-BE0E7C158C9E}" type="slidenum">
              <a:rPr lang="en-US" smtClean="0"/>
              <a:t>8</a:t>
            </a:fld>
            <a:endParaRPr lang="en-US" dirty="0"/>
          </a:p>
        </p:txBody>
      </p:sp>
    </p:spTree>
    <p:extLst>
      <p:ext uri="{BB962C8B-B14F-4D97-AF65-F5344CB8AC3E}">
        <p14:creationId xmlns:p14="http://schemas.microsoft.com/office/powerpoint/2010/main" val="3723147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8DF254-2EC7-45F9-BD30-BE0E7C158C9E}" type="slidenum">
              <a:rPr lang="en-US" smtClean="0"/>
              <a:t>9</a:t>
            </a:fld>
            <a:endParaRPr lang="en-US" dirty="0"/>
          </a:p>
        </p:txBody>
      </p:sp>
    </p:spTree>
    <p:extLst>
      <p:ext uri="{BB962C8B-B14F-4D97-AF65-F5344CB8AC3E}">
        <p14:creationId xmlns:p14="http://schemas.microsoft.com/office/powerpoint/2010/main" val="14477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8DF254-2EC7-45F9-BD30-BE0E7C158C9E}" type="slidenum">
              <a:rPr lang="en-US" smtClean="0"/>
              <a:t>13</a:t>
            </a:fld>
            <a:endParaRPr lang="en-US" dirty="0"/>
          </a:p>
        </p:txBody>
      </p:sp>
    </p:spTree>
    <p:extLst>
      <p:ext uri="{BB962C8B-B14F-4D97-AF65-F5344CB8AC3E}">
        <p14:creationId xmlns:p14="http://schemas.microsoft.com/office/powerpoint/2010/main" val="2409888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endParaRPr lang="en-US" sz="1200" dirty="0"/>
          </a:p>
        </p:txBody>
      </p:sp>
      <p:sp>
        <p:nvSpPr>
          <p:cNvPr id="4" name="Slide Number Placeholder 3"/>
          <p:cNvSpPr>
            <a:spLocks noGrp="1"/>
          </p:cNvSpPr>
          <p:nvPr>
            <p:ph type="sldNum" sz="quarter" idx="5"/>
          </p:nvPr>
        </p:nvSpPr>
        <p:spPr/>
        <p:txBody>
          <a:bodyPr/>
          <a:lstStyle/>
          <a:p>
            <a:fld id="{928DF254-2EC7-45F9-BD30-BE0E7C158C9E}" type="slidenum">
              <a:rPr lang="en-US" smtClean="0"/>
              <a:t>14</a:t>
            </a:fld>
            <a:endParaRPr lang="en-US" dirty="0"/>
          </a:p>
        </p:txBody>
      </p:sp>
    </p:spTree>
    <p:extLst>
      <p:ext uri="{BB962C8B-B14F-4D97-AF65-F5344CB8AC3E}">
        <p14:creationId xmlns:p14="http://schemas.microsoft.com/office/powerpoint/2010/main" val="3296701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5A8D0F1-EFC7-4106-9EAA-13003D4134B6}" type="datetime1">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A0F55-B0AA-47BB-9743-4D9109BAB490}" type="slidenum">
              <a:rPr lang="en-US" smtClean="0"/>
              <a:t>‹#›</a:t>
            </a:fld>
            <a:endParaRPr lang="en-US"/>
          </a:p>
        </p:txBody>
      </p:sp>
    </p:spTree>
    <p:extLst>
      <p:ext uri="{BB962C8B-B14F-4D97-AF65-F5344CB8AC3E}">
        <p14:creationId xmlns:p14="http://schemas.microsoft.com/office/powerpoint/2010/main" val="20638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3F404C-A48F-416E-B5E7-701965873088}" type="datetime1">
              <a:rPr lang="en-US" smtClean="0"/>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FA0F55-B0AA-47BB-9743-4D9109BAB490}" type="slidenum">
              <a:rPr lang="en-US" smtClean="0"/>
              <a:t>‹#›</a:t>
            </a:fld>
            <a:endParaRPr lang="en-US"/>
          </a:p>
        </p:txBody>
      </p:sp>
    </p:spTree>
    <p:extLst>
      <p:ext uri="{BB962C8B-B14F-4D97-AF65-F5344CB8AC3E}">
        <p14:creationId xmlns:p14="http://schemas.microsoft.com/office/powerpoint/2010/main" val="165335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E063D01-14B4-4185-ABFC-9CD549854751}" type="datetime1">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A0F55-B0AA-47BB-9743-4D9109BAB490}" type="slidenum">
              <a:rPr lang="en-US" smtClean="0"/>
              <a:t>‹#›</a:t>
            </a:fld>
            <a:endParaRPr lang="en-US"/>
          </a:p>
        </p:txBody>
      </p:sp>
    </p:spTree>
    <p:extLst>
      <p:ext uri="{BB962C8B-B14F-4D97-AF65-F5344CB8AC3E}">
        <p14:creationId xmlns:p14="http://schemas.microsoft.com/office/powerpoint/2010/main" val="1282752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FDADD50-3936-461D-A182-D63E6025F8FE}" type="datetime1">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A0F55-B0AA-47BB-9743-4D9109BAB490}"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418775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983CE8-5EDE-40F1-9EA3-3CFFCCE965E5}" type="datetime1">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A0F55-B0AA-47BB-9743-4D9109BAB490}" type="slidenum">
              <a:rPr lang="en-US" smtClean="0"/>
              <a:t>‹#›</a:t>
            </a:fld>
            <a:endParaRPr lang="en-US"/>
          </a:p>
        </p:txBody>
      </p:sp>
    </p:spTree>
    <p:extLst>
      <p:ext uri="{BB962C8B-B14F-4D97-AF65-F5344CB8AC3E}">
        <p14:creationId xmlns:p14="http://schemas.microsoft.com/office/powerpoint/2010/main" val="1537829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7D4AFB4-628A-437E-B6D2-E4BBEF7478ED}" type="datetime1">
              <a:rPr lang="en-US" smtClean="0"/>
              <a:t>10/14/2019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A0F55-B0AA-47BB-9743-4D9109BAB490}" type="slidenum">
              <a:rPr lang="en-US" smtClean="0"/>
              <a:t>‹#›</a:t>
            </a:fld>
            <a:endParaRPr lang="en-US"/>
          </a:p>
        </p:txBody>
      </p:sp>
    </p:spTree>
    <p:extLst>
      <p:ext uri="{BB962C8B-B14F-4D97-AF65-F5344CB8AC3E}">
        <p14:creationId xmlns:p14="http://schemas.microsoft.com/office/powerpoint/2010/main" val="23803672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D9FC150-D31C-4000-86F0-E0E7B816FBDE}" type="datetime1">
              <a:rPr lang="en-US" smtClean="0"/>
              <a:t>10/14/2019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A0F55-B0AA-47BB-9743-4D9109BAB490}" type="slidenum">
              <a:rPr lang="en-US" smtClean="0"/>
              <a:t>‹#›</a:t>
            </a:fld>
            <a:endParaRPr lang="en-US"/>
          </a:p>
        </p:txBody>
      </p:sp>
    </p:spTree>
    <p:extLst>
      <p:ext uri="{BB962C8B-B14F-4D97-AF65-F5344CB8AC3E}">
        <p14:creationId xmlns:p14="http://schemas.microsoft.com/office/powerpoint/2010/main" val="1743434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76602F-1211-4EA2-86FC-FC5457EAEF05}" type="datetime1">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A0F55-B0AA-47BB-9743-4D9109BAB490}" type="slidenum">
              <a:rPr lang="en-US" smtClean="0"/>
              <a:t>‹#›</a:t>
            </a:fld>
            <a:endParaRPr lang="en-US"/>
          </a:p>
        </p:txBody>
      </p:sp>
    </p:spTree>
    <p:extLst>
      <p:ext uri="{BB962C8B-B14F-4D97-AF65-F5344CB8AC3E}">
        <p14:creationId xmlns:p14="http://schemas.microsoft.com/office/powerpoint/2010/main" val="33090526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B78DD8-551C-4C5B-B4A0-E5B71E78B823}" type="datetime1">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A0F55-B0AA-47BB-9743-4D9109BAB490}" type="slidenum">
              <a:rPr lang="en-US" smtClean="0"/>
              <a:t>‹#›</a:t>
            </a:fld>
            <a:endParaRPr lang="en-US"/>
          </a:p>
        </p:txBody>
      </p:sp>
    </p:spTree>
    <p:extLst>
      <p:ext uri="{BB962C8B-B14F-4D97-AF65-F5344CB8AC3E}">
        <p14:creationId xmlns:p14="http://schemas.microsoft.com/office/powerpoint/2010/main" val="19785360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Divider Slide Orange">
    <p:spTree>
      <p:nvGrpSpPr>
        <p:cNvPr id="1" name=""/>
        <p:cNvGrpSpPr/>
        <p:nvPr/>
      </p:nvGrpSpPr>
      <p:grpSpPr>
        <a:xfrm>
          <a:off x="0" y="0"/>
          <a:ext cx="0" cy="0"/>
          <a:chOff x="0" y="0"/>
          <a:chExt cx="0" cy="0"/>
        </a:xfrm>
      </p:grpSpPr>
      <p:grpSp>
        <p:nvGrpSpPr>
          <p:cNvPr id="3" name="Group 2"/>
          <p:cNvGrpSpPr/>
          <p:nvPr userDrawn="1"/>
        </p:nvGrpSpPr>
        <p:grpSpPr>
          <a:xfrm>
            <a:off x="718799" y="1620000"/>
            <a:ext cx="10753201" cy="4688724"/>
            <a:chOff x="11711515" y="1620001"/>
            <a:chExt cx="10753201" cy="4688724"/>
          </a:xfrm>
        </p:grpSpPr>
        <p:sp>
          <p:nvSpPr>
            <p:cNvPr id="13" name="Freeform 12"/>
            <p:cNvSpPr/>
            <p:nvPr userDrawn="1"/>
          </p:nvSpPr>
          <p:spPr>
            <a:xfrm>
              <a:off x="11711515" y="1620001"/>
              <a:ext cx="10753201" cy="4688724"/>
            </a:xfrm>
            <a:custGeom>
              <a:avLst/>
              <a:gdLst>
                <a:gd name="connsiteX0" fmla="*/ 0 w 10753201"/>
                <a:gd name="connsiteY0" fmla="*/ 0 h 4688724"/>
                <a:gd name="connsiteX1" fmla="*/ 1 w 10753201"/>
                <a:gd name="connsiteY1" fmla="*/ 0 h 4688724"/>
                <a:gd name="connsiteX2" fmla="*/ 1 w 10753201"/>
                <a:gd name="connsiteY2" fmla="*/ 288000 h 4688724"/>
                <a:gd name="connsiteX3" fmla="*/ 288001 w 10753201"/>
                <a:gd name="connsiteY3" fmla="*/ 0 h 4688724"/>
                <a:gd name="connsiteX4" fmla="*/ 10753201 w 10753201"/>
                <a:gd name="connsiteY4" fmla="*/ 0 h 4688724"/>
                <a:gd name="connsiteX5" fmla="*/ 10753201 w 10753201"/>
                <a:gd name="connsiteY5" fmla="*/ 621754 h 4688724"/>
                <a:gd name="connsiteX6" fmla="*/ 10753201 w 10753201"/>
                <a:gd name="connsiteY6" fmla="*/ 1620000 h 4688724"/>
                <a:gd name="connsiteX7" fmla="*/ 10753201 w 10753201"/>
                <a:gd name="connsiteY7" fmla="*/ 4688724 h 4688724"/>
                <a:gd name="connsiteX8" fmla="*/ 0 w 10753201"/>
                <a:gd name="connsiteY8" fmla="*/ 4688724 h 4688724"/>
                <a:gd name="connsiteX9" fmla="*/ 0 w 10753201"/>
                <a:gd name="connsiteY9" fmla="*/ 1620000 h 4688724"/>
                <a:gd name="connsiteX10" fmla="*/ 0 w 10753201"/>
                <a:gd name="connsiteY10" fmla="*/ 621754 h 468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53201" h="4688724">
                  <a:moveTo>
                    <a:pt x="0" y="0"/>
                  </a:moveTo>
                  <a:lnTo>
                    <a:pt x="1" y="0"/>
                  </a:lnTo>
                  <a:lnTo>
                    <a:pt x="1" y="288000"/>
                  </a:lnTo>
                  <a:lnTo>
                    <a:pt x="288001" y="0"/>
                  </a:lnTo>
                  <a:lnTo>
                    <a:pt x="10753201" y="0"/>
                  </a:lnTo>
                  <a:lnTo>
                    <a:pt x="10753201" y="621754"/>
                  </a:lnTo>
                  <a:lnTo>
                    <a:pt x="10753201" y="1620000"/>
                  </a:lnTo>
                  <a:lnTo>
                    <a:pt x="10753201" y="4688724"/>
                  </a:lnTo>
                  <a:lnTo>
                    <a:pt x="0" y="4688724"/>
                  </a:lnTo>
                  <a:lnTo>
                    <a:pt x="0" y="1620000"/>
                  </a:lnTo>
                  <a:lnTo>
                    <a:pt x="0" y="621754"/>
                  </a:lnTo>
                  <a:close/>
                </a:path>
              </a:pathLst>
            </a:custGeom>
            <a:solidFill>
              <a:schemeClr val="accent1"/>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Foldover Corner"/>
            <p:cNvSpPr>
              <a:spLocks/>
            </p:cNvSpPr>
            <p:nvPr userDrawn="1"/>
          </p:nvSpPr>
          <p:spPr>
            <a:xfrm>
              <a:off x="11711515" y="1620001"/>
              <a:ext cx="288000" cy="288000"/>
            </a:xfrm>
            <a:custGeom>
              <a:avLst/>
              <a:gdLst>
                <a:gd name="connsiteX0" fmla="*/ 0 w 274320"/>
                <a:gd name="connsiteY0" fmla="*/ 0 h 274320"/>
                <a:gd name="connsiteX1" fmla="*/ 274320 w 274320"/>
                <a:gd name="connsiteY1" fmla="*/ 0 h 274320"/>
                <a:gd name="connsiteX2" fmla="*/ 274320 w 274320"/>
                <a:gd name="connsiteY2" fmla="*/ 274320 h 274320"/>
                <a:gd name="connsiteX3" fmla="*/ 0 w 274320"/>
                <a:gd name="connsiteY3" fmla="*/ 274320 h 274320"/>
                <a:gd name="connsiteX4" fmla="*/ 0 w 274320"/>
                <a:gd name="connsiteY4" fmla="*/ 0 h 274320"/>
                <a:gd name="connsiteX0" fmla="*/ 0 w 274320"/>
                <a:gd name="connsiteY0" fmla="*/ 274320 h 274320"/>
                <a:gd name="connsiteX1" fmla="*/ 274320 w 274320"/>
                <a:gd name="connsiteY1" fmla="*/ 0 h 274320"/>
                <a:gd name="connsiteX2" fmla="*/ 274320 w 274320"/>
                <a:gd name="connsiteY2" fmla="*/ 274320 h 274320"/>
                <a:gd name="connsiteX3" fmla="*/ 0 w 274320"/>
                <a:gd name="connsiteY3" fmla="*/ 274320 h 274320"/>
              </a:gdLst>
              <a:ahLst/>
              <a:cxnLst>
                <a:cxn ang="0">
                  <a:pos x="connsiteX0" y="connsiteY0"/>
                </a:cxn>
                <a:cxn ang="0">
                  <a:pos x="connsiteX1" y="connsiteY1"/>
                </a:cxn>
                <a:cxn ang="0">
                  <a:pos x="connsiteX2" y="connsiteY2"/>
                </a:cxn>
                <a:cxn ang="0">
                  <a:pos x="connsiteX3" y="connsiteY3"/>
                </a:cxn>
              </a:cxnLst>
              <a:rect l="l" t="t" r="r" b="b"/>
              <a:pathLst>
                <a:path w="274320" h="274320">
                  <a:moveTo>
                    <a:pt x="0" y="274320"/>
                  </a:moveTo>
                  <a:lnTo>
                    <a:pt x="274320" y="0"/>
                  </a:lnTo>
                  <a:lnTo>
                    <a:pt x="274320" y="274320"/>
                  </a:lnTo>
                  <a:lnTo>
                    <a:pt x="0" y="274320"/>
                  </a:lnTo>
                  <a:close/>
                </a:path>
              </a:pathLst>
            </a:cu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sp>
        <p:nvSpPr>
          <p:cNvPr id="2" name="Title"/>
          <p:cNvSpPr>
            <a:spLocks noGrp="1"/>
          </p:cNvSpPr>
          <p:nvPr>
            <p:ph type="ctrTitle" hasCustomPrompt="1"/>
          </p:nvPr>
        </p:nvSpPr>
        <p:spPr>
          <a:xfrm>
            <a:off x="1200000" y="1980000"/>
            <a:ext cx="9144000" cy="481848"/>
          </a:xfrm>
        </p:spPr>
        <p:txBody>
          <a:bodyPr lIns="0" tIns="0" anchor="t">
            <a:noAutofit/>
          </a:bodyPr>
          <a:lstStyle>
            <a:lvl1pPr algn="l">
              <a:spcAft>
                <a:spcPts val="300"/>
              </a:spcAft>
              <a:defRPr sz="3600">
                <a:solidFill>
                  <a:schemeClr val="bg1"/>
                </a:solidFill>
              </a:defRPr>
            </a:lvl1pPr>
          </a:lstStyle>
          <a:p>
            <a:r>
              <a:rPr lang="en-US" dirty="0"/>
              <a:t>Section Title</a:t>
            </a:r>
          </a:p>
        </p:txBody>
      </p:sp>
      <p:pic>
        <p:nvPicPr>
          <p:cNvPr id="7" name="Large Logo" descr="ARCADIS FULL BRAND LOGO RGB.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22450" y="396001"/>
            <a:ext cx="3349215" cy="360000"/>
          </a:xfrm>
          <a:prstGeom prst="rect">
            <a:avLst/>
          </a:prstGeom>
          <a:noFill/>
          <a:ln>
            <a:noFill/>
          </a:ln>
        </p:spPr>
      </p:pic>
    </p:spTree>
    <p:extLst>
      <p:ext uri="{BB962C8B-B14F-4D97-AF65-F5344CB8AC3E}">
        <p14:creationId xmlns:p14="http://schemas.microsoft.com/office/powerpoint/2010/main" val="5259252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p:cNvSpPr>
            <a:spLocks noGrp="1"/>
          </p:cNvSpPr>
          <p:nvPr>
            <p:ph type="ctrTitle" hasCustomPrompt="1"/>
          </p:nvPr>
        </p:nvSpPr>
        <p:spPr>
          <a:xfrm>
            <a:off x="721642" y="2279810"/>
            <a:ext cx="10743285" cy="500697"/>
          </a:xfrm>
        </p:spPr>
        <p:txBody>
          <a:bodyPr lIns="0" tIns="0" rIns="0" bIns="0" anchor="t">
            <a:noAutofit/>
          </a:bodyPr>
          <a:lstStyle>
            <a:lvl1pPr algn="l">
              <a:defRPr sz="3800" cap="all" baseline="0">
                <a:solidFill>
                  <a:srgbClr val="FFFFFF"/>
                </a:solidFill>
              </a:defRPr>
            </a:lvl1pPr>
          </a:lstStyle>
          <a:p>
            <a:r>
              <a:rPr lang="en-US" dirty="0"/>
              <a:t>Presentation title</a:t>
            </a:r>
          </a:p>
        </p:txBody>
      </p:sp>
      <p:sp>
        <p:nvSpPr>
          <p:cNvPr id="3" name="Subtitle"/>
          <p:cNvSpPr>
            <a:spLocks noGrp="1"/>
          </p:cNvSpPr>
          <p:nvPr>
            <p:ph type="subTitle" idx="1" hasCustomPrompt="1"/>
          </p:nvPr>
        </p:nvSpPr>
        <p:spPr>
          <a:xfrm>
            <a:off x="721642" y="2967832"/>
            <a:ext cx="8812885" cy="509587"/>
          </a:xfrm>
          <a:prstGeom prst="rect">
            <a:avLst/>
          </a:prstGeom>
        </p:spPr>
        <p:txBody>
          <a:bodyPr lIns="0" tIns="0" rIns="0" bIns="0" anchor="t">
            <a:no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0" name="Date"/>
          <p:cNvSpPr>
            <a:spLocks noGrp="1"/>
          </p:cNvSpPr>
          <p:nvPr>
            <p:ph type="body" sz="quarter" idx="10" hasCustomPrompt="1"/>
          </p:nvPr>
        </p:nvSpPr>
        <p:spPr>
          <a:xfrm>
            <a:off x="721642" y="4017169"/>
            <a:ext cx="7421033" cy="523875"/>
          </a:xfrm>
          <a:prstGeom prst="rect">
            <a:avLst/>
          </a:prstGeom>
        </p:spPr>
        <p:txBody>
          <a:bodyPr lIns="0" tIns="0">
            <a:noAutofit/>
          </a:bodyPr>
          <a:lstStyle>
            <a:lvl1pPr marL="0" indent="0">
              <a:buFontTx/>
              <a:buNone/>
              <a:defRPr sz="1800">
                <a:solidFill>
                  <a:schemeClr val="tx1"/>
                </a:solidFill>
              </a:defRPr>
            </a:lvl1pPr>
          </a:lstStyle>
          <a:p>
            <a:pPr lvl="0"/>
            <a:r>
              <a:rPr lang="en-US" dirty="0"/>
              <a:t>Date</a:t>
            </a:r>
          </a:p>
        </p:txBody>
      </p:sp>
      <p:grpSp>
        <p:nvGrpSpPr>
          <p:cNvPr id="5" name="Group 4"/>
          <p:cNvGrpSpPr/>
          <p:nvPr userDrawn="1"/>
        </p:nvGrpSpPr>
        <p:grpSpPr>
          <a:xfrm>
            <a:off x="2" y="2898648"/>
            <a:ext cx="12204192" cy="3959352"/>
            <a:chOff x="2" y="2898648"/>
            <a:chExt cx="12204192" cy="3959352"/>
          </a:xfrm>
        </p:grpSpPr>
        <p:cxnSp>
          <p:nvCxnSpPr>
            <p:cNvPr id="17" name="Diagonal Line 2"/>
            <p:cNvCxnSpPr/>
            <p:nvPr userDrawn="1"/>
          </p:nvCxnSpPr>
          <p:spPr>
            <a:xfrm flipH="1">
              <a:off x="8122450" y="2898648"/>
              <a:ext cx="4081744" cy="3959352"/>
            </a:xfrm>
            <a:prstGeom prst="line">
              <a:avLst/>
            </a:prstGeom>
            <a:ln w="9525" cmpd="sng">
              <a:solidFill>
                <a:schemeClr val="bg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8" name="Diagonal Line 1"/>
            <p:cNvCxnSpPr/>
            <p:nvPr userDrawn="1"/>
          </p:nvCxnSpPr>
          <p:spPr>
            <a:xfrm flipH="1">
              <a:off x="9471804" y="4114800"/>
              <a:ext cx="2720196" cy="2743200"/>
            </a:xfrm>
            <a:prstGeom prst="line">
              <a:avLst/>
            </a:prstGeom>
            <a:ln w="9525" cmpd="sng">
              <a:solidFill>
                <a:schemeClr val="bg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22" name="Horizontal Line"/>
            <p:cNvCxnSpPr/>
            <p:nvPr userDrawn="1"/>
          </p:nvCxnSpPr>
          <p:spPr>
            <a:xfrm flipH="1">
              <a:off x="2" y="5661025"/>
              <a:ext cx="12204191" cy="0"/>
            </a:xfrm>
            <a:prstGeom prst="line">
              <a:avLst/>
            </a:prstGeom>
            <a:ln w="9525" cmpd="sng">
              <a:solidFill>
                <a:schemeClr val="bg1"/>
              </a:solidFill>
              <a:headEnd type="none"/>
              <a:tailEnd type="none"/>
            </a:ln>
          </p:spPr>
          <p:style>
            <a:lnRef idx="2">
              <a:schemeClr val="accent1"/>
            </a:lnRef>
            <a:fillRef idx="0">
              <a:schemeClr val="accent1"/>
            </a:fillRef>
            <a:effectRef idx="1">
              <a:schemeClr val="accent1"/>
            </a:effectRef>
            <a:fontRef idx="minor">
              <a:schemeClr val="tx1"/>
            </a:fontRef>
          </p:style>
        </p:cxnSp>
      </p:grpSp>
      <p:pic>
        <p:nvPicPr>
          <p:cNvPr id="12" name="Large Logo" descr="ARCADIS FULL BRAND LOGO RGB.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22450" y="396001"/>
            <a:ext cx="3349215" cy="360000"/>
          </a:xfrm>
          <a:prstGeom prst="rect">
            <a:avLst/>
          </a:prstGeom>
          <a:noFill/>
          <a:ln>
            <a:noFill/>
          </a:ln>
        </p:spPr>
      </p:pic>
    </p:spTree>
    <p:extLst>
      <p:ext uri="{BB962C8B-B14F-4D97-AF65-F5344CB8AC3E}">
        <p14:creationId xmlns:p14="http://schemas.microsoft.com/office/powerpoint/2010/main" val="3589682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8D35B57D-8F79-48EB-8CAD-4787A5043438}" type="datetime1">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A0F55-B0AA-47BB-9743-4D9109BAB490}" type="slidenum">
              <a:rPr lang="en-US" smtClean="0"/>
              <a:t>‹#›</a:t>
            </a:fld>
            <a:endParaRPr lang="en-US"/>
          </a:p>
        </p:txBody>
      </p:sp>
    </p:spTree>
    <p:extLst>
      <p:ext uri="{BB962C8B-B14F-4D97-AF65-F5344CB8AC3E}">
        <p14:creationId xmlns:p14="http://schemas.microsoft.com/office/powerpoint/2010/main" val="9191703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w. image">
    <p:spTree>
      <p:nvGrpSpPr>
        <p:cNvPr id="1" name=""/>
        <p:cNvGrpSpPr/>
        <p:nvPr/>
      </p:nvGrpSpPr>
      <p:grpSpPr>
        <a:xfrm>
          <a:off x="0" y="0"/>
          <a:ext cx="0" cy="0"/>
          <a:chOff x="0" y="0"/>
          <a:chExt cx="0" cy="0"/>
        </a:xfrm>
      </p:grpSpPr>
      <p:sp>
        <p:nvSpPr>
          <p:cNvPr id="6" name="Picture Placeholder"/>
          <p:cNvSpPr>
            <a:spLocks noGrp="1"/>
          </p:cNvSpPr>
          <p:nvPr>
            <p:ph type="pic" sz="quarter" idx="11"/>
          </p:nvPr>
        </p:nvSpPr>
        <p:spPr>
          <a:xfrm>
            <a:off x="1" y="1800000"/>
            <a:ext cx="12204700" cy="5065712"/>
          </a:xfrm>
          <a:prstGeom prst="rect">
            <a:avLst/>
          </a:prstGeom>
        </p:spPr>
        <p:txBody>
          <a:bodyPr anchor="ctr"/>
          <a:lstStyle>
            <a:lvl1pPr algn="ctr">
              <a:defRPr>
                <a:solidFill>
                  <a:schemeClr val="tx1"/>
                </a:solidFill>
              </a:defRPr>
            </a:lvl1pPr>
          </a:lstStyle>
          <a:p>
            <a:r>
              <a:rPr lang="en-US" dirty="0"/>
              <a:t>Click icon to add picture</a:t>
            </a:r>
          </a:p>
        </p:txBody>
      </p:sp>
      <p:grpSp>
        <p:nvGrpSpPr>
          <p:cNvPr id="5" name="Group 4"/>
          <p:cNvGrpSpPr/>
          <p:nvPr userDrawn="1"/>
        </p:nvGrpSpPr>
        <p:grpSpPr>
          <a:xfrm>
            <a:off x="719665" y="2070001"/>
            <a:ext cx="10753200" cy="1620000"/>
            <a:chOff x="719665" y="756001"/>
            <a:chExt cx="10753200" cy="1620000"/>
          </a:xfrm>
        </p:grpSpPr>
        <p:sp>
          <p:nvSpPr>
            <p:cNvPr id="16" name="Freeform 15"/>
            <p:cNvSpPr/>
            <p:nvPr userDrawn="1"/>
          </p:nvSpPr>
          <p:spPr>
            <a:xfrm>
              <a:off x="719665" y="756001"/>
              <a:ext cx="10753200" cy="1620000"/>
            </a:xfrm>
            <a:custGeom>
              <a:avLst/>
              <a:gdLst>
                <a:gd name="connsiteX0" fmla="*/ 0 w 10753200"/>
                <a:gd name="connsiteY0" fmla="*/ 0 h 1620000"/>
                <a:gd name="connsiteX1" fmla="*/ 1 w 10753200"/>
                <a:gd name="connsiteY1" fmla="*/ 0 h 1620000"/>
                <a:gd name="connsiteX2" fmla="*/ 1 w 10753200"/>
                <a:gd name="connsiteY2" fmla="*/ 288000 h 1620000"/>
                <a:gd name="connsiteX3" fmla="*/ 288001 w 10753200"/>
                <a:gd name="connsiteY3" fmla="*/ 0 h 1620000"/>
                <a:gd name="connsiteX4" fmla="*/ 10753200 w 10753200"/>
                <a:gd name="connsiteY4" fmla="*/ 0 h 1620000"/>
                <a:gd name="connsiteX5" fmla="*/ 10753200 w 10753200"/>
                <a:gd name="connsiteY5" fmla="*/ 1620000 h 1620000"/>
                <a:gd name="connsiteX6" fmla="*/ 0 w 10753200"/>
                <a:gd name="connsiteY6" fmla="*/ 1620000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53200" h="1620000">
                  <a:moveTo>
                    <a:pt x="0" y="0"/>
                  </a:moveTo>
                  <a:lnTo>
                    <a:pt x="1" y="0"/>
                  </a:lnTo>
                  <a:lnTo>
                    <a:pt x="1" y="288000"/>
                  </a:lnTo>
                  <a:lnTo>
                    <a:pt x="288001" y="0"/>
                  </a:lnTo>
                  <a:lnTo>
                    <a:pt x="10753200" y="0"/>
                  </a:lnTo>
                  <a:lnTo>
                    <a:pt x="10753200" y="1620000"/>
                  </a:lnTo>
                  <a:lnTo>
                    <a:pt x="0" y="1620000"/>
                  </a:lnTo>
                  <a:close/>
                </a:path>
              </a:pathLst>
            </a:custGeom>
            <a:solidFill>
              <a:schemeClr val="accent1"/>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 name="Foldover Corner"/>
            <p:cNvSpPr>
              <a:spLocks/>
            </p:cNvSpPr>
            <p:nvPr userDrawn="1"/>
          </p:nvSpPr>
          <p:spPr>
            <a:xfrm>
              <a:off x="719665" y="756001"/>
              <a:ext cx="288000" cy="288000"/>
            </a:xfrm>
            <a:custGeom>
              <a:avLst/>
              <a:gdLst>
                <a:gd name="connsiteX0" fmla="*/ 0 w 274320"/>
                <a:gd name="connsiteY0" fmla="*/ 0 h 274320"/>
                <a:gd name="connsiteX1" fmla="*/ 274320 w 274320"/>
                <a:gd name="connsiteY1" fmla="*/ 0 h 274320"/>
                <a:gd name="connsiteX2" fmla="*/ 274320 w 274320"/>
                <a:gd name="connsiteY2" fmla="*/ 274320 h 274320"/>
                <a:gd name="connsiteX3" fmla="*/ 0 w 274320"/>
                <a:gd name="connsiteY3" fmla="*/ 274320 h 274320"/>
                <a:gd name="connsiteX4" fmla="*/ 0 w 274320"/>
                <a:gd name="connsiteY4" fmla="*/ 0 h 274320"/>
                <a:gd name="connsiteX0" fmla="*/ 0 w 274320"/>
                <a:gd name="connsiteY0" fmla="*/ 274320 h 274320"/>
                <a:gd name="connsiteX1" fmla="*/ 274320 w 274320"/>
                <a:gd name="connsiteY1" fmla="*/ 0 h 274320"/>
                <a:gd name="connsiteX2" fmla="*/ 274320 w 274320"/>
                <a:gd name="connsiteY2" fmla="*/ 274320 h 274320"/>
                <a:gd name="connsiteX3" fmla="*/ 0 w 274320"/>
                <a:gd name="connsiteY3" fmla="*/ 274320 h 274320"/>
              </a:gdLst>
              <a:ahLst/>
              <a:cxnLst>
                <a:cxn ang="0">
                  <a:pos x="connsiteX0" y="connsiteY0"/>
                </a:cxn>
                <a:cxn ang="0">
                  <a:pos x="connsiteX1" y="connsiteY1"/>
                </a:cxn>
                <a:cxn ang="0">
                  <a:pos x="connsiteX2" y="connsiteY2"/>
                </a:cxn>
                <a:cxn ang="0">
                  <a:pos x="connsiteX3" y="connsiteY3"/>
                </a:cxn>
              </a:cxnLst>
              <a:rect l="l" t="t" r="r" b="b"/>
              <a:pathLst>
                <a:path w="274320" h="274320">
                  <a:moveTo>
                    <a:pt x="0" y="274320"/>
                  </a:moveTo>
                  <a:lnTo>
                    <a:pt x="274320" y="0"/>
                  </a:lnTo>
                  <a:lnTo>
                    <a:pt x="274320" y="274320"/>
                  </a:lnTo>
                  <a:lnTo>
                    <a:pt x="0" y="274320"/>
                  </a:lnTo>
                  <a:close/>
                </a:path>
              </a:pathLst>
            </a:cu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sp>
        <p:nvSpPr>
          <p:cNvPr id="2" name="Title"/>
          <p:cNvSpPr>
            <a:spLocks noGrp="1"/>
          </p:cNvSpPr>
          <p:nvPr userDrawn="1">
            <p:ph type="ctrTitle" hasCustomPrompt="1"/>
          </p:nvPr>
        </p:nvSpPr>
        <p:spPr>
          <a:xfrm>
            <a:off x="1152001" y="2341722"/>
            <a:ext cx="9534313" cy="500697"/>
          </a:xfrm>
        </p:spPr>
        <p:txBody>
          <a:bodyPr lIns="0" tIns="0" anchor="t">
            <a:noAutofit/>
          </a:bodyPr>
          <a:lstStyle>
            <a:lvl1pPr algn="l">
              <a:defRPr sz="3600" cap="all" baseline="0">
                <a:solidFill>
                  <a:srgbClr val="FFFFFF"/>
                </a:solidFill>
              </a:defRPr>
            </a:lvl1pPr>
          </a:lstStyle>
          <a:p>
            <a:r>
              <a:rPr lang="en-US" dirty="0"/>
              <a:t>PRESENTATION TITLE</a:t>
            </a:r>
          </a:p>
        </p:txBody>
      </p:sp>
      <p:sp>
        <p:nvSpPr>
          <p:cNvPr id="3" name="Subtitle"/>
          <p:cNvSpPr>
            <a:spLocks noGrp="1"/>
          </p:cNvSpPr>
          <p:nvPr userDrawn="1">
            <p:ph type="subTitle" idx="1" hasCustomPrompt="1"/>
          </p:nvPr>
        </p:nvSpPr>
        <p:spPr>
          <a:xfrm>
            <a:off x="1152001" y="2967832"/>
            <a:ext cx="9534313" cy="509587"/>
          </a:xfrm>
          <a:prstGeom prst="rect">
            <a:avLst/>
          </a:prstGeom>
        </p:spPr>
        <p:txBody>
          <a:bodyPr lIns="0" tIns="0" bIns="0" anchor="t">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Date</a:t>
            </a:r>
          </a:p>
        </p:txBody>
      </p:sp>
      <p:pic>
        <p:nvPicPr>
          <p:cNvPr id="8" name="Large Logo" descr="ARCADIS FULL BRAND LOGO RGB.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22450" y="396001"/>
            <a:ext cx="3349215" cy="360000"/>
          </a:xfrm>
          <a:prstGeom prst="rect">
            <a:avLst/>
          </a:prstGeom>
          <a:noFill/>
          <a:ln>
            <a:noFill/>
          </a:ln>
        </p:spPr>
      </p:pic>
    </p:spTree>
    <p:extLst>
      <p:ext uri="{BB962C8B-B14F-4D97-AF65-F5344CB8AC3E}">
        <p14:creationId xmlns:p14="http://schemas.microsoft.com/office/powerpoint/2010/main" val="16697475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p:cNvSpPr>
            <a:spLocks noGrp="1"/>
          </p:cNvSpPr>
          <p:nvPr>
            <p:ph type="title" hasCustomPrompt="1"/>
          </p:nvPr>
        </p:nvSpPr>
        <p:spPr>
          <a:xfrm>
            <a:off x="720000" y="1008000"/>
            <a:ext cx="10752000" cy="630000"/>
          </a:xfrm>
          <a:prstGeom prst="rect">
            <a:avLst/>
          </a:prstGeom>
        </p:spPr>
        <p:txBody>
          <a:bodyPr vert="horz" lIns="0" tIns="0" rIns="0" bIns="0" rtlCol="0" anchor="t">
            <a:noAutofit/>
          </a:bodyPr>
          <a:lstStyle>
            <a:lvl1pPr>
              <a:defRPr baseline="0"/>
            </a:lvl1pPr>
          </a:lstStyle>
          <a:p>
            <a:r>
              <a:rPr lang="en-US" dirty="0"/>
              <a:t>Add title</a:t>
            </a:r>
          </a:p>
        </p:txBody>
      </p:sp>
      <p:sp>
        <p:nvSpPr>
          <p:cNvPr id="2" name="Date Placeholder 1"/>
          <p:cNvSpPr>
            <a:spLocks noGrp="1"/>
          </p:cNvSpPr>
          <p:nvPr>
            <p:ph type="dt" sz="half" idx="13"/>
          </p:nvPr>
        </p:nvSpPr>
        <p:spPr/>
        <p:txBody>
          <a:bodyPr/>
          <a:lstStyle/>
          <a:p>
            <a:fld id="{7174028F-FC55-4814-9D01-B1C00550C2C3}" type="datetime4">
              <a:rPr lang="en-GB" smtClean="0"/>
              <a:pPr/>
              <a:t>14 October 2019</a:t>
            </a:fld>
            <a:endParaRPr lang="en-GB" dirty="0"/>
          </a:p>
        </p:txBody>
      </p:sp>
      <p:sp>
        <p:nvSpPr>
          <p:cNvPr id="3" name="Footer Placeholder 2"/>
          <p:cNvSpPr>
            <a:spLocks noGrp="1"/>
          </p:cNvSpPr>
          <p:nvPr>
            <p:ph type="ftr" sz="quarter" idx="14"/>
          </p:nvPr>
        </p:nvSpPr>
        <p:spPr/>
        <p:txBody>
          <a:bodyPr/>
          <a:lstStyle/>
          <a:p>
            <a:endParaRPr lang="en-GB" dirty="0"/>
          </a:p>
        </p:txBody>
      </p:sp>
      <p:sp>
        <p:nvSpPr>
          <p:cNvPr id="5" name="Slide Number Placeholder 4"/>
          <p:cNvSpPr>
            <a:spLocks noGrp="1"/>
          </p:cNvSpPr>
          <p:nvPr>
            <p:ph type="sldNum" sz="quarter" idx="15"/>
          </p:nvPr>
        </p:nvSpPr>
        <p:spPr/>
        <p:txBody>
          <a:bodyPr/>
          <a:lstStyle/>
          <a:p>
            <a:fld id="{203C551C-83BB-4568-94F6-AC8A8312A04A}" type="slidenum">
              <a:rPr lang="en-GB" smtClean="0"/>
              <a:pPr/>
              <a:t>‹#›</a:t>
            </a:fld>
            <a:endParaRPr lang="en-GB" dirty="0"/>
          </a:p>
        </p:txBody>
      </p:sp>
      <p:sp>
        <p:nvSpPr>
          <p:cNvPr id="9" name="Content Placeholder 8"/>
          <p:cNvSpPr>
            <a:spLocks noGrp="1"/>
          </p:cNvSpPr>
          <p:nvPr>
            <p:ph sz="quarter" idx="16"/>
          </p:nvPr>
        </p:nvSpPr>
        <p:spPr>
          <a:xfrm>
            <a:off x="720725" y="1638001"/>
            <a:ext cx="10750550" cy="40198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reeform: Shape 6"/>
          <p:cNvSpPr/>
          <p:nvPr userDrawn="1"/>
        </p:nvSpPr>
        <p:spPr>
          <a:xfrm>
            <a:off x="0" y="6351150"/>
            <a:ext cx="12181026" cy="506851"/>
          </a:xfrm>
          <a:custGeom>
            <a:avLst/>
            <a:gdLst>
              <a:gd name="connsiteX0" fmla="*/ 0 w 12228723"/>
              <a:gd name="connsiteY0" fmla="*/ 0 h 947451"/>
              <a:gd name="connsiteX1" fmla="*/ 473725 w 12228723"/>
              <a:gd name="connsiteY1" fmla="*/ 473725 h 947451"/>
              <a:gd name="connsiteX2" fmla="*/ 12228723 w 12228723"/>
              <a:gd name="connsiteY2" fmla="*/ 473725 h 947451"/>
              <a:gd name="connsiteX3" fmla="*/ 12228723 w 12228723"/>
              <a:gd name="connsiteY3" fmla="*/ 947451 h 947451"/>
              <a:gd name="connsiteX4" fmla="*/ 11017 w 12228723"/>
              <a:gd name="connsiteY4" fmla="*/ 947451 h 947451"/>
              <a:gd name="connsiteX5" fmla="*/ 0 w 12228723"/>
              <a:gd name="connsiteY5" fmla="*/ 0 h 94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28723" h="947451">
                <a:moveTo>
                  <a:pt x="0" y="0"/>
                </a:moveTo>
                <a:lnTo>
                  <a:pt x="473725" y="473725"/>
                </a:lnTo>
                <a:lnTo>
                  <a:pt x="12228723" y="473725"/>
                </a:lnTo>
                <a:lnTo>
                  <a:pt x="12228723" y="947451"/>
                </a:lnTo>
                <a:lnTo>
                  <a:pt x="11017" y="947451"/>
                </a:lnTo>
                <a:lnTo>
                  <a:pt x="0" y="0"/>
                </a:lnTo>
                <a:close/>
              </a:path>
            </a:pathLst>
          </a:custGeom>
          <a:solidFill>
            <a:srgbClr val="00B0F0"/>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800" dirty="0"/>
          </a:p>
        </p:txBody>
      </p:sp>
    </p:spTree>
    <p:extLst>
      <p:ext uri="{BB962C8B-B14F-4D97-AF65-F5344CB8AC3E}">
        <p14:creationId xmlns:p14="http://schemas.microsoft.com/office/powerpoint/2010/main" val="26647698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9" name="Content Placeholder 8"/>
          <p:cNvSpPr>
            <a:spLocks noGrp="1"/>
          </p:cNvSpPr>
          <p:nvPr>
            <p:ph sz="quarter" idx="16"/>
          </p:nvPr>
        </p:nvSpPr>
        <p:spPr>
          <a:xfrm>
            <a:off x="720725" y="1638300"/>
            <a:ext cx="10750550" cy="4022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p:cNvSpPr>
            <a:spLocks noGrp="1"/>
          </p:cNvSpPr>
          <p:nvPr>
            <p:ph type="title" hasCustomPrompt="1"/>
          </p:nvPr>
        </p:nvSpPr>
        <p:spPr>
          <a:xfrm>
            <a:off x="720000" y="1008000"/>
            <a:ext cx="10752000" cy="630000"/>
          </a:xfrm>
          <a:prstGeom prst="rect">
            <a:avLst/>
          </a:prstGeom>
        </p:spPr>
        <p:txBody>
          <a:bodyPr vert="horz" lIns="0" tIns="0" rIns="0" bIns="0" rtlCol="0" anchor="t">
            <a:noAutofit/>
          </a:bodyPr>
          <a:lstStyle>
            <a:lvl1pPr>
              <a:defRPr baseline="0"/>
            </a:lvl1pPr>
          </a:lstStyle>
          <a:p>
            <a:r>
              <a:rPr lang="en-US" dirty="0"/>
              <a:t>Add title</a:t>
            </a:r>
          </a:p>
        </p:txBody>
      </p:sp>
      <p:sp>
        <p:nvSpPr>
          <p:cNvPr id="6" name="Kicker"/>
          <p:cNvSpPr>
            <a:spLocks noGrp="1"/>
          </p:cNvSpPr>
          <p:nvPr>
            <p:ph type="body" sz="quarter" idx="12" hasCustomPrompt="1"/>
          </p:nvPr>
        </p:nvSpPr>
        <p:spPr>
          <a:xfrm>
            <a:off x="720000" y="5778121"/>
            <a:ext cx="10752000" cy="522808"/>
          </a:xfrm>
          <a:solidFill>
            <a:schemeClr val="tx2"/>
          </a:solidFill>
          <a:ln w="3175">
            <a:solidFill>
              <a:schemeClr val="tx2"/>
            </a:solidFill>
          </a:ln>
        </p:spPr>
        <p:txBody>
          <a:bodyPr tIns="108000" bIns="108000" anchor="b" anchorCtr="1">
            <a:spAutoFit/>
          </a:bodyPr>
          <a:lstStyle>
            <a:lvl1pPr marL="0" marR="0" indent="0" algn="ctr" defTabSz="914400" rtl="0" eaLnBrk="1" fontAlgn="auto" latinLnBrk="0" hangingPunct="1">
              <a:lnSpc>
                <a:spcPct val="90000"/>
              </a:lnSpc>
              <a:spcBef>
                <a:spcPts val="600"/>
              </a:spcBef>
              <a:spcAft>
                <a:spcPts val="1200"/>
              </a:spcAft>
              <a:buClr>
                <a:schemeClr val="accent1"/>
              </a:buClr>
              <a:buSzTx/>
              <a:buFont typeface="Arial" panose="020B0604020202020204" pitchFamily="34" charset="0"/>
              <a:buNone/>
              <a:tabLst/>
              <a:defRPr sz="2200" b="1" baseline="0">
                <a:solidFill>
                  <a:schemeClr val="bg1"/>
                </a:solidFill>
              </a:defRPr>
            </a:lvl1pPr>
          </a:lstStyle>
          <a:p>
            <a:pPr marL="0" marR="0" lvl="0" indent="0" algn="ctr" defTabSz="914400" rtl="0" eaLnBrk="1" fontAlgn="auto" latinLnBrk="0" hangingPunct="1">
              <a:lnSpc>
                <a:spcPct val="90000"/>
              </a:lnSpc>
              <a:spcBef>
                <a:spcPts val="600"/>
              </a:spcBef>
              <a:spcAft>
                <a:spcPts val="1200"/>
              </a:spcAft>
              <a:buClr>
                <a:schemeClr val="accent1"/>
              </a:buClr>
              <a:buSzTx/>
              <a:buFont typeface="Arial" panose="020B0604020202020204" pitchFamily="34" charset="0"/>
              <a:buNone/>
              <a:tabLst/>
              <a:defRPr/>
            </a:pPr>
            <a:r>
              <a:rPr lang="en-GB" dirty="0"/>
              <a:t>Click to add kicker or ‘so what’. Delete if not required.</a:t>
            </a:r>
          </a:p>
        </p:txBody>
      </p:sp>
      <p:sp>
        <p:nvSpPr>
          <p:cNvPr id="2" name="Date Placeholder 1"/>
          <p:cNvSpPr>
            <a:spLocks noGrp="1"/>
          </p:cNvSpPr>
          <p:nvPr>
            <p:ph type="dt" sz="half" idx="13"/>
          </p:nvPr>
        </p:nvSpPr>
        <p:spPr/>
        <p:txBody>
          <a:bodyPr/>
          <a:lstStyle/>
          <a:p>
            <a:fld id="{7174028F-FC55-4814-9D01-B1C00550C2C3}" type="datetime4">
              <a:rPr lang="en-GB" smtClean="0"/>
              <a:pPr/>
              <a:t>14 October 2019</a:t>
            </a:fld>
            <a:endParaRPr lang="en-GB" dirty="0"/>
          </a:p>
        </p:txBody>
      </p:sp>
      <p:sp>
        <p:nvSpPr>
          <p:cNvPr id="3" name="Footer Placeholder 2"/>
          <p:cNvSpPr>
            <a:spLocks noGrp="1"/>
          </p:cNvSpPr>
          <p:nvPr>
            <p:ph type="ftr" sz="quarter" idx="14"/>
          </p:nvPr>
        </p:nvSpPr>
        <p:spPr/>
        <p:txBody>
          <a:bodyPr/>
          <a:lstStyle/>
          <a:p>
            <a:endParaRPr lang="en-GB" dirty="0"/>
          </a:p>
        </p:txBody>
      </p:sp>
      <p:sp>
        <p:nvSpPr>
          <p:cNvPr id="5" name="Slide Number Placeholder 4"/>
          <p:cNvSpPr>
            <a:spLocks noGrp="1"/>
          </p:cNvSpPr>
          <p:nvPr>
            <p:ph type="sldNum" sz="quarter" idx="15"/>
          </p:nvPr>
        </p:nvSpPr>
        <p:spPr/>
        <p:txBody>
          <a:bodyPr/>
          <a:lstStyle/>
          <a:p>
            <a:fld id="{203C551C-83BB-4568-94F6-AC8A8312A04A}" type="slidenum">
              <a:rPr lang="en-GB" smtClean="0"/>
              <a:pPr/>
              <a:t>‹#›</a:t>
            </a:fld>
            <a:endParaRPr lang="en-GB" dirty="0"/>
          </a:p>
        </p:txBody>
      </p:sp>
    </p:spTree>
    <p:extLst>
      <p:ext uri="{BB962C8B-B14F-4D97-AF65-F5344CB8AC3E}">
        <p14:creationId xmlns:p14="http://schemas.microsoft.com/office/powerpoint/2010/main" val="29215653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4" name="Title"/>
          <p:cNvSpPr>
            <a:spLocks noGrp="1"/>
          </p:cNvSpPr>
          <p:nvPr>
            <p:ph type="title" hasCustomPrompt="1"/>
          </p:nvPr>
        </p:nvSpPr>
        <p:spPr>
          <a:xfrm>
            <a:off x="720000" y="1008000"/>
            <a:ext cx="10752000" cy="630000"/>
          </a:xfrm>
          <a:prstGeom prst="rect">
            <a:avLst/>
          </a:prstGeom>
        </p:spPr>
        <p:txBody>
          <a:bodyPr vert="horz" lIns="0" tIns="0" rIns="0" bIns="0" rtlCol="0" anchor="t">
            <a:noAutofit/>
          </a:bodyPr>
          <a:lstStyle>
            <a:lvl1pPr>
              <a:defRPr baseline="0"/>
            </a:lvl1pPr>
          </a:lstStyle>
          <a:p>
            <a:r>
              <a:rPr lang="en-US" dirty="0"/>
              <a:t>Add title</a:t>
            </a:r>
          </a:p>
        </p:txBody>
      </p:sp>
      <p:sp>
        <p:nvSpPr>
          <p:cNvPr id="7" name="Content Right"/>
          <p:cNvSpPr>
            <a:spLocks noGrp="1"/>
          </p:cNvSpPr>
          <p:nvPr>
            <p:ph sz="quarter" idx="11" hasCustomPrompt="1"/>
          </p:nvPr>
        </p:nvSpPr>
        <p:spPr>
          <a:xfrm>
            <a:off x="720000" y="1656001"/>
            <a:ext cx="5184000" cy="4005024"/>
          </a:xfrm>
          <a:prstGeom prst="rect">
            <a:avLst/>
          </a:prstGeom>
        </p:spPr>
        <p:txBody>
          <a:bodyPr>
            <a:noAutofit/>
          </a:bodyPr>
          <a:lstStyle>
            <a:lvl1pPr>
              <a:defRPr sz="1800" baseline="0"/>
            </a:lvl1pPr>
            <a:lvl2pPr>
              <a:defRPr sz="2400">
                <a:solidFill>
                  <a:schemeClr val="tx1"/>
                </a:solidFill>
              </a:defRPr>
            </a:lvl2pPr>
            <a:lvl3pPr>
              <a:defRPr sz="1400"/>
            </a:lvl3pPr>
            <a:lvl4pPr>
              <a:defRPr sz="1200"/>
            </a:lvl4pPr>
            <a:lvl5pPr>
              <a:defRPr sz="1200" baseline="0"/>
            </a:lvl5pPr>
          </a:lstStyle>
          <a:p>
            <a:pPr lvl="1"/>
            <a:r>
              <a:rPr lang="en-US" dirty="0"/>
              <a:t>Click to add text, tables, charts, smart art, pictures or media</a:t>
            </a:r>
          </a:p>
        </p:txBody>
      </p:sp>
      <p:sp>
        <p:nvSpPr>
          <p:cNvPr id="5" name="Content Left"/>
          <p:cNvSpPr>
            <a:spLocks noGrp="1"/>
          </p:cNvSpPr>
          <p:nvPr>
            <p:ph sz="quarter" idx="12" hasCustomPrompt="1"/>
          </p:nvPr>
        </p:nvSpPr>
        <p:spPr>
          <a:xfrm>
            <a:off x="6288000" y="1656001"/>
            <a:ext cx="5184000" cy="4005024"/>
          </a:xfrm>
          <a:prstGeom prst="rect">
            <a:avLst/>
          </a:prstGeom>
        </p:spPr>
        <p:txBody>
          <a:bodyPr>
            <a:noAutofit/>
          </a:bodyPr>
          <a:lstStyle>
            <a:lvl1pPr>
              <a:defRPr sz="1800" baseline="0"/>
            </a:lvl1pPr>
            <a:lvl2pPr>
              <a:defRPr sz="2400" baseline="0">
                <a:solidFill>
                  <a:schemeClr val="tx1"/>
                </a:solidFill>
              </a:defRPr>
            </a:lvl2pPr>
            <a:lvl3pPr>
              <a:defRPr sz="1400" baseline="0"/>
            </a:lvl3pPr>
            <a:lvl4pPr>
              <a:defRPr sz="1200"/>
            </a:lvl4pPr>
            <a:lvl5pPr>
              <a:defRPr sz="1200"/>
            </a:lvl5pPr>
          </a:lstStyle>
          <a:p>
            <a:pPr lvl="1"/>
            <a:r>
              <a:rPr lang="en-US" dirty="0"/>
              <a:t>Click to add text, tables, charts, smart art, pictures or media</a:t>
            </a:r>
          </a:p>
        </p:txBody>
      </p:sp>
      <p:sp>
        <p:nvSpPr>
          <p:cNvPr id="2" name="Date Placeholder 1"/>
          <p:cNvSpPr>
            <a:spLocks noGrp="1"/>
          </p:cNvSpPr>
          <p:nvPr>
            <p:ph type="dt" sz="half" idx="14"/>
          </p:nvPr>
        </p:nvSpPr>
        <p:spPr/>
        <p:txBody>
          <a:bodyPr/>
          <a:lstStyle/>
          <a:p>
            <a:fld id="{7174028F-FC55-4814-9D01-B1C00550C2C3}" type="datetime4">
              <a:rPr lang="en-GB" smtClean="0"/>
              <a:pPr/>
              <a:t>14 October 2019</a:t>
            </a:fld>
            <a:endParaRPr lang="en-GB" dirty="0"/>
          </a:p>
        </p:txBody>
      </p:sp>
      <p:sp>
        <p:nvSpPr>
          <p:cNvPr id="3" name="Footer Placeholder 2"/>
          <p:cNvSpPr>
            <a:spLocks noGrp="1"/>
          </p:cNvSpPr>
          <p:nvPr>
            <p:ph type="ftr" sz="quarter" idx="15"/>
          </p:nvPr>
        </p:nvSpPr>
        <p:spPr/>
        <p:txBody>
          <a:bodyPr/>
          <a:lstStyle/>
          <a:p>
            <a:endParaRPr lang="en-GB" dirty="0"/>
          </a:p>
        </p:txBody>
      </p:sp>
      <p:sp>
        <p:nvSpPr>
          <p:cNvPr id="6" name="Slide Number Placeholder 5"/>
          <p:cNvSpPr>
            <a:spLocks noGrp="1"/>
          </p:cNvSpPr>
          <p:nvPr>
            <p:ph type="sldNum" sz="quarter" idx="16"/>
          </p:nvPr>
        </p:nvSpPr>
        <p:spPr/>
        <p:txBody>
          <a:bodyPr/>
          <a:lstStyle/>
          <a:p>
            <a:fld id="{203C551C-83BB-4568-94F6-AC8A8312A04A}" type="slidenum">
              <a:rPr lang="en-GB" smtClean="0"/>
              <a:pPr/>
              <a:t>‹#›</a:t>
            </a:fld>
            <a:endParaRPr lang="en-GB" dirty="0"/>
          </a:p>
        </p:txBody>
      </p:sp>
    </p:spTree>
    <p:extLst>
      <p:ext uri="{BB962C8B-B14F-4D97-AF65-F5344CB8AC3E}">
        <p14:creationId xmlns:p14="http://schemas.microsoft.com/office/powerpoint/2010/main" val="9126789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2 Content">
    <p:spTree>
      <p:nvGrpSpPr>
        <p:cNvPr id="1" name=""/>
        <p:cNvGrpSpPr/>
        <p:nvPr/>
      </p:nvGrpSpPr>
      <p:grpSpPr>
        <a:xfrm>
          <a:off x="0" y="0"/>
          <a:ext cx="0" cy="0"/>
          <a:chOff x="0" y="0"/>
          <a:chExt cx="0" cy="0"/>
        </a:xfrm>
      </p:grpSpPr>
      <p:sp>
        <p:nvSpPr>
          <p:cNvPr id="4" name="Title"/>
          <p:cNvSpPr>
            <a:spLocks noGrp="1"/>
          </p:cNvSpPr>
          <p:nvPr>
            <p:ph type="title" hasCustomPrompt="1"/>
          </p:nvPr>
        </p:nvSpPr>
        <p:spPr>
          <a:xfrm>
            <a:off x="720000" y="1008000"/>
            <a:ext cx="10752000" cy="630000"/>
          </a:xfrm>
          <a:prstGeom prst="rect">
            <a:avLst/>
          </a:prstGeom>
        </p:spPr>
        <p:txBody>
          <a:bodyPr vert="horz" lIns="0" tIns="0" rIns="0" bIns="0" rtlCol="0" anchor="t">
            <a:noAutofit/>
          </a:bodyPr>
          <a:lstStyle>
            <a:lvl1pPr>
              <a:defRPr baseline="0"/>
            </a:lvl1pPr>
          </a:lstStyle>
          <a:p>
            <a:r>
              <a:rPr lang="en-US" dirty="0"/>
              <a:t>Add title</a:t>
            </a:r>
          </a:p>
        </p:txBody>
      </p:sp>
      <p:sp>
        <p:nvSpPr>
          <p:cNvPr id="8" name="Kicker"/>
          <p:cNvSpPr>
            <a:spLocks noGrp="1"/>
          </p:cNvSpPr>
          <p:nvPr>
            <p:ph type="body" sz="quarter" idx="13" hasCustomPrompt="1"/>
          </p:nvPr>
        </p:nvSpPr>
        <p:spPr>
          <a:xfrm>
            <a:off x="720000" y="5778122"/>
            <a:ext cx="10752000" cy="522000"/>
          </a:xfrm>
          <a:solidFill>
            <a:schemeClr val="tx2"/>
          </a:solidFill>
          <a:ln w="3175">
            <a:solidFill>
              <a:schemeClr val="tx2"/>
            </a:solidFill>
          </a:ln>
        </p:spPr>
        <p:txBody>
          <a:bodyPr vert="horz" lIns="0" tIns="108000" rIns="0" bIns="108000" rtlCol="0" anchor="b" anchorCtr="1">
            <a:spAutoFit/>
          </a:bodyPr>
          <a:lstStyle>
            <a:lvl1pPr marL="0" marR="0" indent="0" algn="ctr" defTabSz="914400" rtl="0" eaLnBrk="1" fontAlgn="auto" latinLnBrk="0" hangingPunct="1">
              <a:lnSpc>
                <a:spcPct val="90000"/>
              </a:lnSpc>
              <a:spcBef>
                <a:spcPts val="600"/>
              </a:spcBef>
              <a:spcAft>
                <a:spcPts val="1200"/>
              </a:spcAft>
              <a:buClr>
                <a:schemeClr val="accent1"/>
              </a:buClr>
              <a:buSzTx/>
              <a:buFont typeface="Arial" panose="020B0604020202020204" pitchFamily="34" charset="0"/>
              <a:buNone/>
              <a:tabLst/>
              <a:defRPr lang="en-GB" sz="2200" b="1" baseline="0">
                <a:solidFill>
                  <a:schemeClr val="bg1"/>
                </a:solidFill>
              </a:defRPr>
            </a:lvl1pPr>
          </a:lstStyle>
          <a:p>
            <a:pPr marL="0" marR="0" lvl="0" indent="0" algn="ctr" defTabSz="914400" rtl="0" eaLnBrk="1" fontAlgn="auto" latinLnBrk="0" hangingPunct="1">
              <a:lnSpc>
                <a:spcPct val="90000"/>
              </a:lnSpc>
              <a:spcBef>
                <a:spcPts val="600"/>
              </a:spcBef>
              <a:spcAft>
                <a:spcPts val="1200"/>
              </a:spcAft>
              <a:buClr>
                <a:schemeClr val="accent1"/>
              </a:buClr>
              <a:buSzTx/>
              <a:buFont typeface="Arial" panose="020B0604020202020204" pitchFamily="34" charset="0"/>
              <a:buNone/>
              <a:tabLst/>
              <a:defRPr/>
            </a:pPr>
            <a:r>
              <a:rPr lang="en-GB" dirty="0"/>
              <a:t>Click to add kicker or ‘so what’. Delete if not required.</a:t>
            </a:r>
          </a:p>
        </p:txBody>
      </p:sp>
      <p:sp>
        <p:nvSpPr>
          <p:cNvPr id="7" name="Content Right"/>
          <p:cNvSpPr>
            <a:spLocks noGrp="1"/>
          </p:cNvSpPr>
          <p:nvPr>
            <p:ph sz="quarter" idx="11" hasCustomPrompt="1"/>
          </p:nvPr>
        </p:nvSpPr>
        <p:spPr>
          <a:xfrm>
            <a:off x="720000" y="1656001"/>
            <a:ext cx="5184000" cy="4005024"/>
          </a:xfrm>
          <a:prstGeom prst="rect">
            <a:avLst/>
          </a:prstGeom>
        </p:spPr>
        <p:txBody>
          <a:bodyPr>
            <a:noAutofit/>
          </a:bodyPr>
          <a:lstStyle>
            <a:lvl1pPr>
              <a:defRPr sz="1800" baseline="0"/>
            </a:lvl1pPr>
            <a:lvl2pPr>
              <a:defRPr sz="2400">
                <a:solidFill>
                  <a:schemeClr val="tx1"/>
                </a:solidFill>
              </a:defRPr>
            </a:lvl2pPr>
            <a:lvl3pPr>
              <a:defRPr sz="1400"/>
            </a:lvl3pPr>
            <a:lvl4pPr>
              <a:defRPr sz="1200"/>
            </a:lvl4pPr>
            <a:lvl5pPr>
              <a:defRPr sz="1200" baseline="0"/>
            </a:lvl5pPr>
          </a:lstStyle>
          <a:p>
            <a:pPr lvl="1"/>
            <a:r>
              <a:rPr lang="en-US" dirty="0"/>
              <a:t>Click to add text, tables, charts, smart art, pictures or media</a:t>
            </a:r>
          </a:p>
        </p:txBody>
      </p:sp>
      <p:sp>
        <p:nvSpPr>
          <p:cNvPr id="5" name="Content Left"/>
          <p:cNvSpPr>
            <a:spLocks noGrp="1"/>
          </p:cNvSpPr>
          <p:nvPr>
            <p:ph sz="quarter" idx="12" hasCustomPrompt="1"/>
          </p:nvPr>
        </p:nvSpPr>
        <p:spPr>
          <a:xfrm>
            <a:off x="6288000" y="1656001"/>
            <a:ext cx="5184000" cy="4005024"/>
          </a:xfrm>
          <a:prstGeom prst="rect">
            <a:avLst/>
          </a:prstGeom>
        </p:spPr>
        <p:txBody>
          <a:bodyPr>
            <a:noAutofit/>
          </a:bodyPr>
          <a:lstStyle>
            <a:lvl1pPr>
              <a:defRPr sz="1800" baseline="0"/>
            </a:lvl1pPr>
            <a:lvl2pPr>
              <a:defRPr sz="2400" baseline="0">
                <a:solidFill>
                  <a:schemeClr val="tx1"/>
                </a:solidFill>
              </a:defRPr>
            </a:lvl2pPr>
            <a:lvl3pPr>
              <a:defRPr sz="1400" baseline="0"/>
            </a:lvl3pPr>
            <a:lvl4pPr>
              <a:defRPr sz="1200"/>
            </a:lvl4pPr>
            <a:lvl5pPr>
              <a:defRPr sz="1200"/>
            </a:lvl5pPr>
          </a:lstStyle>
          <a:p>
            <a:pPr lvl="1"/>
            <a:r>
              <a:rPr lang="en-US" dirty="0"/>
              <a:t>Click to add text, tables, charts, smart art, pictures or media</a:t>
            </a:r>
          </a:p>
        </p:txBody>
      </p:sp>
      <p:sp>
        <p:nvSpPr>
          <p:cNvPr id="2" name="Date Placeholder 1"/>
          <p:cNvSpPr>
            <a:spLocks noGrp="1"/>
          </p:cNvSpPr>
          <p:nvPr>
            <p:ph type="dt" sz="half" idx="14"/>
          </p:nvPr>
        </p:nvSpPr>
        <p:spPr/>
        <p:txBody>
          <a:bodyPr/>
          <a:lstStyle/>
          <a:p>
            <a:fld id="{7174028F-FC55-4814-9D01-B1C00550C2C3}" type="datetime4">
              <a:rPr lang="en-GB" smtClean="0"/>
              <a:pPr/>
              <a:t>14 October 2019</a:t>
            </a:fld>
            <a:endParaRPr lang="en-GB" dirty="0"/>
          </a:p>
        </p:txBody>
      </p:sp>
      <p:sp>
        <p:nvSpPr>
          <p:cNvPr id="3" name="Footer Placeholder 2"/>
          <p:cNvSpPr>
            <a:spLocks noGrp="1"/>
          </p:cNvSpPr>
          <p:nvPr>
            <p:ph type="ftr" sz="quarter" idx="15"/>
          </p:nvPr>
        </p:nvSpPr>
        <p:spPr/>
        <p:txBody>
          <a:bodyPr/>
          <a:lstStyle/>
          <a:p>
            <a:endParaRPr lang="en-GB" dirty="0"/>
          </a:p>
        </p:txBody>
      </p:sp>
      <p:sp>
        <p:nvSpPr>
          <p:cNvPr id="6" name="Slide Number Placeholder 5"/>
          <p:cNvSpPr>
            <a:spLocks noGrp="1"/>
          </p:cNvSpPr>
          <p:nvPr>
            <p:ph type="sldNum" sz="quarter" idx="16"/>
          </p:nvPr>
        </p:nvSpPr>
        <p:spPr/>
        <p:txBody>
          <a:bodyPr/>
          <a:lstStyle/>
          <a:p>
            <a:fld id="{203C551C-83BB-4568-94F6-AC8A8312A04A}" type="slidenum">
              <a:rPr lang="en-GB" smtClean="0"/>
              <a:pPr/>
              <a:t>‹#›</a:t>
            </a:fld>
            <a:endParaRPr lang="en-GB" dirty="0"/>
          </a:p>
        </p:txBody>
      </p:sp>
    </p:spTree>
    <p:extLst>
      <p:ext uri="{BB962C8B-B14F-4D97-AF65-F5344CB8AC3E}">
        <p14:creationId xmlns:p14="http://schemas.microsoft.com/office/powerpoint/2010/main" val="1858661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p:cNvSpPr>
            <a:spLocks noGrp="1"/>
          </p:cNvSpPr>
          <p:nvPr>
            <p:ph type="title" hasCustomPrompt="1"/>
          </p:nvPr>
        </p:nvSpPr>
        <p:spPr>
          <a:xfrm>
            <a:off x="720000" y="1008000"/>
            <a:ext cx="10752000" cy="630000"/>
          </a:xfrm>
        </p:spPr>
        <p:txBody>
          <a:bodyPr/>
          <a:lstStyle>
            <a:lvl1pPr>
              <a:defRPr/>
            </a:lvl1pPr>
          </a:lstStyle>
          <a:p>
            <a:r>
              <a:rPr lang="en-US" dirty="0"/>
              <a:t>Add title</a:t>
            </a:r>
            <a:endParaRPr lang="en-GB" dirty="0"/>
          </a:p>
        </p:txBody>
      </p:sp>
      <p:sp>
        <p:nvSpPr>
          <p:cNvPr id="2" name="Date Placeholder 1"/>
          <p:cNvSpPr>
            <a:spLocks noGrp="1"/>
          </p:cNvSpPr>
          <p:nvPr>
            <p:ph type="dt" sz="half" idx="11"/>
          </p:nvPr>
        </p:nvSpPr>
        <p:spPr/>
        <p:txBody>
          <a:bodyPr/>
          <a:lstStyle/>
          <a:p>
            <a:fld id="{7174028F-FC55-4814-9D01-B1C00550C2C3}" type="datetime4">
              <a:rPr lang="en-GB" smtClean="0"/>
              <a:pPr/>
              <a:t>14 October 2019</a:t>
            </a:fld>
            <a:endParaRPr lang="en-GB" dirty="0"/>
          </a:p>
        </p:txBody>
      </p:sp>
      <p:sp>
        <p:nvSpPr>
          <p:cNvPr id="4" name="Footer Placeholder 3"/>
          <p:cNvSpPr>
            <a:spLocks noGrp="1"/>
          </p:cNvSpPr>
          <p:nvPr>
            <p:ph type="ftr" sz="quarter" idx="12"/>
          </p:nvPr>
        </p:nvSpPr>
        <p:spPr/>
        <p:txBody>
          <a:bodyPr/>
          <a:lstStyle/>
          <a:p>
            <a:endParaRPr lang="en-GB" dirty="0"/>
          </a:p>
        </p:txBody>
      </p:sp>
      <p:sp>
        <p:nvSpPr>
          <p:cNvPr id="6" name="Slide Number Placeholder 5"/>
          <p:cNvSpPr>
            <a:spLocks noGrp="1"/>
          </p:cNvSpPr>
          <p:nvPr>
            <p:ph type="sldNum" sz="quarter" idx="13"/>
          </p:nvPr>
        </p:nvSpPr>
        <p:spPr/>
        <p:txBody>
          <a:bodyPr/>
          <a:lstStyle/>
          <a:p>
            <a:fld id="{203C551C-83BB-4568-94F6-AC8A8312A04A}" type="slidenum">
              <a:rPr lang="en-GB" smtClean="0"/>
              <a:pPr/>
              <a:t>‹#›</a:t>
            </a:fld>
            <a:endParaRPr lang="en-GB" dirty="0"/>
          </a:p>
        </p:txBody>
      </p:sp>
    </p:spTree>
    <p:extLst>
      <p:ext uri="{BB962C8B-B14F-4D97-AF65-F5344CB8AC3E}">
        <p14:creationId xmlns:p14="http://schemas.microsoft.com/office/powerpoint/2010/main" val="40385267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Title"/>
          <p:cNvSpPr>
            <a:spLocks noGrp="1"/>
          </p:cNvSpPr>
          <p:nvPr>
            <p:ph type="title" hasCustomPrompt="1"/>
          </p:nvPr>
        </p:nvSpPr>
        <p:spPr>
          <a:xfrm>
            <a:off x="720000" y="1008000"/>
            <a:ext cx="10752000" cy="630000"/>
          </a:xfrm>
        </p:spPr>
        <p:txBody>
          <a:bodyPr/>
          <a:lstStyle>
            <a:lvl1pPr>
              <a:defRPr/>
            </a:lvl1pPr>
          </a:lstStyle>
          <a:p>
            <a:r>
              <a:rPr lang="en-US" dirty="0"/>
              <a:t>Add title</a:t>
            </a:r>
            <a:endParaRPr lang="en-GB" dirty="0"/>
          </a:p>
        </p:txBody>
      </p:sp>
      <p:sp>
        <p:nvSpPr>
          <p:cNvPr id="3" name="Kicker"/>
          <p:cNvSpPr>
            <a:spLocks noGrp="1"/>
          </p:cNvSpPr>
          <p:nvPr>
            <p:ph type="body" sz="quarter" idx="10" hasCustomPrompt="1"/>
          </p:nvPr>
        </p:nvSpPr>
        <p:spPr>
          <a:xfrm>
            <a:off x="720000" y="5778122"/>
            <a:ext cx="10752000" cy="522000"/>
          </a:xfrm>
          <a:solidFill>
            <a:schemeClr val="tx2"/>
          </a:solidFill>
          <a:ln w="3175">
            <a:solidFill>
              <a:schemeClr val="tx2"/>
            </a:solidFill>
          </a:ln>
        </p:spPr>
        <p:txBody>
          <a:bodyPr vert="horz" lIns="0" tIns="108000" rIns="0" bIns="108000" rtlCol="0" anchor="b" anchorCtr="1">
            <a:spAutoFit/>
          </a:bodyPr>
          <a:lstStyle>
            <a:lvl1pPr marL="0" marR="0" indent="0" algn="ctr" defTabSz="914400" rtl="0" eaLnBrk="1" fontAlgn="auto" latinLnBrk="0" hangingPunct="1">
              <a:lnSpc>
                <a:spcPct val="90000"/>
              </a:lnSpc>
              <a:spcBef>
                <a:spcPts val="600"/>
              </a:spcBef>
              <a:spcAft>
                <a:spcPts val="1200"/>
              </a:spcAft>
              <a:buClr>
                <a:schemeClr val="accent1"/>
              </a:buClr>
              <a:buSzTx/>
              <a:buFont typeface="Arial" panose="020B0604020202020204" pitchFamily="34" charset="0"/>
              <a:buNone/>
              <a:tabLst/>
              <a:defRPr lang="en-GB" sz="2200" b="1" baseline="0">
                <a:solidFill>
                  <a:schemeClr val="bg1"/>
                </a:solidFill>
              </a:defRPr>
            </a:lvl1pPr>
          </a:lstStyle>
          <a:p>
            <a:pPr marL="0" marR="0" lvl="0" indent="0" algn="ctr" defTabSz="914400" rtl="0" eaLnBrk="1" fontAlgn="auto" latinLnBrk="0" hangingPunct="1">
              <a:lnSpc>
                <a:spcPct val="90000"/>
              </a:lnSpc>
              <a:spcBef>
                <a:spcPts val="600"/>
              </a:spcBef>
              <a:spcAft>
                <a:spcPts val="1200"/>
              </a:spcAft>
              <a:buClr>
                <a:schemeClr val="accent1"/>
              </a:buClr>
              <a:buSzTx/>
              <a:buFont typeface="Arial" panose="020B0604020202020204" pitchFamily="34" charset="0"/>
              <a:buNone/>
              <a:tabLst/>
              <a:defRPr/>
            </a:pPr>
            <a:r>
              <a:rPr lang="en-GB" dirty="0"/>
              <a:t>Click to add kicker or ‘so what’. Delete if not required.</a:t>
            </a:r>
          </a:p>
        </p:txBody>
      </p:sp>
      <p:sp>
        <p:nvSpPr>
          <p:cNvPr id="2" name="Date Placeholder 1"/>
          <p:cNvSpPr>
            <a:spLocks noGrp="1"/>
          </p:cNvSpPr>
          <p:nvPr>
            <p:ph type="dt" sz="half" idx="11"/>
          </p:nvPr>
        </p:nvSpPr>
        <p:spPr/>
        <p:txBody>
          <a:bodyPr/>
          <a:lstStyle/>
          <a:p>
            <a:fld id="{7174028F-FC55-4814-9D01-B1C00550C2C3}" type="datetime4">
              <a:rPr lang="en-GB" smtClean="0"/>
              <a:pPr/>
              <a:t>14 October 2019</a:t>
            </a:fld>
            <a:endParaRPr lang="en-GB" dirty="0"/>
          </a:p>
        </p:txBody>
      </p:sp>
      <p:sp>
        <p:nvSpPr>
          <p:cNvPr id="4" name="Footer Placeholder 3"/>
          <p:cNvSpPr>
            <a:spLocks noGrp="1"/>
          </p:cNvSpPr>
          <p:nvPr>
            <p:ph type="ftr" sz="quarter" idx="12"/>
          </p:nvPr>
        </p:nvSpPr>
        <p:spPr/>
        <p:txBody>
          <a:bodyPr/>
          <a:lstStyle/>
          <a:p>
            <a:endParaRPr lang="en-GB" dirty="0"/>
          </a:p>
        </p:txBody>
      </p:sp>
      <p:sp>
        <p:nvSpPr>
          <p:cNvPr id="6" name="Slide Number Placeholder 5"/>
          <p:cNvSpPr>
            <a:spLocks noGrp="1"/>
          </p:cNvSpPr>
          <p:nvPr>
            <p:ph type="sldNum" sz="quarter" idx="13"/>
          </p:nvPr>
        </p:nvSpPr>
        <p:spPr/>
        <p:txBody>
          <a:bodyPr/>
          <a:lstStyle/>
          <a:p>
            <a:fld id="{203C551C-83BB-4568-94F6-AC8A8312A04A}" type="slidenum">
              <a:rPr lang="en-GB" smtClean="0"/>
              <a:pPr/>
              <a:t>‹#›</a:t>
            </a:fld>
            <a:endParaRPr lang="en-GB" dirty="0"/>
          </a:p>
        </p:txBody>
      </p:sp>
    </p:spTree>
    <p:extLst>
      <p:ext uri="{BB962C8B-B14F-4D97-AF65-F5344CB8AC3E}">
        <p14:creationId xmlns:p14="http://schemas.microsoft.com/office/powerpoint/2010/main" val="6094335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1"/>
          </p:nvPr>
        </p:nvSpPr>
        <p:spPr/>
        <p:txBody>
          <a:bodyPr/>
          <a:lstStyle/>
          <a:p>
            <a:fld id="{7174028F-FC55-4814-9D01-B1C00550C2C3}" type="datetime4">
              <a:rPr lang="en-GB" smtClean="0"/>
              <a:pPr/>
              <a:t>14 October 2019</a:t>
            </a:fld>
            <a:endParaRPr lang="en-GB" dirty="0"/>
          </a:p>
        </p:txBody>
      </p:sp>
      <p:sp>
        <p:nvSpPr>
          <p:cNvPr id="4" name="Footer Placeholder 3"/>
          <p:cNvSpPr>
            <a:spLocks noGrp="1"/>
          </p:cNvSpPr>
          <p:nvPr>
            <p:ph type="ftr" sz="quarter" idx="12"/>
          </p:nvPr>
        </p:nvSpPr>
        <p:spPr/>
        <p:txBody>
          <a:bodyPr/>
          <a:lstStyle/>
          <a:p>
            <a:endParaRPr lang="en-GB" dirty="0"/>
          </a:p>
        </p:txBody>
      </p:sp>
      <p:sp>
        <p:nvSpPr>
          <p:cNvPr id="5" name="Slide Number Placeholder 4"/>
          <p:cNvSpPr>
            <a:spLocks noGrp="1"/>
          </p:cNvSpPr>
          <p:nvPr>
            <p:ph type="sldNum" sz="quarter" idx="13"/>
          </p:nvPr>
        </p:nvSpPr>
        <p:spPr/>
        <p:txBody>
          <a:bodyPr/>
          <a:lstStyle/>
          <a:p>
            <a:fld id="{203C551C-83BB-4568-94F6-AC8A8312A04A}" type="slidenum">
              <a:rPr lang="en-GB" smtClean="0"/>
              <a:pPr/>
              <a:t>‹#›</a:t>
            </a:fld>
            <a:endParaRPr lang="en-GB" dirty="0"/>
          </a:p>
        </p:txBody>
      </p:sp>
    </p:spTree>
    <p:extLst>
      <p:ext uri="{BB962C8B-B14F-4D97-AF65-F5344CB8AC3E}">
        <p14:creationId xmlns:p14="http://schemas.microsoft.com/office/powerpoint/2010/main" val="16775962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Kicker"/>
          <p:cNvSpPr>
            <a:spLocks noGrp="1"/>
          </p:cNvSpPr>
          <p:nvPr>
            <p:ph type="body" sz="quarter" idx="10" hasCustomPrompt="1"/>
          </p:nvPr>
        </p:nvSpPr>
        <p:spPr>
          <a:xfrm>
            <a:off x="720000" y="5778122"/>
            <a:ext cx="10752000" cy="522000"/>
          </a:xfrm>
          <a:solidFill>
            <a:schemeClr val="tx2"/>
          </a:solidFill>
          <a:ln w="3175">
            <a:solidFill>
              <a:schemeClr val="tx2"/>
            </a:solidFill>
          </a:ln>
        </p:spPr>
        <p:txBody>
          <a:bodyPr vert="horz" lIns="0" tIns="108000" rIns="0" bIns="108000" rtlCol="0" anchor="b" anchorCtr="1">
            <a:spAutoFit/>
          </a:bodyPr>
          <a:lstStyle>
            <a:lvl1pPr marL="0" marR="0" indent="0" algn="ctr" defTabSz="914400" rtl="0" eaLnBrk="1" fontAlgn="auto" latinLnBrk="0" hangingPunct="1">
              <a:lnSpc>
                <a:spcPct val="90000"/>
              </a:lnSpc>
              <a:spcBef>
                <a:spcPts val="600"/>
              </a:spcBef>
              <a:spcAft>
                <a:spcPts val="1200"/>
              </a:spcAft>
              <a:buClr>
                <a:schemeClr val="accent1"/>
              </a:buClr>
              <a:buSzTx/>
              <a:buFont typeface="Arial" panose="020B0604020202020204" pitchFamily="34" charset="0"/>
              <a:buNone/>
              <a:tabLst/>
              <a:defRPr lang="en-GB" sz="2200" b="1" baseline="0">
                <a:solidFill>
                  <a:schemeClr val="bg1"/>
                </a:solidFill>
              </a:defRPr>
            </a:lvl1pPr>
          </a:lstStyle>
          <a:p>
            <a:pPr marL="0" marR="0" lvl="0" indent="0" algn="ctr" defTabSz="914400" rtl="0" eaLnBrk="1" fontAlgn="auto" latinLnBrk="0" hangingPunct="1">
              <a:lnSpc>
                <a:spcPct val="90000"/>
              </a:lnSpc>
              <a:spcBef>
                <a:spcPts val="600"/>
              </a:spcBef>
              <a:spcAft>
                <a:spcPts val="1200"/>
              </a:spcAft>
              <a:buClr>
                <a:schemeClr val="accent1"/>
              </a:buClr>
              <a:buSzTx/>
              <a:buFont typeface="Arial" panose="020B0604020202020204" pitchFamily="34" charset="0"/>
              <a:buNone/>
              <a:tabLst/>
              <a:defRPr/>
            </a:pPr>
            <a:r>
              <a:rPr lang="en-GB" dirty="0"/>
              <a:t>Click to add kicker or ‘so what’. Delete if not required.</a:t>
            </a:r>
          </a:p>
        </p:txBody>
      </p:sp>
      <p:sp>
        <p:nvSpPr>
          <p:cNvPr id="2" name="Date Placeholder 1"/>
          <p:cNvSpPr>
            <a:spLocks noGrp="1"/>
          </p:cNvSpPr>
          <p:nvPr>
            <p:ph type="dt" sz="half" idx="11"/>
          </p:nvPr>
        </p:nvSpPr>
        <p:spPr/>
        <p:txBody>
          <a:bodyPr/>
          <a:lstStyle/>
          <a:p>
            <a:fld id="{7174028F-FC55-4814-9D01-B1C00550C2C3}" type="datetime4">
              <a:rPr lang="en-GB" smtClean="0"/>
              <a:pPr/>
              <a:t>14 October 2019</a:t>
            </a:fld>
            <a:endParaRPr lang="en-GB" dirty="0"/>
          </a:p>
        </p:txBody>
      </p:sp>
      <p:sp>
        <p:nvSpPr>
          <p:cNvPr id="4" name="Footer Placeholder 3"/>
          <p:cNvSpPr>
            <a:spLocks noGrp="1"/>
          </p:cNvSpPr>
          <p:nvPr>
            <p:ph type="ftr" sz="quarter" idx="12"/>
          </p:nvPr>
        </p:nvSpPr>
        <p:spPr/>
        <p:txBody>
          <a:bodyPr/>
          <a:lstStyle/>
          <a:p>
            <a:endParaRPr lang="en-GB" dirty="0"/>
          </a:p>
        </p:txBody>
      </p:sp>
      <p:sp>
        <p:nvSpPr>
          <p:cNvPr id="5" name="Slide Number Placeholder 4"/>
          <p:cNvSpPr>
            <a:spLocks noGrp="1"/>
          </p:cNvSpPr>
          <p:nvPr>
            <p:ph type="sldNum" sz="quarter" idx="13"/>
          </p:nvPr>
        </p:nvSpPr>
        <p:spPr/>
        <p:txBody>
          <a:bodyPr/>
          <a:lstStyle/>
          <a:p>
            <a:fld id="{203C551C-83BB-4568-94F6-AC8A8312A04A}" type="slidenum">
              <a:rPr lang="en-GB" smtClean="0"/>
              <a:pPr/>
              <a:t>‹#›</a:t>
            </a:fld>
            <a:endParaRPr lang="en-GB" dirty="0"/>
          </a:p>
        </p:txBody>
      </p:sp>
    </p:spTree>
    <p:extLst>
      <p:ext uri="{BB962C8B-B14F-4D97-AF65-F5344CB8AC3E}">
        <p14:creationId xmlns:p14="http://schemas.microsoft.com/office/powerpoint/2010/main" val="27166613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ubtitle, Callout">
    <p:spTree>
      <p:nvGrpSpPr>
        <p:cNvPr id="1" name=""/>
        <p:cNvGrpSpPr/>
        <p:nvPr/>
      </p:nvGrpSpPr>
      <p:grpSpPr>
        <a:xfrm>
          <a:off x="0" y="0"/>
          <a:ext cx="0" cy="0"/>
          <a:chOff x="0" y="0"/>
          <a:chExt cx="0" cy="0"/>
        </a:xfrm>
      </p:grpSpPr>
      <p:sp>
        <p:nvSpPr>
          <p:cNvPr id="14" name="Freeform 13"/>
          <p:cNvSpPr/>
          <p:nvPr userDrawn="1"/>
        </p:nvSpPr>
        <p:spPr>
          <a:xfrm>
            <a:off x="8117721" y="2433028"/>
            <a:ext cx="3360000" cy="360000"/>
          </a:xfrm>
          <a:custGeom>
            <a:avLst/>
            <a:gdLst>
              <a:gd name="connsiteX0" fmla="*/ 174679 w 3360000"/>
              <a:gd name="connsiteY0" fmla="*/ 0 h 360000"/>
              <a:gd name="connsiteX1" fmla="*/ 1089175 w 3360000"/>
              <a:gd name="connsiteY1" fmla="*/ 0 h 360000"/>
              <a:gd name="connsiteX2" fmla="*/ 2445504 w 3360000"/>
              <a:gd name="connsiteY2" fmla="*/ 0 h 360000"/>
              <a:gd name="connsiteX3" fmla="*/ 3360000 w 3360000"/>
              <a:gd name="connsiteY3" fmla="*/ 0 h 360000"/>
              <a:gd name="connsiteX4" fmla="*/ 3360000 w 3360000"/>
              <a:gd name="connsiteY4" fmla="*/ 360000 h 360000"/>
              <a:gd name="connsiteX5" fmla="*/ 2445504 w 3360000"/>
              <a:gd name="connsiteY5" fmla="*/ 360000 h 360000"/>
              <a:gd name="connsiteX6" fmla="*/ 914496 w 3360000"/>
              <a:gd name="connsiteY6" fmla="*/ 360000 h 360000"/>
              <a:gd name="connsiteX7" fmla="*/ 0 w 3360000"/>
              <a:gd name="connsiteY7" fmla="*/ 360000 h 360000"/>
              <a:gd name="connsiteX8" fmla="*/ 0 w 3360000"/>
              <a:gd name="connsiteY8" fmla="*/ 180000 h 3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0000" h="360000">
                <a:moveTo>
                  <a:pt x="174679" y="0"/>
                </a:moveTo>
                <a:lnTo>
                  <a:pt x="1089175" y="0"/>
                </a:lnTo>
                <a:lnTo>
                  <a:pt x="2445504" y="0"/>
                </a:lnTo>
                <a:lnTo>
                  <a:pt x="3360000" y="0"/>
                </a:lnTo>
                <a:lnTo>
                  <a:pt x="3360000" y="360000"/>
                </a:lnTo>
                <a:lnTo>
                  <a:pt x="2445504" y="360000"/>
                </a:lnTo>
                <a:lnTo>
                  <a:pt x="914496" y="360000"/>
                </a:lnTo>
                <a:lnTo>
                  <a:pt x="0" y="360000"/>
                </a:lnTo>
                <a:lnTo>
                  <a:pt x="0" y="180000"/>
                </a:lnTo>
                <a:close/>
              </a:path>
            </a:pathLst>
          </a:custGeom>
          <a:solidFill>
            <a:schemeClr val="accent1"/>
          </a:solidFill>
          <a:ln w="19050" cmpd="sng">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sz="1800" dirty="0"/>
          </a:p>
        </p:txBody>
      </p:sp>
      <p:sp>
        <p:nvSpPr>
          <p:cNvPr id="9" name="Title"/>
          <p:cNvSpPr>
            <a:spLocks noGrp="1"/>
          </p:cNvSpPr>
          <p:nvPr>
            <p:ph type="title" hasCustomPrompt="1"/>
          </p:nvPr>
        </p:nvSpPr>
        <p:spPr>
          <a:xfrm>
            <a:off x="720000" y="1008000"/>
            <a:ext cx="7056000" cy="630000"/>
          </a:xfrm>
        </p:spPr>
        <p:txBody>
          <a:bodyPr>
            <a:noAutofit/>
          </a:bodyPr>
          <a:lstStyle>
            <a:lvl1pPr>
              <a:defRPr/>
            </a:lvl1pPr>
          </a:lstStyle>
          <a:p>
            <a:r>
              <a:rPr lang="en-US" dirty="0"/>
              <a:t>Add title</a:t>
            </a:r>
            <a:endParaRPr lang="en-GB" dirty="0"/>
          </a:p>
        </p:txBody>
      </p:sp>
      <p:sp>
        <p:nvSpPr>
          <p:cNvPr id="3" name="Content"/>
          <p:cNvSpPr>
            <a:spLocks noGrp="1"/>
          </p:cNvSpPr>
          <p:nvPr userDrawn="1">
            <p:ph idx="1" hasCustomPrompt="1"/>
          </p:nvPr>
        </p:nvSpPr>
        <p:spPr>
          <a:xfrm>
            <a:off x="720783" y="1783080"/>
            <a:ext cx="7056000" cy="3877945"/>
          </a:xfrm>
          <a:prstGeom prst="rect">
            <a:avLst/>
          </a:prstGeom>
        </p:spPr>
        <p:txBody>
          <a:bodyPr lIns="0" tIns="0" anchor="t" anchorCtr="0">
            <a:noAutofit/>
          </a:bodyPr>
          <a:lstStyle>
            <a:lvl1pPr marL="0" marR="0" indent="0" algn="l" defTabSz="914400" rtl="0" eaLnBrk="1" fontAlgn="auto" latinLnBrk="0" hangingPunct="1">
              <a:lnSpc>
                <a:spcPct val="90000"/>
              </a:lnSpc>
              <a:spcBef>
                <a:spcPts val="600"/>
              </a:spcBef>
              <a:spcAft>
                <a:spcPts val="1200"/>
              </a:spcAft>
              <a:buClr>
                <a:schemeClr val="accent1"/>
              </a:buClr>
              <a:buSzTx/>
              <a:buFont typeface="Arial" panose="020B0604020202020204" pitchFamily="34" charset="0"/>
              <a:buNone/>
              <a:tabLst/>
              <a:defRPr sz="1800" baseline="0">
                <a:solidFill>
                  <a:srgbClr val="000000"/>
                </a:solidFill>
              </a:defRPr>
            </a:lvl1pPr>
            <a:lvl2pPr>
              <a:defRPr>
                <a:solidFill>
                  <a:schemeClr val="tx1"/>
                </a:solidFill>
              </a:defRPr>
            </a:lvl2pPr>
            <a:lvl3pPr>
              <a:defRPr>
                <a:solidFill>
                  <a:srgbClr val="000000"/>
                </a:solidFill>
              </a:defRPr>
            </a:lvl3pPr>
            <a:lvl4pPr>
              <a:defRPr>
                <a:solidFill>
                  <a:srgbClr val="000000"/>
                </a:solidFill>
              </a:defRPr>
            </a:lvl4pPr>
            <a:lvl5pPr>
              <a:defRPr>
                <a:solidFill>
                  <a:srgbClr val="000000"/>
                </a:solidFill>
              </a:defRPr>
            </a:lvl5pPr>
          </a:lstStyle>
          <a:p>
            <a:pPr lvl="1"/>
            <a:r>
              <a:rPr lang="en-US" dirty="0"/>
              <a:t>Click to add text, tables, charts, smart art, pictures or media</a:t>
            </a:r>
          </a:p>
        </p:txBody>
      </p:sp>
      <p:sp>
        <p:nvSpPr>
          <p:cNvPr id="5" name="Kicker"/>
          <p:cNvSpPr>
            <a:spLocks noGrp="1"/>
          </p:cNvSpPr>
          <p:nvPr>
            <p:ph type="body" sz="quarter" idx="15" hasCustomPrompt="1"/>
          </p:nvPr>
        </p:nvSpPr>
        <p:spPr>
          <a:xfrm>
            <a:off x="720000" y="5778122"/>
            <a:ext cx="10752000" cy="522000"/>
          </a:xfrm>
          <a:solidFill>
            <a:schemeClr val="tx2"/>
          </a:solidFill>
          <a:ln>
            <a:solidFill>
              <a:schemeClr val="tx2"/>
            </a:solidFill>
          </a:ln>
        </p:spPr>
        <p:txBody>
          <a:bodyPr vert="horz" lIns="0" tIns="108000" rIns="0" bIns="108000" rtlCol="0" anchor="b" anchorCtr="1">
            <a:spAutoFit/>
          </a:bodyPr>
          <a:lstStyle>
            <a:lvl1pPr marL="0" marR="0" indent="0" algn="ctr" defTabSz="914400" rtl="0" eaLnBrk="1" fontAlgn="auto" latinLnBrk="0" hangingPunct="1">
              <a:lnSpc>
                <a:spcPct val="90000"/>
              </a:lnSpc>
              <a:spcBef>
                <a:spcPts val="600"/>
              </a:spcBef>
              <a:spcAft>
                <a:spcPts val="1200"/>
              </a:spcAft>
              <a:buClr>
                <a:schemeClr val="accent1"/>
              </a:buClr>
              <a:buSzTx/>
              <a:buFont typeface="Arial" panose="020B0604020202020204" pitchFamily="34" charset="0"/>
              <a:buNone/>
              <a:tabLst/>
              <a:defRPr lang="en-GB" sz="2200" b="1" baseline="0">
                <a:solidFill>
                  <a:schemeClr val="bg1"/>
                </a:solidFill>
              </a:defRPr>
            </a:lvl1pPr>
          </a:lstStyle>
          <a:p>
            <a:pPr marL="0" marR="0" lvl="0" indent="0" algn="ctr" defTabSz="914400" rtl="0" eaLnBrk="1" fontAlgn="auto" latinLnBrk="0" hangingPunct="1">
              <a:lnSpc>
                <a:spcPct val="90000"/>
              </a:lnSpc>
              <a:spcBef>
                <a:spcPts val="600"/>
              </a:spcBef>
              <a:spcAft>
                <a:spcPts val="1200"/>
              </a:spcAft>
              <a:buClr>
                <a:schemeClr val="accent1"/>
              </a:buClr>
              <a:buSzTx/>
              <a:buFont typeface="Arial" panose="020B0604020202020204" pitchFamily="34" charset="0"/>
              <a:buNone/>
              <a:tabLst/>
              <a:defRPr/>
            </a:pPr>
            <a:r>
              <a:rPr lang="en-GB" dirty="0"/>
              <a:t>Click to add kicker or ‘so what’. Delete if not required.</a:t>
            </a:r>
          </a:p>
        </p:txBody>
      </p:sp>
      <p:sp>
        <p:nvSpPr>
          <p:cNvPr id="11" name="Foldover Corner"/>
          <p:cNvSpPr>
            <a:spLocks/>
          </p:cNvSpPr>
          <p:nvPr userDrawn="1"/>
        </p:nvSpPr>
        <p:spPr>
          <a:xfrm>
            <a:off x="8117721" y="2433028"/>
            <a:ext cx="180000" cy="180000"/>
          </a:xfrm>
          <a:custGeom>
            <a:avLst/>
            <a:gdLst>
              <a:gd name="connsiteX0" fmla="*/ 0 w 274320"/>
              <a:gd name="connsiteY0" fmla="*/ 0 h 274320"/>
              <a:gd name="connsiteX1" fmla="*/ 274320 w 274320"/>
              <a:gd name="connsiteY1" fmla="*/ 0 h 274320"/>
              <a:gd name="connsiteX2" fmla="*/ 274320 w 274320"/>
              <a:gd name="connsiteY2" fmla="*/ 274320 h 274320"/>
              <a:gd name="connsiteX3" fmla="*/ 0 w 274320"/>
              <a:gd name="connsiteY3" fmla="*/ 274320 h 274320"/>
              <a:gd name="connsiteX4" fmla="*/ 0 w 274320"/>
              <a:gd name="connsiteY4" fmla="*/ 0 h 274320"/>
              <a:gd name="connsiteX0" fmla="*/ 0 w 274320"/>
              <a:gd name="connsiteY0" fmla="*/ 274320 h 274320"/>
              <a:gd name="connsiteX1" fmla="*/ 274320 w 274320"/>
              <a:gd name="connsiteY1" fmla="*/ 0 h 274320"/>
              <a:gd name="connsiteX2" fmla="*/ 274320 w 274320"/>
              <a:gd name="connsiteY2" fmla="*/ 274320 h 274320"/>
              <a:gd name="connsiteX3" fmla="*/ 0 w 274320"/>
              <a:gd name="connsiteY3" fmla="*/ 274320 h 274320"/>
            </a:gdLst>
            <a:ahLst/>
            <a:cxnLst>
              <a:cxn ang="0">
                <a:pos x="connsiteX0" y="connsiteY0"/>
              </a:cxn>
              <a:cxn ang="0">
                <a:pos x="connsiteX1" y="connsiteY1"/>
              </a:cxn>
              <a:cxn ang="0">
                <a:pos x="connsiteX2" y="connsiteY2"/>
              </a:cxn>
              <a:cxn ang="0">
                <a:pos x="connsiteX3" y="connsiteY3"/>
              </a:cxn>
            </a:cxnLst>
            <a:rect l="l" t="t" r="r" b="b"/>
            <a:pathLst>
              <a:path w="274320" h="274320">
                <a:moveTo>
                  <a:pt x="0" y="274320"/>
                </a:moveTo>
                <a:lnTo>
                  <a:pt x="274320" y="0"/>
                </a:lnTo>
                <a:lnTo>
                  <a:pt x="274320" y="274320"/>
                </a:lnTo>
                <a:lnTo>
                  <a:pt x="0" y="274320"/>
                </a:lnTo>
                <a:close/>
              </a:path>
            </a:pathLst>
          </a:cu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5" name="Text Foldover Box"/>
          <p:cNvSpPr>
            <a:spLocks noGrp="1"/>
          </p:cNvSpPr>
          <p:nvPr userDrawn="1">
            <p:ph type="body" sz="quarter" idx="14" hasCustomPrompt="1"/>
          </p:nvPr>
        </p:nvSpPr>
        <p:spPr>
          <a:xfrm>
            <a:off x="8117721" y="2615958"/>
            <a:ext cx="3360000" cy="1288009"/>
          </a:xfrm>
          <a:prstGeom prst="rect">
            <a:avLst/>
          </a:prstGeom>
          <a:solidFill>
            <a:schemeClr val="accent1"/>
          </a:solidFill>
          <a:ln>
            <a:noFill/>
          </a:ln>
        </p:spPr>
        <p:txBody>
          <a:bodyPr wrap="square" lIns="216000" tIns="0" rIns="216000" bIns="288000">
            <a:spAutoFit/>
          </a:bodyPr>
          <a:lstStyle>
            <a:lvl1pPr marL="0" marR="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1800" b="1" baseline="0">
                <a:solidFill>
                  <a:schemeClr val="bg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marL="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dirty="0"/>
              <a:t>Edit call out text. Do not change the width of box, will adjust vertically automatically.</a:t>
            </a:r>
          </a:p>
        </p:txBody>
      </p:sp>
      <p:sp>
        <p:nvSpPr>
          <p:cNvPr id="2" name="Date Placeholder 1"/>
          <p:cNvSpPr>
            <a:spLocks noGrp="1"/>
          </p:cNvSpPr>
          <p:nvPr>
            <p:ph type="dt" sz="half" idx="16"/>
          </p:nvPr>
        </p:nvSpPr>
        <p:spPr/>
        <p:txBody>
          <a:bodyPr/>
          <a:lstStyle/>
          <a:p>
            <a:fld id="{7174028F-FC55-4814-9D01-B1C00550C2C3}" type="datetime4">
              <a:rPr lang="en-GB" smtClean="0"/>
              <a:pPr/>
              <a:t>14 October 2019</a:t>
            </a:fld>
            <a:endParaRPr lang="en-GB" dirty="0"/>
          </a:p>
        </p:txBody>
      </p:sp>
      <p:sp>
        <p:nvSpPr>
          <p:cNvPr id="4" name="Footer Placeholder 3"/>
          <p:cNvSpPr>
            <a:spLocks noGrp="1"/>
          </p:cNvSpPr>
          <p:nvPr>
            <p:ph type="ftr" sz="quarter" idx="17"/>
          </p:nvPr>
        </p:nvSpPr>
        <p:spPr/>
        <p:txBody>
          <a:bodyPr/>
          <a:lstStyle/>
          <a:p>
            <a:endParaRPr lang="en-GB" dirty="0"/>
          </a:p>
        </p:txBody>
      </p:sp>
      <p:sp>
        <p:nvSpPr>
          <p:cNvPr id="6" name="Slide Number Placeholder 5"/>
          <p:cNvSpPr>
            <a:spLocks noGrp="1"/>
          </p:cNvSpPr>
          <p:nvPr>
            <p:ph type="sldNum" sz="quarter" idx="18"/>
          </p:nvPr>
        </p:nvSpPr>
        <p:spPr/>
        <p:txBody>
          <a:bodyPr/>
          <a:lstStyle/>
          <a:p>
            <a:fld id="{203C551C-83BB-4568-94F6-AC8A8312A04A}" type="slidenum">
              <a:rPr lang="en-GB" smtClean="0"/>
              <a:pPr/>
              <a:t>‹#›</a:t>
            </a:fld>
            <a:endParaRPr lang="en-GB" dirty="0"/>
          </a:p>
        </p:txBody>
      </p:sp>
    </p:spTree>
    <p:extLst>
      <p:ext uri="{BB962C8B-B14F-4D97-AF65-F5344CB8AC3E}">
        <p14:creationId xmlns:p14="http://schemas.microsoft.com/office/powerpoint/2010/main" val="1419227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CC0428-B2D7-4D04-A594-01F647870E43}" type="datetime1">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A0F55-B0AA-47BB-9743-4D9109BAB490}" type="slidenum">
              <a:rPr lang="en-US" smtClean="0"/>
              <a:t>‹#›</a:t>
            </a:fld>
            <a:endParaRPr lang="en-US"/>
          </a:p>
        </p:txBody>
      </p:sp>
    </p:spTree>
    <p:extLst>
      <p:ext uri="{BB962C8B-B14F-4D97-AF65-F5344CB8AC3E}">
        <p14:creationId xmlns:p14="http://schemas.microsoft.com/office/powerpoint/2010/main" val="25820223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ivider Slide Orange">
    <p:spTree>
      <p:nvGrpSpPr>
        <p:cNvPr id="1" name=""/>
        <p:cNvGrpSpPr/>
        <p:nvPr/>
      </p:nvGrpSpPr>
      <p:grpSpPr>
        <a:xfrm>
          <a:off x="0" y="0"/>
          <a:ext cx="0" cy="0"/>
          <a:chOff x="0" y="0"/>
          <a:chExt cx="0" cy="0"/>
        </a:xfrm>
      </p:grpSpPr>
      <p:grpSp>
        <p:nvGrpSpPr>
          <p:cNvPr id="3" name="Group 2"/>
          <p:cNvGrpSpPr/>
          <p:nvPr userDrawn="1"/>
        </p:nvGrpSpPr>
        <p:grpSpPr>
          <a:xfrm>
            <a:off x="718799" y="1620000"/>
            <a:ext cx="10753201" cy="4688724"/>
            <a:chOff x="11711515" y="1620001"/>
            <a:chExt cx="10753201" cy="4688724"/>
          </a:xfrm>
        </p:grpSpPr>
        <p:sp>
          <p:nvSpPr>
            <p:cNvPr id="13" name="Freeform 12"/>
            <p:cNvSpPr/>
            <p:nvPr userDrawn="1"/>
          </p:nvSpPr>
          <p:spPr>
            <a:xfrm>
              <a:off x="11711515" y="1620001"/>
              <a:ext cx="10753201" cy="4688724"/>
            </a:xfrm>
            <a:custGeom>
              <a:avLst/>
              <a:gdLst>
                <a:gd name="connsiteX0" fmla="*/ 0 w 10753201"/>
                <a:gd name="connsiteY0" fmla="*/ 0 h 4688724"/>
                <a:gd name="connsiteX1" fmla="*/ 1 w 10753201"/>
                <a:gd name="connsiteY1" fmla="*/ 0 h 4688724"/>
                <a:gd name="connsiteX2" fmla="*/ 1 w 10753201"/>
                <a:gd name="connsiteY2" fmla="*/ 288000 h 4688724"/>
                <a:gd name="connsiteX3" fmla="*/ 288001 w 10753201"/>
                <a:gd name="connsiteY3" fmla="*/ 0 h 4688724"/>
                <a:gd name="connsiteX4" fmla="*/ 10753201 w 10753201"/>
                <a:gd name="connsiteY4" fmla="*/ 0 h 4688724"/>
                <a:gd name="connsiteX5" fmla="*/ 10753201 w 10753201"/>
                <a:gd name="connsiteY5" fmla="*/ 621754 h 4688724"/>
                <a:gd name="connsiteX6" fmla="*/ 10753201 w 10753201"/>
                <a:gd name="connsiteY6" fmla="*/ 1620000 h 4688724"/>
                <a:gd name="connsiteX7" fmla="*/ 10753201 w 10753201"/>
                <a:gd name="connsiteY7" fmla="*/ 4688724 h 4688724"/>
                <a:gd name="connsiteX8" fmla="*/ 0 w 10753201"/>
                <a:gd name="connsiteY8" fmla="*/ 4688724 h 4688724"/>
                <a:gd name="connsiteX9" fmla="*/ 0 w 10753201"/>
                <a:gd name="connsiteY9" fmla="*/ 1620000 h 4688724"/>
                <a:gd name="connsiteX10" fmla="*/ 0 w 10753201"/>
                <a:gd name="connsiteY10" fmla="*/ 621754 h 468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53201" h="4688724">
                  <a:moveTo>
                    <a:pt x="0" y="0"/>
                  </a:moveTo>
                  <a:lnTo>
                    <a:pt x="1" y="0"/>
                  </a:lnTo>
                  <a:lnTo>
                    <a:pt x="1" y="288000"/>
                  </a:lnTo>
                  <a:lnTo>
                    <a:pt x="288001" y="0"/>
                  </a:lnTo>
                  <a:lnTo>
                    <a:pt x="10753201" y="0"/>
                  </a:lnTo>
                  <a:lnTo>
                    <a:pt x="10753201" y="621754"/>
                  </a:lnTo>
                  <a:lnTo>
                    <a:pt x="10753201" y="1620000"/>
                  </a:lnTo>
                  <a:lnTo>
                    <a:pt x="10753201" y="4688724"/>
                  </a:lnTo>
                  <a:lnTo>
                    <a:pt x="0" y="4688724"/>
                  </a:lnTo>
                  <a:lnTo>
                    <a:pt x="0" y="1620000"/>
                  </a:lnTo>
                  <a:lnTo>
                    <a:pt x="0" y="621754"/>
                  </a:lnTo>
                  <a:close/>
                </a:path>
              </a:pathLst>
            </a:custGeom>
            <a:solidFill>
              <a:schemeClr val="accent1"/>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Foldover Corner"/>
            <p:cNvSpPr>
              <a:spLocks/>
            </p:cNvSpPr>
            <p:nvPr userDrawn="1"/>
          </p:nvSpPr>
          <p:spPr>
            <a:xfrm>
              <a:off x="11711515" y="1620001"/>
              <a:ext cx="288000" cy="288000"/>
            </a:xfrm>
            <a:custGeom>
              <a:avLst/>
              <a:gdLst>
                <a:gd name="connsiteX0" fmla="*/ 0 w 274320"/>
                <a:gd name="connsiteY0" fmla="*/ 0 h 274320"/>
                <a:gd name="connsiteX1" fmla="*/ 274320 w 274320"/>
                <a:gd name="connsiteY1" fmla="*/ 0 h 274320"/>
                <a:gd name="connsiteX2" fmla="*/ 274320 w 274320"/>
                <a:gd name="connsiteY2" fmla="*/ 274320 h 274320"/>
                <a:gd name="connsiteX3" fmla="*/ 0 w 274320"/>
                <a:gd name="connsiteY3" fmla="*/ 274320 h 274320"/>
                <a:gd name="connsiteX4" fmla="*/ 0 w 274320"/>
                <a:gd name="connsiteY4" fmla="*/ 0 h 274320"/>
                <a:gd name="connsiteX0" fmla="*/ 0 w 274320"/>
                <a:gd name="connsiteY0" fmla="*/ 274320 h 274320"/>
                <a:gd name="connsiteX1" fmla="*/ 274320 w 274320"/>
                <a:gd name="connsiteY1" fmla="*/ 0 h 274320"/>
                <a:gd name="connsiteX2" fmla="*/ 274320 w 274320"/>
                <a:gd name="connsiteY2" fmla="*/ 274320 h 274320"/>
                <a:gd name="connsiteX3" fmla="*/ 0 w 274320"/>
                <a:gd name="connsiteY3" fmla="*/ 274320 h 274320"/>
              </a:gdLst>
              <a:ahLst/>
              <a:cxnLst>
                <a:cxn ang="0">
                  <a:pos x="connsiteX0" y="connsiteY0"/>
                </a:cxn>
                <a:cxn ang="0">
                  <a:pos x="connsiteX1" y="connsiteY1"/>
                </a:cxn>
                <a:cxn ang="0">
                  <a:pos x="connsiteX2" y="connsiteY2"/>
                </a:cxn>
                <a:cxn ang="0">
                  <a:pos x="connsiteX3" y="connsiteY3"/>
                </a:cxn>
              </a:cxnLst>
              <a:rect l="l" t="t" r="r" b="b"/>
              <a:pathLst>
                <a:path w="274320" h="274320">
                  <a:moveTo>
                    <a:pt x="0" y="274320"/>
                  </a:moveTo>
                  <a:lnTo>
                    <a:pt x="274320" y="0"/>
                  </a:lnTo>
                  <a:lnTo>
                    <a:pt x="274320" y="274320"/>
                  </a:lnTo>
                  <a:lnTo>
                    <a:pt x="0" y="274320"/>
                  </a:lnTo>
                  <a:close/>
                </a:path>
              </a:pathLst>
            </a:cu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sp>
        <p:nvSpPr>
          <p:cNvPr id="2" name="Title"/>
          <p:cNvSpPr>
            <a:spLocks noGrp="1"/>
          </p:cNvSpPr>
          <p:nvPr>
            <p:ph type="ctrTitle" hasCustomPrompt="1"/>
          </p:nvPr>
        </p:nvSpPr>
        <p:spPr>
          <a:xfrm>
            <a:off x="1200000" y="1980000"/>
            <a:ext cx="9144000" cy="481848"/>
          </a:xfrm>
        </p:spPr>
        <p:txBody>
          <a:bodyPr lIns="0" tIns="0" anchor="t">
            <a:noAutofit/>
          </a:bodyPr>
          <a:lstStyle>
            <a:lvl1pPr algn="l">
              <a:spcAft>
                <a:spcPts val="300"/>
              </a:spcAft>
              <a:defRPr sz="3600">
                <a:solidFill>
                  <a:schemeClr val="bg1"/>
                </a:solidFill>
              </a:defRPr>
            </a:lvl1pPr>
          </a:lstStyle>
          <a:p>
            <a:r>
              <a:rPr lang="en-US" dirty="0"/>
              <a:t>Section Title</a:t>
            </a:r>
          </a:p>
        </p:txBody>
      </p:sp>
      <p:pic>
        <p:nvPicPr>
          <p:cNvPr id="7" name="Large Logo" descr="ARCADIS FULL BRAND LOGO RGB.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22450" y="396001"/>
            <a:ext cx="3349215" cy="360000"/>
          </a:xfrm>
          <a:prstGeom prst="rect">
            <a:avLst/>
          </a:prstGeom>
          <a:noFill/>
          <a:ln>
            <a:noFill/>
          </a:ln>
        </p:spPr>
      </p:pic>
    </p:spTree>
    <p:extLst>
      <p:ext uri="{BB962C8B-B14F-4D97-AF65-F5344CB8AC3E}">
        <p14:creationId xmlns:p14="http://schemas.microsoft.com/office/powerpoint/2010/main" val="20380453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vider Slide Grey">
    <p:spTree>
      <p:nvGrpSpPr>
        <p:cNvPr id="1" name=""/>
        <p:cNvGrpSpPr/>
        <p:nvPr/>
      </p:nvGrpSpPr>
      <p:grpSpPr>
        <a:xfrm>
          <a:off x="0" y="0"/>
          <a:ext cx="0" cy="0"/>
          <a:chOff x="0" y="0"/>
          <a:chExt cx="0" cy="0"/>
        </a:xfrm>
      </p:grpSpPr>
      <p:grpSp>
        <p:nvGrpSpPr>
          <p:cNvPr id="8" name="Group 7"/>
          <p:cNvGrpSpPr/>
          <p:nvPr userDrawn="1"/>
        </p:nvGrpSpPr>
        <p:grpSpPr>
          <a:xfrm>
            <a:off x="718799" y="1620000"/>
            <a:ext cx="10753201" cy="4688724"/>
            <a:chOff x="11711515" y="1620001"/>
            <a:chExt cx="10753201" cy="4688724"/>
          </a:xfrm>
        </p:grpSpPr>
        <p:sp>
          <p:nvSpPr>
            <p:cNvPr id="10" name="Freeform 9"/>
            <p:cNvSpPr/>
            <p:nvPr userDrawn="1"/>
          </p:nvSpPr>
          <p:spPr>
            <a:xfrm>
              <a:off x="11711515" y="1620001"/>
              <a:ext cx="10753201" cy="4688724"/>
            </a:xfrm>
            <a:custGeom>
              <a:avLst/>
              <a:gdLst>
                <a:gd name="connsiteX0" fmla="*/ 0 w 10753201"/>
                <a:gd name="connsiteY0" fmla="*/ 0 h 4688724"/>
                <a:gd name="connsiteX1" fmla="*/ 1 w 10753201"/>
                <a:gd name="connsiteY1" fmla="*/ 0 h 4688724"/>
                <a:gd name="connsiteX2" fmla="*/ 1 w 10753201"/>
                <a:gd name="connsiteY2" fmla="*/ 288000 h 4688724"/>
                <a:gd name="connsiteX3" fmla="*/ 288001 w 10753201"/>
                <a:gd name="connsiteY3" fmla="*/ 0 h 4688724"/>
                <a:gd name="connsiteX4" fmla="*/ 10753201 w 10753201"/>
                <a:gd name="connsiteY4" fmla="*/ 0 h 4688724"/>
                <a:gd name="connsiteX5" fmla="*/ 10753201 w 10753201"/>
                <a:gd name="connsiteY5" fmla="*/ 621754 h 4688724"/>
                <a:gd name="connsiteX6" fmla="*/ 10753201 w 10753201"/>
                <a:gd name="connsiteY6" fmla="*/ 1620000 h 4688724"/>
                <a:gd name="connsiteX7" fmla="*/ 10753201 w 10753201"/>
                <a:gd name="connsiteY7" fmla="*/ 4688724 h 4688724"/>
                <a:gd name="connsiteX8" fmla="*/ 0 w 10753201"/>
                <a:gd name="connsiteY8" fmla="*/ 4688724 h 4688724"/>
                <a:gd name="connsiteX9" fmla="*/ 0 w 10753201"/>
                <a:gd name="connsiteY9" fmla="*/ 1620000 h 4688724"/>
                <a:gd name="connsiteX10" fmla="*/ 0 w 10753201"/>
                <a:gd name="connsiteY10" fmla="*/ 621754 h 468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53201" h="4688724">
                  <a:moveTo>
                    <a:pt x="0" y="0"/>
                  </a:moveTo>
                  <a:lnTo>
                    <a:pt x="1" y="0"/>
                  </a:lnTo>
                  <a:lnTo>
                    <a:pt x="1" y="288000"/>
                  </a:lnTo>
                  <a:lnTo>
                    <a:pt x="288001" y="0"/>
                  </a:lnTo>
                  <a:lnTo>
                    <a:pt x="10753201" y="0"/>
                  </a:lnTo>
                  <a:lnTo>
                    <a:pt x="10753201" y="621754"/>
                  </a:lnTo>
                  <a:lnTo>
                    <a:pt x="10753201" y="1620000"/>
                  </a:lnTo>
                  <a:lnTo>
                    <a:pt x="10753201" y="4688724"/>
                  </a:lnTo>
                  <a:lnTo>
                    <a:pt x="0" y="4688724"/>
                  </a:lnTo>
                  <a:lnTo>
                    <a:pt x="0" y="1620000"/>
                  </a:lnTo>
                  <a:lnTo>
                    <a:pt x="0" y="621754"/>
                  </a:lnTo>
                  <a:close/>
                </a:path>
              </a:pathLst>
            </a:custGeom>
            <a:solidFill>
              <a:schemeClr val="bg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Foldover Corner"/>
            <p:cNvSpPr>
              <a:spLocks/>
            </p:cNvSpPr>
            <p:nvPr userDrawn="1"/>
          </p:nvSpPr>
          <p:spPr>
            <a:xfrm>
              <a:off x="11711515" y="1620001"/>
              <a:ext cx="288000" cy="288000"/>
            </a:xfrm>
            <a:custGeom>
              <a:avLst/>
              <a:gdLst>
                <a:gd name="connsiteX0" fmla="*/ 0 w 274320"/>
                <a:gd name="connsiteY0" fmla="*/ 0 h 274320"/>
                <a:gd name="connsiteX1" fmla="*/ 274320 w 274320"/>
                <a:gd name="connsiteY1" fmla="*/ 0 h 274320"/>
                <a:gd name="connsiteX2" fmla="*/ 274320 w 274320"/>
                <a:gd name="connsiteY2" fmla="*/ 274320 h 274320"/>
                <a:gd name="connsiteX3" fmla="*/ 0 w 274320"/>
                <a:gd name="connsiteY3" fmla="*/ 274320 h 274320"/>
                <a:gd name="connsiteX4" fmla="*/ 0 w 274320"/>
                <a:gd name="connsiteY4" fmla="*/ 0 h 274320"/>
                <a:gd name="connsiteX0" fmla="*/ 0 w 274320"/>
                <a:gd name="connsiteY0" fmla="*/ 274320 h 274320"/>
                <a:gd name="connsiteX1" fmla="*/ 274320 w 274320"/>
                <a:gd name="connsiteY1" fmla="*/ 0 h 274320"/>
                <a:gd name="connsiteX2" fmla="*/ 274320 w 274320"/>
                <a:gd name="connsiteY2" fmla="*/ 274320 h 274320"/>
                <a:gd name="connsiteX3" fmla="*/ 0 w 274320"/>
                <a:gd name="connsiteY3" fmla="*/ 274320 h 274320"/>
              </a:gdLst>
              <a:ahLst/>
              <a:cxnLst>
                <a:cxn ang="0">
                  <a:pos x="connsiteX0" y="connsiteY0"/>
                </a:cxn>
                <a:cxn ang="0">
                  <a:pos x="connsiteX1" y="connsiteY1"/>
                </a:cxn>
                <a:cxn ang="0">
                  <a:pos x="connsiteX2" y="connsiteY2"/>
                </a:cxn>
                <a:cxn ang="0">
                  <a:pos x="connsiteX3" y="connsiteY3"/>
                </a:cxn>
              </a:cxnLst>
              <a:rect l="l" t="t" r="r" b="b"/>
              <a:pathLst>
                <a:path w="274320" h="274320">
                  <a:moveTo>
                    <a:pt x="0" y="274320"/>
                  </a:moveTo>
                  <a:lnTo>
                    <a:pt x="274320" y="0"/>
                  </a:lnTo>
                  <a:lnTo>
                    <a:pt x="274320" y="274320"/>
                  </a:lnTo>
                  <a:lnTo>
                    <a:pt x="0" y="274320"/>
                  </a:lnTo>
                  <a:close/>
                </a:path>
              </a:pathLst>
            </a:cu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sp>
        <p:nvSpPr>
          <p:cNvPr id="2" name="Title"/>
          <p:cNvSpPr>
            <a:spLocks noGrp="1"/>
          </p:cNvSpPr>
          <p:nvPr>
            <p:ph type="ctrTitle" hasCustomPrompt="1"/>
          </p:nvPr>
        </p:nvSpPr>
        <p:spPr>
          <a:xfrm>
            <a:off x="1200000" y="1980000"/>
            <a:ext cx="9144000" cy="481848"/>
          </a:xfrm>
        </p:spPr>
        <p:txBody>
          <a:bodyPr lIns="0" tIns="0" anchor="t">
            <a:noAutofit/>
          </a:bodyPr>
          <a:lstStyle>
            <a:lvl1pPr algn="l">
              <a:spcAft>
                <a:spcPts val="300"/>
              </a:spcAft>
              <a:defRPr sz="3600">
                <a:solidFill>
                  <a:schemeClr val="bg1"/>
                </a:solidFill>
              </a:defRPr>
            </a:lvl1pPr>
          </a:lstStyle>
          <a:p>
            <a:r>
              <a:rPr lang="en-US" dirty="0"/>
              <a:t>Section Title</a:t>
            </a:r>
          </a:p>
        </p:txBody>
      </p:sp>
      <p:pic>
        <p:nvPicPr>
          <p:cNvPr id="7" name="Large Logo" descr="ARCADIS FULL BRAND LOGO RGB.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22450" y="396001"/>
            <a:ext cx="3349215" cy="360000"/>
          </a:xfrm>
          <a:prstGeom prst="rect">
            <a:avLst/>
          </a:prstGeom>
          <a:noFill/>
          <a:ln>
            <a:noFill/>
          </a:ln>
        </p:spPr>
      </p:pic>
    </p:spTree>
    <p:extLst>
      <p:ext uri="{BB962C8B-B14F-4D97-AF65-F5344CB8AC3E}">
        <p14:creationId xmlns:p14="http://schemas.microsoft.com/office/powerpoint/2010/main" val="15369663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2 Content w Titles">
    <p:spTree>
      <p:nvGrpSpPr>
        <p:cNvPr id="1" name=""/>
        <p:cNvGrpSpPr/>
        <p:nvPr/>
      </p:nvGrpSpPr>
      <p:grpSpPr>
        <a:xfrm>
          <a:off x="0" y="0"/>
          <a:ext cx="0" cy="0"/>
          <a:chOff x="0" y="0"/>
          <a:chExt cx="0" cy="0"/>
        </a:xfrm>
      </p:grpSpPr>
      <p:sp>
        <p:nvSpPr>
          <p:cNvPr id="5" name="Title"/>
          <p:cNvSpPr>
            <a:spLocks noGrp="1"/>
          </p:cNvSpPr>
          <p:nvPr>
            <p:ph type="title" hasCustomPrompt="1"/>
          </p:nvPr>
        </p:nvSpPr>
        <p:spPr>
          <a:xfrm>
            <a:off x="720000" y="1008000"/>
            <a:ext cx="10752000" cy="630000"/>
          </a:xfrm>
        </p:spPr>
        <p:txBody>
          <a:bodyPr>
            <a:noAutofit/>
          </a:bodyPr>
          <a:lstStyle>
            <a:lvl1pPr>
              <a:defRPr baseline="0"/>
            </a:lvl1pPr>
          </a:lstStyle>
          <a:p>
            <a:r>
              <a:rPr lang="en-US" dirty="0"/>
              <a:t>Add title</a:t>
            </a:r>
            <a:endParaRPr lang="en-GB" dirty="0"/>
          </a:p>
        </p:txBody>
      </p:sp>
      <p:sp>
        <p:nvSpPr>
          <p:cNvPr id="3" name="Kicker"/>
          <p:cNvSpPr>
            <a:spLocks noGrp="1"/>
          </p:cNvSpPr>
          <p:nvPr>
            <p:ph type="body" sz="quarter" idx="20" hasCustomPrompt="1"/>
          </p:nvPr>
        </p:nvSpPr>
        <p:spPr>
          <a:xfrm>
            <a:off x="720000" y="5778122"/>
            <a:ext cx="10752000" cy="522000"/>
          </a:xfrm>
          <a:solidFill>
            <a:schemeClr val="tx2"/>
          </a:solidFill>
          <a:ln w="3175">
            <a:solidFill>
              <a:schemeClr val="tx2"/>
            </a:solidFill>
          </a:ln>
        </p:spPr>
        <p:txBody>
          <a:bodyPr vert="horz" lIns="0" tIns="108000" rIns="0" bIns="108000" rtlCol="0" anchor="b" anchorCtr="1">
            <a:noAutofit/>
          </a:bodyPr>
          <a:lstStyle>
            <a:lvl1pPr marL="0" marR="0" indent="0" algn="ctr" defTabSz="914400" rtl="0" eaLnBrk="1" fontAlgn="auto" latinLnBrk="0" hangingPunct="1">
              <a:lnSpc>
                <a:spcPct val="90000"/>
              </a:lnSpc>
              <a:spcBef>
                <a:spcPts val="600"/>
              </a:spcBef>
              <a:spcAft>
                <a:spcPts val="1200"/>
              </a:spcAft>
              <a:buClr>
                <a:schemeClr val="accent1"/>
              </a:buClr>
              <a:buSzTx/>
              <a:buFont typeface="Arial" panose="020B0604020202020204" pitchFamily="34" charset="0"/>
              <a:buNone/>
              <a:tabLst/>
              <a:defRPr lang="en-GB" sz="2200" b="1" baseline="0">
                <a:solidFill>
                  <a:schemeClr val="bg1"/>
                </a:solidFill>
              </a:defRPr>
            </a:lvl1pPr>
          </a:lstStyle>
          <a:p>
            <a:pPr marL="0" marR="0" lvl="0" indent="0" algn="ctr" defTabSz="914400" rtl="0" eaLnBrk="1" fontAlgn="auto" latinLnBrk="0" hangingPunct="1">
              <a:lnSpc>
                <a:spcPct val="90000"/>
              </a:lnSpc>
              <a:spcBef>
                <a:spcPts val="600"/>
              </a:spcBef>
              <a:spcAft>
                <a:spcPts val="1200"/>
              </a:spcAft>
              <a:buClr>
                <a:schemeClr val="accent1"/>
              </a:buClr>
              <a:buSzTx/>
              <a:buFont typeface="Arial" panose="020B0604020202020204" pitchFamily="34" charset="0"/>
              <a:buNone/>
              <a:tabLst/>
              <a:defRPr/>
            </a:pPr>
            <a:r>
              <a:rPr lang="en-GB" dirty="0"/>
              <a:t>Click to add kicker or ‘so what’. Delete if not required.</a:t>
            </a:r>
          </a:p>
        </p:txBody>
      </p:sp>
      <p:sp>
        <p:nvSpPr>
          <p:cNvPr id="15" name="Content Left"/>
          <p:cNvSpPr>
            <a:spLocks noGrp="1"/>
          </p:cNvSpPr>
          <p:nvPr>
            <p:ph sz="quarter" idx="16" hasCustomPrompt="1"/>
          </p:nvPr>
        </p:nvSpPr>
        <p:spPr>
          <a:xfrm>
            <a:off x="720784" y="2162175"/>
            <a:ext cx="5208000" cy="3498850"/>
          </a:xfrm>
        </p:spPr>
        <p:txBody>
          <a:bodyPr>
            <a:noAutofit/>
          </a:bodyPr>
          <a:lstStyle>
            <a:lvl2pPr>
              <a:defRPr baseline="0">
                <a:solidFill>
                  <a:schemeClr val="tx1"/>
                </a:solidFill>
              </a:defRPr>
            </a:lvl2pPr>
          </a:lstStyle>
          <a:p>
            <a:pPr lvl="1"/>
            <a:r>
              <a:rPr lang="en-GB" dirty="0"/>
              <a:t>Click to add text, tables, charts, smart art, pictures or media</a:t>
            </a:r>
          </a:p>
        </p:txBody>
      </p:sp>
      <p:sp>
        <p:nvSpPr>
          <p:cNvPr id="17" name="Org Heading Left"/>
          <p:cNvSpPr>
            <a:spLocks noGrp="1"/>
          </p:cNvSpPr>
          <p:nvPr>
            <p:ph type="body" sz="quarter" idx="17" hasCustomPrompt="1"/>
          </p:nvPr>
        </p:nvSpPr>
        <p:spPr>
          <a:xfrm>
            <a:off x="720784" y="1755097"/>
            <a:ext cx="5208000" cy="405490"/>
          </a:xfrm>
        </p:spPr>
        <p:txBody>
          <a:bodyPr tIns="0" bIns="0" anchor="ctr">
            <a:noAutofit/>
          </a:bodyPr>
          <a:lstStyle>
            <a:lvl1pPr marL="0" indent="0" algn="l" defTabSz="914400" rtl="0" eaLnBrk="1" latinLnBrk="0" hangingPunct="1">
              <a:lnSpc>
                <a:spcPct val="90000"/>
              </a:lnSpc>
              <a:spcBef>
                <a:spcPts val="600"/>
              </a:spcBef>
              <a:spcAft>
                <a:spcPts val="1200"/>
              </a:spcAft>
              <a:buClr>
                <a:schemeClr val="accent1"/>
              </a:buClr>
              <a:buFont typeface="Arial" panose="020B0604020202020204" pitchFamily="34" charset="0"/>
              <a:buNone/>
              <a:defRPr lang="en-US" sz="2400" b="1" kern="1200" dirty="0" smtClean="0">
                <a:solidFill>
                  <a:schemeClr val="accent1"/>
                </a:solidFill>
                <a:latin typeface="+mn-lt"/>
                <a:ea typeface="+mn-ea"/>
                <a:cs typeface="+mn-cs"/>
              </a:defRPr>
            </a:lvl1pPr>
          </a:lstStyle>
          <a:p>
            <a:pPr marL="0" lvl="0" indent="0" algn="l" defTabSz="914400" rtl="0" eaLnBrk="1" latinLnBrk="0" hangingPunct="1">
              <a:lnSpc>
                <a:spcPct val="90000"/>
              </a:lnSpc>
              <a:spcBef>
                <a:spcPts val="600"/>
              </a:spcBef>
              <a:spcAft>
                <a:spcPts val="1200"/>
              </a:spcAft>
              <a:buClr>
                <a:schemeClr val="accent1"/>
              </a:buClr>
              <a:buFont typeface="Arial" panose="020B0604020202020204" pitchFamily="34" charset="0"/>
              <a:buNone/>
            </a:pPr>
            <a:r>
              <a:rPr lang="en-US" dirty="0"/>
              <a:t>Add heading</a:t>
            </a:r>
          </a:p>
        </p:txBody>
      </p:sp>
      <p:sp>
        <p:nvSpPr>
          <p:cNvPr id="27" name="Content Right"/>
          <p:cNvSpPr>
            <a:spLocks noGrp="1"/>
          </p:cNvSpPr>
          <p:nvPr>
            <p:ph sz="quarter" idx="18" hasCustomPrompt="1"/>
          </p:nvPr>
        </p:nvSpPr>
        <p:spPr>
          <a:xfrm>
            <a:off x="6264000" y="2162175"/>
            <a:ext cx="5208000" cy="3498850"/>
          </a:xfrm>
        </p:spPr>
        <p:txBody>
          <a:bodyPr>
            <a:noAutofit/>
          </a:bodyPr>
          <a:lstStyle>
            <a:lvl2pPr>
              <a:defRPr>
                <a:solidFill>
                  <a:schemeClr val="tx1"/>
                </a:solidFill>
              </a:defRPr>
            </a:lvl2pPr>
          </a:lstStyle>
          <a:p>
            <a:pPr lvl="1"/>
            <a:r>
              <a:rPr lang="en-GB" dirty="0"/>
              <a:t>Click to add text, tables, charts, smart art, pictures or media</a:t>
            </a:r>
          </a:p>
        </p:txBody>
      </p:sp>
      <p:sp>
        <p:nvSpPr>
          <p:cNvPr id="29" name="Org Heading Right"/>
          <p:cNvSpPr>
            <a:spLocks noGrp="1"/>
          </p:cNvSpPr>
          <p:nvPr>
            <p:ph type="body" sz="quarter" idx="19" hasCustomPrompt="1"/>
          </p:nvPr>
        </p:nvSpPr>
        <p:spPr>
          <a:xfrm>
            <a:off x="6265000" y="1754433"/>
            <a:ext cx="5207000" cy="406155"/>
          </a:xfrm>
        </p:spPr>
        <p:txBody>
          <a:bodyPr tIns="0" bIns="0" anchor="ctr">
            <a:noAutofit/>
          </a:bodyPr>
          <a:lstStyle>
            <a:lvl1pPr marL="0" indent="0" algn="l" defTabSz="914400" rtl="0" eaLnBrk="1" latinLnBrk="0" hangingPunct="1">
              <a:lnSpc>
                <a:spcPct val="90000"/>
              </a:lnSpc>
              <a:spcBef>
                <a:spcPts val="600"/>
              </a:spcBef>
              <a:spcAft>
                <a:spcPts val="1200"/>
              </a:spcAft>
              <a:buClr>
                <a:schemeClr val="accent1"/>
              </a:buClr>
              <a:buFont typeface="Arial" panose="020B0604020202020204" pitchFamily="34" charset="0"/>
              <a:buNone/>
              <a:defRPr lang="en-GB" sz="2400" b="1" kern="1200" dirty="0" smtClean="0">
                <a:solidFill>
                  <a:schemeClr val="accent1"/>
                </a:solidFill>
                <a:latin typeface="+mn-lt"/>
                <a:ea typeface="+mn-ea"/>
                <a:cs typeface="+mn-cs"/>
              </a:defRPr>
            </a:lvl1pPr>
          </a:lstStyle>
          <a:p>
            <a:pPr marL="0" lvl="0" indent="0" algn="l" defTabSz="914400" rtl="0" eaLnBrk="1" latinLnBrk="0" hangingPunct="1">
              <a:lnSpc>
                <a:spcPct val="90000"/>
              </a:lnSpc>
              <a:spcBef>
                <a:spcPts val="600"/>
              </a:spcBef>
              <a:spcAft>
                <a:spcPts val="1200"/>
              </a:spcAft>
              <a:buClr>
                <a:schemeClr val="accent1"/>
              </a:buClr>
              <a:buFont typeface="Arial" panose="020B0604020202020204" pitchFamily="34" charset="0"/>
              <a:buNone/>
            </a:pPr>
            <a:r>
              <a:rPr lang="en-US" dirty="0"/>
              <a:t>Add heading</a:t>
            </a:r>
          </a:p>
        </p:txBody>
      </p:sp>
      <p:sp>
        <p:nvSpPr>
          <p:cNvPr id="2" name="Date Placeholder 1"/>
          <p:cNvSpPr>
            <a:spLocks noGrp="1"/>
          </p:cNvSpPr>
          <p:nvPr>
            <p:ph type="dt" sz="half" idx="21"/>
          </p:nvPr>
        </p:nvSpPr>
        <p:spPr/>
        <p:txBody>
          <a:bodyPr/>
          <a:lstStyle/>
          <a:p>
            <a:fld id="{7174028F-FC55-4814-9D01-B1C00550C2C3}" type="datetime4">
              <a:rPr lang="en-GB" smtClean="0"/>
              <a:pPr/>
              <a:t>14 October 2019</a:t>
            </a:fld>
            <a:endParaRPr lang="en-GB" dirty="0"/>
          </a:p>
        </p:txBody>
      </p:sp>
      <p:sp>
        <p:nvSpPr>
          <p:cNvPr id="4" name="Footer Placeholder 3"/>
          <p:cNvSpPr>
            <a:spLocks noGrp="1"/>
          </p:cNvSpPr>
          <p:nvPr>
            <p:ph type="ftr" sz="quarter" idx="22"/>
          </p:nvPr>
        </p:nvSpPr>
        <p:spPr/>
        <p:txBody>
          <a:bodyPr/>
          <a:lstStyle/>
          <a:p>
            <a:endParaRPr lang="en-GB" dirty="0"/>
          </a:p>
        </p:txBody>
      </p:sp>
      <p:sp>
        <p:nvSpPr>
          <p:cNvPr id="6" name="Slide Number Placeholder 5"/>
          <p:cNvSpPr>
            <a:spLocks noGrp="1"/>
          </p:cNvSpPr>
          <p:nvPr>
            <p:ph type="sldNum" sz="quarter" idx="23"/>
          </p:nvPr>
        </p:nvSpPr>
        <p:spPr/>
        <p:txBody>
          <a:bodyPr/>
          <a:lstStyle/>
          <a:p>
            <a:fld id="{203C551C-83BB-4568-94F6-AC8A8312A04A}" type="slidenum">
              <a:rPr lang="en-GB" smtClean="0"/>
              <a:pPr/>
              <a:t>‹#›</a:t>
            </a:fld>
            <a:endParaRPr lang="en-GB" dirty="0"/>
          </a:p>
        </p:txBody>
      </p:sp>
    </p:spTree>
    <p:extLst>
      <p:ext uri="{BB962C8B-B14F-4D97-AF65-F5344CB8AC3E}">
        <p14:creationId xmlns:p14="http://schemas.microsoft.com/office/powerpoint/2010/main" val="25947612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ubtitle Content, 3 Images">
    <p:spTree>
      <p:nvGrpSpPr>
        <p:cNvPr id="1" name=""/>
        <p:cNvGrpSpPr/>
        <p:nvPr/>
      </p:nvGrpSpPr>
      <p:grpSpPr>
        <a:xfrm>
          <a:off x="0" y="0"/>
          <a:ext cx="0" cy="0"/>
          <a:chOff x="0" y="0"/>
          <a:chExt cx="0" cy="0"/>
        </a:xfrm>
      </p:grpSpPr>
      <p:sp>
        <p:nvSpPr>
          <p:cNvPr id="6" name="Title"/>
          <p:cNvSpPr>
            <a:spLocks noGrp="1"/>
          </p:cNvSpPr>
          <p:nvPr>
            <p:ph type="title" hasCustomPrompt="1"/>
          </p:nvPr>
        </p:nvSpPr>
        <p:spPr>
          <a:xfrm>
            <a:off x="720783" y="1008000"/>
            <a:ext cx="10752000" cy="630000"/>
          </a:xfrm>
        </p:spPr>
        <p:txBody>
          <a:bodyPr/>
          <a:lstStyle>
            <a:lvl1pPr>
              <a:defRPr/>
            </a:lvl1pPr>
          </a:lstStyle>
          <a:p>
            <a:r>
              <a:rPr lang="en-US" dirty="0"/>
              <a:t>Add title</a:t>
            </a:r>
            <a:endParaRPr lang="en-GB" dirty="0"/>
          </a:p>
        </p:txBody>
      </p:sp>
      <p:sp>
        <p:nvSpPr>
          <p:cNvPr id="3" name="Kicker"/>
          <p:cNvSpPr>
            <a:spLocks noGrp="1"/>
          </p:cNvSpPr>
          <p:nvPr>
            <p:ph type="body" sz="quarter" idx="16" hasCustomPrompt="1"/>
          </p:nvPr>
        </p:nvSpPr>
        <p:spPr>
          <a:xfrm>
            <a:off x="720000" y="5778122"/>
            <a:ext cx="10752000" cy="522000"/>
          </a:xfrm>
          <a:solidFill>
            <a:schemeClr val="tx2"/>
          </a:solidFill>
          <a:ln w="3175">
            <a:solidFill>
              <a:schemeClr val="tx2"/>
            </a:solidFill>
          </a:ln>
        </p:spPr>
        <p:txBody>
          <a:bodyPr vert="horz" lIns="0" tIns="108000" rIns="0" bIns="108000" rtlCol="0" anchor="b" anchorCtr="1">
            <a:spAutoFit/>
          </a:bodyPr>
          <a:lstStyle>
            <a:lvl1pPr marL="0" marR="0" indent="0" algn="ctr" defTabSz="914400" rtl="0" eaLnBrk="1" fontAlgn="auto" latinLnBrk="0" hangingPunct="1">
              <a:lnSpc>
                <a:spcPct val="90000"/>
              </a:lnSpc>
              <a:spcBef>
                <a:spcPts val="600"/>
              </a:spcBef>
              <a:spcAft>
                <a:spcPts val="1200"/>
              </a:spcAft>
              <a:buClr>
                <a:schemeClr val="accent1"/>
              </a:buClr>
              <a:buSzTx/>
              <a:buFont typeface="Arial" panose="020B0604020202020204" pitchFamily="34" charset="0"/>
              <a:buNone/>
              <a:tabLst/>
              <a:defRPr lang="en-US" sz="2200" b="1" baseline="0">
                <a:solidFill>
                  <a:schemeClr val="bg1"/>
                </a:solidFill>
              </a:defRPr>
            </a:lvl1pPr>
          </a:lstStyle>
          <a:p>
            <a:pPr marL="0" marR="0" lvl="0" indent="0" algn="ctr" defTabSz="914400" rtl="0" eaLnBrk="1" fontAlgn="auto" latinLnBrk="0" hangingPunct="1">
              <a:lnSpc>
                <a:spcPct val="90000"/>
              </a:lnSpc>
              <a:spcBef>
                <a:spcPts val="600"/>
              </a:spcBef>
              <a:spcAft>
                <a:spcPts val="1200"/>
              </a:spcAft>
              <a:buClr>
                <a:schemeClr val="accent1"/>
              </a:buClr>
              <a:buSzTx/>
              <a:buFont typeface="Arial" panose="020B0604020202020204" pitchFamily="34" charset="0"/>
              <a:buNone/>
              <a:tabLst/>
              <a:defRPr/>
            </a:pPr>
            <a:r>
              <a:rPr lang="en-GB" dirty="0"/>
              <a:t>Click to add kicker or ‘so what’. Delete if not required.</a:t>
            </a:r>
          </a:p>
        </p:txBody>
      </p:sp>
      <p:sp>
        <p:nvSpPr>
          <p:cNvPr id="12" name="Content Placeholder"/>
          <p:cNvSpPr>
            <a:spLocks noGrp="1"/>
          </p:cNvSpPr>
          <p:nvPr>
            <p:ph sz="quarter" idx="11" hasCustomPrompt="1"/>
          </p:nvPr>
        </p:nvSpPr>
        <p:spPr>
          <a:xfrm>
            <a:off x="720783" y="1689028"/>
            <a:ext cx="10752000" cy="1400969"/>
          </a:xfrm>
        </p:spPr>
        <p:txBody>
          <a:bodyPr/>
          <a:lstStyle>
            <a:lvl1pPr>
              <a:defRPr>
                <a:solidFill>
                  <a:schemeClr val="tx1"/>
                </a:solidFill>
              </a:defRPr>
            </a:lvl1pPr>
          </a:lstStyle>
          <a:p>
            <a:pPr lvl="0"/>
            <a:r>
              <a:rPr lang="en-US" dirty="0"/>
              <a:t>Click to add text, tables, charts, smart art, pictures or media</a:t>
            </a:r>
          </a:p>
        </p:txBody>
      </p:sp>
      <p:sp>
        <p:nvSpPr>
          <p:cNvPr id="17" name="Content PIcture 1"/>
          <p:cNvSpPr>
            <a:spLocks noGrp="1"/>
          </p:cNvSpPr>
          <p:nvPr>
            <p:ph sz="quarter" idx="12" hasCustomPrompt="1"/>
          </p:nvPr>
        </p:nvSpPr>
        <p:spPr>
          <a:xfrm>
            <a:off x="721784" y="3141025"/>
            <a:ext cx="3360000" cy="2520000"/>
          </a:xfrm>
        </p:spPr>
        <p:txBody>
          <a:bodyPr/>
          <a:lstStyle>
            <a:lvl2pPr>
              <a:defRPr>
                <a:solidFill>
                  <a:schemeClr val="tx1"/>
                </a:solidFill>
              </a:defRPr>
            </a:lvl2pPr>
          </a:lstStyle>
          <a:p>
            <a:pPr lvl="1"/>
            <a:r>
              <a:rPr lang="en-US" dirty="0"/>
              <a:t>Click to add text, tables, charts, smart art, pictures or media</a:t>
            </a:r>
          </a:p>
        </p:txBody>
      </p:sp>
      <p:sp>
        <p:nvSpPr>
          <p:cNvPr id="19" name="Content PIcture 2"/>
          <p:cNvSpPr>
            <a:spLocks noGrp="1"/>
          </p:cNvSpPr>
          <p:nvPr>
            <p:ph sz="quarter" idx="13" hasCustomPrompt="1"/>
          </p:nvPr>
        </p:nvSpPr>
        <p:spPr>
          <a:xfrm>
            <a:off x="4416000" y="3141025"/>
            <a:ext cx="3360000" cy="2520000"/>
          </a:xfrm>
        </p:spPr>
        <p:txBody>
          <a:bodyPr/>
          <a:lstStyle>
            <a:lvl2pPr>
              <a:defRPr>
                <a:solidFill>
                  <a:schemeClr val="tx1"/>
                </a:solidFill>
              </a:defRPr>
            </a:lvl2pPr>
          </a:lstStyle>
          <a:p>
            <a:pPr lvl="1"/>
            <a:r>
              <a:rPr lang="en-US" dirty="0"/>
              <a:t>Click to add text, tables, charts, smart art, pictures or media</a:t>
            </a:r>
          </a:p>
        </p:txBody>
      </p:sp>
      <p:sp>
        <p:nvSpPr>
          <p:cNvPr id="21" name="Content PIcture 3"/>
          <p:cNvSpPr>
            <a:spLocks noGrp="1"/>
          </p:cNvSpPr>
          <p:nvPr>
            <p:ph sz="quarter" idx="15" hasCustomPrompt="1"/>
          </p:nvPr>
        </p:nvSpPr>
        <p:spPr>
          <a:xfrm>
            <a:off x="8112783" y="3141025"/>
            <a:ext cx="3360000" cy="2520000"/>
          </a:xfrm>
        </p:spPr>
        <p:txBody>
          <a:bodyPr/>
          <a:lstStyle>
            <a:lvl2pPr>
              <a:defRPr>
                <a:solidFill>
                  <a:schemeClr val="tx1"/>
                </a:solidFill>
              </a:defRPr>
            </a:lvl2pPr>
          </a:lstStyle>
          <a:p>
            <a:pPr lvl="1"/>
            <a:r>
              <a:rPr lang="en-US" dirty="0"/>
              <a:t>Click to add text, tables, charts, smart art, pictures or media</a:t>
            </a:r>
          </a:p>
        </p:txBody>
      </p:sp>
      <p:sp>
        <p:nvSpPr>
          <p:cNvPr id="2" name="Date Placeholder 1"/>
          <p:cNvSpPr>
            <a:spLocks noGrp="1"/>
          </p:cNvSpPr>
          <p:nvPr>
            <p:ph type="dt" sz="half" idx="17"/>
          </p:nvPr>
        </p:nvSpPr>
        <p:spPr/>
        <p:txBody>
          <a:bodyPr/>
          <a:lstStyle/>
          <a:p>
            <a:fld id="{7174028F-FC55-4814-9D01-B1C00550C2C3}" type="datetime4">
              <a:rPr lang="en-GB" smtClean="0"/>
              <a:pPr/>
              <a:t>14 October 2019</a:t>
            </a:fld>
            <a:endParaRPr lang="en-GB" dirty="0"/>
          </a:p>
        </p:txBody>
      </p:sp>
      <p:sp>
        <p:nvSpPr>
          <p:cNvPr id="4" name="Footer Placeholder 3"/>
          <p:cNvSpPr>
            <a:spLocks noGrp="1"/>
          </p:cNvSpPr>
          <p:nvPr>
            <p:ph type="ftr" sz="quarter" idx="18"/>
          </p:nvPr>
        </p:nvSpPr>
        <p:spPr/>
        <p:txBody>
          <a:bodyPr/>
          <a:lstStyle/>
          <a:p>
            <a:endParaRPr lang="en-GB" dirty="0"/>
          </a:p>
        </p:txBody>
      </p:sp>
      <p:sp>
        <p:nvSpPr>
          <p:cNvPr id="5" name="Slide Number Placeholder 4"/>
          <p:cNvSpPr>
            <a:spLocks noGrp="1"/>
          </p:cNvSpPr>
          <p:nvPr>
            <p:ph type="sldNum" sz="quarter" idx="19"/>
          </p:nvPr>
        </p:nvSpPr>
        <p:spPr/>
        <p:txBody>
          <a:bodyPr/>
          <a:lstStyle/>
          <a:p>
            <a:fld id="{203C551C-83BB-4568-94F6-AC8A8312A04A}" type="slidenum">
              <a:rPr lang="en-GB" smtClean="0"/>
              <a:pPr/>
              <a:t>‹#›</a:t>
            </a:fld>
            <a:endParaRPr lang="en-GB" dirty="0"/>
          </a:p>
        </p:txBody>
      </p:sp>
    </p:spTree>
    <p:extLst>
      <p:ext uri="{BB962C8B-B14F-4D97-AF65-F5344CB8AC3E}">
        <p14:creationId xmlns:p14="http://schemas.microsoft.com/office/powerpoint/2010/main" val="1137209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Content, Large Image">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720000" y="1008000"/>
            <a:ext cx="3360000" cy="952182"/>
          </a:xfrm>
        </p:spPr>
        <p:txBody>
          <a:bodyPr lIns="0" tIns="0" anchor="t" anchorCtr="0">
            <a:noAutofit/>
          </a:bodyPr>
          <a:lstStyle>
            <a:lvl1pPr>
              <a:defRPr baseline="0"/>
            </a:lvl1pPr>
          </a:lstStyle>
          <a:p>
            <a:r>
              <a:rPr lang="en-US" dirty="0"/>
              <a:t>Add title</a:t>
            </a:r>
          </a:p>
        </p:txBody>
      </p:sp>
      <p:sp>
        <p:nvSpPr>
          <p:cNvPr id="6" name="Kicker"/>
          <p:cNvSpPr>
            <a:spLocks noGrp="1"/>
          </p:cNvSpPr>
          <p:nvPr>
            <p:ph type="body" sz="quarter" idx="19" hasCustomPrompt="1"/>
          </p:nvPr>
        </p:nvSpPr>
        <p:spPr>
          <a:xfrm>
            <a:off x="720000" y="5778122"/>
            <a:ext cx="10752000" cy="522000"/>
          </a:xfrm>
          <a:solidFill>
            <a:schemeClr val="tx2"/>
          </a:solidFill>
          <a:ln w="3175">
            <a:solidFill>
              <a:schemeClr val="tx2"/>
            </a:solidFill>
          </a:ln>
        </p:spPr>
        <p:txBody>
          <a:bodyPr vert="horz" lIns="0" tIns="108000" rIns="0" bIns="108000" rtlCol="0" anchor="b" anchorCtr="1">
            <a:spAutoFit/>
          </a:bodyPr>
          <a:lstStyle>
            <a:lvl1pPr marL="0" marR="0" indent="0" algn="ctr" defTabSz="914400" rtl="0" eaLnBrk="1" fontAlgn="auto" latinLnBrk="0" hangingPunct="1">
              <a:lnSpc>
                <a:spcPct val="90000"/>
              </a:lnSpc>
              <a:spcBef>
                <a:spcPts val="600"/>
              </a:spcBef>
              <a:spcAft>
                <a:spcPts val="1200"/>
              </a:spcAft>
              <a:buClr>
                <a:schemeClr val="accent1"/>
              </a:buClr>
              <a:buSzTx/>
              <a:buFont typeface="Arial" panose="020B0604020202020204" pitchFamily="34" charset="0"/>
              <a:buNone/>
              <a:tabLst/>
              <a:defRPr lang="en-GB" sz="2200" b="1" baseline="0">
                <a:solidFill>
                  <a:schemeClr val="bg1"/>
                </a:solidFill>
              </a:defRPr>
            </a:lvl1pPr>
          </a:lstStyle>
          <a:p>
            <a:pPr marL="0" marR="0" lvl="0" indent="0" algn="ctr" defTabSz="914400" rtl="0" eaLnBrk="1" fontAlgn="auto" latinLnBrk="0" hangingPunct="1">
              <a:lnSpc>
                <a:spcPct val="90000"/>
              </a:lnSpc>
              <a:spcBef>
                <a:spcPts val="600"/>
              </a:spcBef>
              <a:spcAft>
                <a:spcPts val="1200"/>
              </a:spcAft>
              <a:buClr>
                <a:schemeClr val="accent1"/>
              </a:buClr>
              <a:buSzTx/>
              <a:buFont typeface="Arial" panose="020B0604020202020204" pitchFamily="34" charset="0"/>
              <a:buNone/>
              <a:tabLst/>
              <a:defRPr/>
            </a:pPr>
            <a:r>
              <a:rPr lang="en-GB" dirty="0"/>
              <a:t>Click to add kicker or ‘so what’. Delete if not required.</a:t>
            </a:r>
          </a:p>
        </p:txBody>
      </p:sp>
      <p:sp>
        <p:nvSpPr>
          <p:cNvPr id="3" name="Content Left"/>
          <p:cNvSpPr>
            <a:spLocks noGrp="1"/>
          </p:cNvSpPr>
          <p:nvPr>
            <p:ph idx="1" hasCustomPrompt="1"/>
          </p:nvPr>
        </p:nvSpPr>
        <p:spPr>
          <a:xfrm>
            <a:off x="721361" y="2091884"/>
            <a:ext cx="3360000" cy="3554536"/>
          </a:xfrm>
          <a:prstGeom prst="rect">
            <a:avLst/>
          </a:prstGeom>
        </p:spPr>
        <p:txBody>
          <a:bodyPr lIns="0" tIns="0" bIns="0" anchor="t" anchorCtr="0">
            <a:noAutofit/>
          </a:bodyPr>
          <a:lstStyle>
            <a:lvl1pPr marL="0" indent="0">
              <a:buNone/>
              <a:defRPr sz="2400">
                <a:solidFill>
                  <a:schemeClr val="tx1"/>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add text, tables, charts, smart art, pictures or media</a:t>
            </a:r>
          </a:p>
        </p:txBody>
      </p:sp>
      <p:sp>
        <p:nvSpPr>
          <p:cNvPr id="9" name="Content Right"/>
          <p:cNvSpPr>
            <a:spLocks noGrp="1"/>
          </p:cNvSpPr>
          <p:nvPr>
            <p:ph sz="quarter" idx="18" hasCustomPrompt="1"/>
          </p:nvPr>
        </p:nvSpPr>
        <p:spPr>
          <a:xfrm>
            <a:off x="4416000" y="1008000"/>
            <a:ext cx="7056000" cy="4638420"/>
          </a:xfrm>
          <a:noFill/>
        </p:spPr>
        <p:txBody>
          <a:bodyPr>
            <a:noAutofit/>
          </a:bodyPr>
          <a:lstStyle>
            <a:lvl1pPr>
              <a:defRPr>
                <a:solidFill>
                  <a:schemeClr val="tx1"/>
                </a:solidFill>
              </a:defRPr>
            </a:lvl1pPr>
          </a:lstStyle>
          <a:p>
            <a:pPr lvl="0"/>
            <a:r>
              <a:rPr lang="en-GB" dirty="0"/>
              <a:t>Click to add text, tables, charts, smart art, picture or media</a:t>
            </a:r>
          </a:p>
        </p:txBody>
      </p:sp>
      <p:sp>
        <p:nvSpPr>
          <p:cNvPr id="4" name="Date Placeholder 3"/>
          <p:cNvSpPr>
            <a:spLocks noGrp="1"/>
          </p:cNvSpPr>
          <p:nvPr>
            <p:ph type="dt" sz="half" idx="20"/>
          </p:nvPr>
        </p:nvSpPr>
        <p:spPr/>
        <p:txBody>
          <a:bodyPr/>
          <a:lstStyle/>
          <a:p>
            <a:fld id="{7174028F-FC55-4814-9D01-B1C00550C2C3}" type="datetime4">
              <a:rPr lang="en-GB" smtClean="0"/>
              <a:pPr/>
              <a:t>14 October 2019</a:t>
            </a:fld>
            <a:endParaRPr lang="en-GB" dirty="0"/>
          </a:p>
        </p:txBody>
      </p:sp>
      <p:sp>
        <p:nvSpPr>
          <p:cNvPr id="5" name="Footer Placeholder 4"/>
          <p:cNvSpPr>
            <a:spLocks noGrp="1"/>
          </p:cNvSpPr>
          <p:nvPr>
            <p:ph type="ftr" sz="quarter" idx="21"/>
          </p:nvPr>
        </p:nvSpPr>
        <p:spPr/>
        <p:txBody>
          <a:bodyPr/>
          <a:lstStyle/>
          <a:p>
            <a:endParaRPr lang="en-GB" dirty="0"/>
          </a:p>
        </p:txBody>
      </p:sp>
      <p:sp>
        <p:nvSpPr>
          <p:cNvPr id="7" name="Slide Number Placeholder 6"/>
          <p:cNvSpPr>
            <a:spLocks noGrp="1"/>
          </p:cNvSpPr>
          <p:nvPr>
            <p:ph type="sldNum" sz="quarter" idx="22"/>
          </p:nvPr>
        </p:nvSpPr>
        <p:spPr/>
        <p:txBody>
          <a:bodyPr/>
          <a:lstStyle/>
          <a:p>
            <a:fld id="{203C551C-83BB-4568-94F6-AC8A8312A04A}" type="slidenum">
              <a:rPr lang="en-GB" smtClean="0"/>
              <a:pPr/>
              <a:t>‹#›</a:t>
            </a:fld>
            <a:endParaRPr lang="en-GB" dirty="0"/>
          </a:p>
        </p:txBody>
      </p:sp>
    </p:spTree>
    <p:extLst>
      <p:ext uri="{BB962C8B-B14F-4D97-AF65-F5344CB8AC3E}">
        <p14:creationId xmlns:p14="http://schemas.microsoft.com/office/powerpoint/2010/main" val="2802629648"/>
      </p:ext>
    </p:extLst>
  </p:cSld>
  <p:clrMapOvr>
    <a:masterClrMapping/>
  </p:clrMapOvr>
  <p:extLst>
    <p:ext uri="{DCECCB84-F9BA-43D5-87BE-67443E8EF086}">
      <p15:sldGuideLst xmlns:p15="http://schemas.microsoft.com/office/powerpoint/2012/main">
        <p15:guide id="1" orient="horz" pos="3566">
          <p15:clr>
            <a:srgbClr val="C35E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Content, Narrow Image">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720000" y="1008000"/>
            <a:ext cx="7056000" cy="630000"/>
          </a:xfrm>
        </p:spPr>
        <p:txBody>
          <a:bodyPr lIns="0" tIns="0" anchor="t" anchorCtr="0">
            <a:noAutofit/>
          </a:bodyPr>
          <a:lstStyle>
            <a:lvl1pPr>
              <a:defRPr baseline="0"/>
            </a:lvl1pPr>
          </a:lstStyle>
          <a:p>
            <a:r>
              <a:rPr lang="en-US" dirty="0"/>
              <a:t>Add title</a:t>
            </a:r>
          </a:p>
        </p:txBody>
      </p:sp>
      <p:sp>
        <p:nvSpPr>
          <p:cNvPr id="7" name="Kicker"/>
          <p:cNvSpPr>
            <a:spLocks noGrp="1"/>
          </p:cNvSpPr>
          <p:nvPr>
            <p:ph type="body" sz="quarter" idx="20" hasCustomPrompt="1"/>
          </p:nvPr>
        </p:nvSpPr>
        <p:spPr>
          <a:xfrm>
            <a:off x="720000" y="5778122"/>
            <a:ext cx="10752000" cy="522000"/>
          </a:xfrm>
          <a:solidFill>
            <a:schemeClr val="tx2"/>
          </a:solidFill>
          <a:ln w="3175">
            <a:solidFill>
              <a:schemeClr val="tx2"/>
            </a:solidFill>
          </a:ln>
        </p:spPr>
        <p:txBody>
          <a:bodyPr vert="horz" lIns="0" tIns="108000" rIns="0" bIns="108000" rtlCol="0" anchor="b" anchorCtr="1">
            <a:spAutoFit/>
          </a:bodyPr>
          <a:lstStyle>
            <a:lvl1pPr marL="0" marR="0" indent="0" algn="ctr" defTabSz="914400" rtl="0" eaLnBrk="1" fontAlgn="auto" latinLnBrk="0" hangingPunct="1">
              <a:lnSpc>
                <a:spcPct val="90000"/>
              </a:lnSpc>
              <a:spcBef>
                <a:spcPts val="600"/>
              </a:spcBef>
              <a:spcAft>
                <a:spcPts val="1200"/>
              </a:spcAft>
              <a:buClr>
                <a:schemeClr val="accent1"/>
              </a:buClr>
              <a:buSzTx/>
              <a:buFont typeface="Arial" panose="020B0604020202020204" pitchFamily="34" charset="0"/>
              <a:buNone/>
              <a:tabLst/>
              <a:defRPr lang="en-US" sz="2200" b="1" baseline="0">
                <a:solidFill>
                  <a:schemeClr val="bg1"/>
                </a:solidFill>
              </a:defRPr>
            </a:lvl1pPr>
          </a:lstStyle>
          <a:p>
            <a:pPr marL="0" marR="0" lvl="0" indent="0" algn="ctr" defTabSz="914400" rtl="0" eaLnBrk="1" fontAlgn="auto" latinLnBrk="0" hangingPunct="1">
              <a:lnSpc>
                <a:spcPct val="90000"/>
              </a:lnSpc>
              <a:spcBef>
                <a:spcPts val="600"/>
              </a:spcBef>
              <a:spcAft>
                <a:spcPts val="1200"/>
              </a:spcAft>
              <a:buClr>
                <a:schemeClr val="accent1"/>
              </a:buClr>
              <a:buSzTx/>
              <a:buFont typeface="Arial" panose="020B0604020202020204" pitchFamily="34" charset="0"/>
              <a:buNone/>
              <a:tabLst/>
              <a:defRPr/>
            </a:pPr>
            <a:r>
              <a:rPr lang="en-GB" dirty="0"/>
              <a:t>Click to add kicker or ‘so what’. Delete if not required.</a:t>
            </a:r>
          </a:p>
        </p:txBody>
      </p:sp>
      <p:sp>
        <p:nvSpPr>
          <p:cNvPr id="3" name="Content Left"/>
          <p:cNvSpPr>
            <a:spLocks noGrp="1"/>
          </p:cNvSpPr>
          <p:nvPr>
            <p:ph idx="1" hasCustomPrompt="1"/>
          </p:nvPr>
        </p:nvSpPr>
        <p:spPr>
          <a:xfrm>
            <a:off x="720783" y="1755096"/>
            <a:ext cx="7061200" cy="3905930"/>
          </a:xfrm>
          <a:prstGeom prst="rect">
            <a:avLst/>
          </a:prstGeom>
        </p:spPr>
        <p:txBody>
          <a:bodyPr lIns="0" tIns="0" anchor="t" anchorCtr="0">
            <a:noAutofit/>
          </a:bodyPr>
          <a:lstStyle>
            <a:lvl1pPr marL="0" indent="0">
              <a:buNone/>
              <a:defRPr sz="2400">
                <a:solidFill>
                  <a:schemeClr val="tx1"/>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add text, tables, charts, smart art, pictures or media</a:t>
            </a:r>
          </a:p>
        </p:txBody>
      </p:sp>
      <p:sp>
        <p:nvSpPr>
          <p:cNvPr id="6" name="Content Right"/>
          <p:cNvSpPr>
            <a:spLocks noGrp="1"/>
          </p:cNvSpPr>
          <p:nvPr>
            <p:ph sz="quarter" idx="19" hasCustomPrompt="1"/>
          </p:nvPr>
        </p:nvSpPr>
        <p:spPr>
          <a:xfrm>
            <a:off x="8112000" y="1008001"/>
            <a:ext cx="3360000" cy="4653025"/>
          </a:xfrm>
        </p:spPr>
        <p:txBody>
          <a:bodyPr>
            <a:noAutofit/>
          </a:bodyPr>
          <a:lstStyle>
            <a:lvl1pPr>
              <a:defRPr>
                <a:solidFill>
                  <a:schemeClr val="tx1"/>
                </a:solidFill>
              </a:defRPr>
            </a:lvl1pPr>
          </a:lstStyle>
          <a:p>
            <a:pPr lvl="0"/>
            <a:r>
              <a:rPr lang="en-US" dirty="0"/>
              <a:t>Click to add text, tables, charts, smart art, pictures or media</a:t>
            </a:r>
          </a:p>
        </p:txBody>
      </p:sp>
      <p:sp>
        <p:nvSpPr>
          <p:cNvPr id="4" name="Date Placeholder 3"/>
          <p:cNvSpPr>
            <a:spLocks noGrp="1"/>
          </p:cNvSpPr>
          <p:nvPr>
            <p:ph type="dt" sz="half" idx="21"/>
          </p:nvPr>
        </p:nvSpPr>
        <p:spPr/>
        <p:txBody>
          <a:bodyPr/>
          <a:lstStyle/>
          <a:p>
            <a:fld id="{7174028F-FC55-4814-9D01-B1C00550C2C3}" type="datetime4">
              <a:rPr lang="en-GB" smtClean="0"/>
              <a:pPr/>
              <a:t>14 October 2019</a:t>
            </a:fld>
            <a:endParaRPr lang="en-GB" dirty="0"/>
          </a:p>
        </p:txBody>
      </p:sp>
      <p:sp>
        <p:nvSpPr>
          <p:cNvPr id="5" name="Footer Placeholder 4"/>
          <p:cNvSpPr>
            <a:spLocks noGrp="1"/>
          </p:cNvSpPr>
          <p:nvPr>
            <p:ph type="ftr" sz="quarter" idx="22"/>
          </p:nvPr>
        </p:nvSpPr>
        <p:spPr/>
        <p:txBody>
          <a:bodyPr/>
          <a:lstStyle/>
          <a:p>
            <a:endParaRPr lang="en-GB" dirty="0"/>
          </a:p>
        </p:txBody>
      </p:sp>
      <p:sp>
        <p:nvSpPr>
          <p:cNvPr id="9" name="Slide Number Placeholder 8"/>
          <p:cNvSpPr>
            <a:spLocks noGrp="1"/>
          </p:cNvSpPr>
          <p:nvPr>
            <p:ph type="sldNum" sz="quarter" idx="23"/>
          </p:nvPr>
        </p:nvSpPr>
        <p:spPr/>
        <p:txBody>
          <a:bodyPr/>
          <a:lstStyle/>
          <a:p>
            <a:fld id="{203C551C-83BB-4568-94F6-AC8A8312A04A}" type="slidenum">
              <a:rPr lang="en-GB" smtClean="0"/>
              <a:pPr/>
              <a:t>‹#›</a:t>
            </a:fld>
            <a:endParaRPr lang="en-GB" dirty="0"/>
          </a:p>
        </p:txBody>
      </p:sp>
    </p:spTree>
    <p:extLst>
      <p:ext uri="{BB962C8B-B14F-4D97-AF65-F5344CB8AC3E}">
        <p14:creationId xmlns:p14="http://schemas.microsoft.com/office/powerpoint/2010/main" val="34146438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188A1AB-79CE-48E8-B831-DB6F8CFCF037}"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A0F55-B0AA-47BB-9743-4D9109BAB490}" type="slidenum">
              <a:rPr lang="en-US" smtClean="0"/>
              <a:t>‹#›</a:t>
            </a:fld>
            <a:endParaRPr lang="en-US"/>
          </a:p>
        </p:txBody>
      </p:sp>
    </p:spTree>
    <p:extLst>
      <p:ext uri="{BB962C8B-B14F-4D97-AF65-F5344CB8AC3E}">
        <p14:creationId xmlns:p14="http://schemas.microsoft.com/office/powerpoint/2010/main" val="2055881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0188A1AB-79CE-48E8-B831-DB6F8CFCF037}"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A0F55-B0AA-47BB-9743-4D9109BAB490}" type="slidenum">
              <a:rPr lang="en-US" smtClean="0"/>
              <a:t>‹#›</a:t>
            </a:fld>
            <a:endParaRPr lang="en-US"/>
          </a:p>
        </p:txBody>
      </p:sp>
    </p:spTree>
    <p:extLst>
      <p:ext uri="{BB962C8B-B14F-4D97-AF65-F5344CB8AC3E}">
        <p14:creationId xmlns:p14="http://schemas.microsoft.com/office/powerpoint/2010/main" val="18374048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88A1AB-79CE-48E8-B831-DB6F8CFCF037}"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A0F55-B0AA-47BB-9743-4D9109BAB490}" type="slidenum">
              <a:rPr lang="en-US" smtClean="0"/>
              <a:t>‹#›</a:t>
            </a:fld>
            <a:endParaRPr lang="en-US"/>
          </a:p>
        </p:txBody>
      </p:sp>
    </p:spTree>
    <p:extLst>
      <p:ext uri="{BB962C8B-B14F-4D97-AF65-F5344CB8AC3E}">
        <p14:creationId xmlns:p14="http://schemas.microsoft.com/office/powerpoint/2010/main" val="5427827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88A1AB-79CE-48E8-B831-DB6F8CFCF037}" type="datetimeFigureOut">
              <a:rPr lang="en-US" smtClean="0"/>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FA0F55-B0AA-47BB-9743-4D9109BAB490}" type="slidenum">
              <a:rPr lang="en-US" smtClean="0"/>
              <a:t>‹#›</a:t>
            </a:fld>
            <a:endParaRPr lang="en-US"/>
          </a:p>
        </p:txBody>
      </p:sp>
    </p:spTree>
    <p:extLst>
      <p:ext uri="{BB962C8B-B14F-4D97-AF65-F5344CB8AC3E}">
        <p14:creationId xmlns:p14="http://schemas.microsoft.com/office/powerpoint/2010/main" val="850144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538073-B027-4263-9ED1-B24768B81FA1}" type="datetime1">
              <a:rPr lang="en-US" smtClean="0"/>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FA0F55-B0AA-47BB-9743-4D9109BAB490}" type="slidenum">
              <a:rPr lang="en-US" smtClean="0"/>
              <a:t>‹#›</a:t>
            </a:fld>
            <a:endParaRPr lang="en-US"/>
          </a:p>
        </p:txBody>
      </p:sp>
    </p:spTree>
    <p:extLst>
      <p:ext uri="{BB962C8B-B14F-4D97-AF65-F5344CB8AC3E}">
        <p14:creationId xmlns:p14="http://schemas.microsoft.com/office/powerpoint/2010/main" val="4909247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88A1AB-79CE-48E8-B831-DB6F8CFCF037}" type="datetimeFigureOut">
              <a:rPr lang="en-US" smtClean="0"/>
              <a:t>10/14/2019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FA0F55-B0AA-47BB-9743-4D9109BAB490}" type="slidenum">
              <a:rPr lang="en-US" smtClean="0"/>
              <a:t>‹#›</a:t>
            </a:fld>
            <a:endParaRPr lang="en-US"/>
          </a:p>
        </p:txBody>
      </p:sp>
    </p:spTree>
    <p:extLst>
      <p:ext uri="{BB962C8B-B14F-4D97-AF65-F5344CB8AC3E}">
        <p14:creationId xmlns:p14="http://schemas.microsoft.com/office/powerpoint/2010/main" val="37202049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188A1AB-79CE-48E8-B831-DB6F8CFCF037}" type="datetimeFigureOut">
              <a:rPr lang="en-US" smtClean="0"/>
              <a:t>10/14/2019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01FA0F55-B0AA-47BB-9743-4D9109BAB490}" type="slidenum">
              <a:rPr lang="en-US" smtClean="0"/>
              <a:t>‹#›</a:t>
            </a:fld>
            <a:endParaRPr lang="en-US"/>
          </a:p>
        </p:txBody>
      </p:sp>
    </p:spTree>
    <p:extLst>
      <p:ext uri="{BB962C8B-B14F-4D97-AF65-F5344CB8AC3E}">
        <p14:creationId xmlns:p14="http://schemas.microsoft.com/office/powerpoint/2010/main" val="6641735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188A1AB-79CE-48E8-B831-DB6F8CFCF037}" type="datetimeFigureOut">
              <a:rPr lang="en-US" smtClean="0"/>
              <a:t>10/14/2019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1FA0F55-B0AA-47BB-9743-4D9109BAB490}" type="slidenum">
              <a:rPr lang="en-US" smtClean="0"/>
              <a:t>‹#›</a:t>
            </a:fld>
            <a:endParaRPr lang="en-US"/>
          </a:p>
        </p:txBody>
      </p:sp>
    </p:spTree>
    <p:extLst>
      <p:ext uri="{BB962C8B-B14F-4D97-AF65-F5344CB8AC3E}">
        <p14:creationId xmlns:p14="http://schemas.microsoft.com/office/powerpoint/2010/main" val="34381591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188A1AB-79CE-48E8-B831-DB6F8CFCF037}" type="datetimeFigureOut">
              <a:rPr lang="en-US" smtClean="0"/>
              <a:t>10/14/2019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01FA0F55-B0AA-47BB-9743-4D9109BAB490}" type="slidenum">
              <a:rPr lang="en-US" smtClean="0"/>
              <a:t>‹#›</a:t>
            </a:fld>
            <a:endParaRPr lang="en-US"/>
          </a:p>
        </p:txBody>
      </p:sp>
    </p:spTree>
    <p:extLst>
      <p:ext uri="{BB962C8B-B14F-4D97-AF65-F5344CB8AC3E}">
        <p14:creationId xmlns:p14="http://schemas.microsoft.com/office/powerpoint/2010/main" val="37191528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88A1AB-79CE-48E8-B831-DB6F8CFCF037}" type="datetimeFigureOut">
              <a:rPr lang="en-US" smtClean="0"/>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FA0F55-B0AA-47BB-9743-4D9109BAB490}" type="slidenum">
              <a:rPr lang="en-US" smtClean="0"/>
              <a:t>‹#›</a:t>
            </a:fld>
            <a:endParaRPr lang="en-US"/>
          </a:p>
        </p:txBody>
      </p:sp>
    </p:spTree>
    <p:extLst>
      <p:ext uri="{BB962C8B-B14F-4D97-AF65-F5344CB8AC3E}">
        <p14:creationId xmlns:p14="http://schemas.microsoft.com/office/powerpoint/2010/main" val="7977413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88A1AB-79CE-48E8-B831-DB6F8CFCF037}" type="datetimeFigureOut">
              <a:rPr lang="en-US" smtClean="0"/>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FA0F55-B0AA-47BB-9743-4D9109BAB490}" type="slidenum">
              <a:rPr lang="en-US" smtClean="0"/>
              <a:t>‹#›</a:t>
            </a:fld>
            <a:endParaRPr lang="en-US"/>
          </a:p>
        </p:txBody>
      </p:sp>
    </p:spTree>
    <p:extLst>
      <p:ext uri="{BB962C8B-B14F-4D97-AF65-F5344CB8AC3E}">
        <p14:creationId xmlns:p14="http://schemas.microsoft.com/office/powerpoint/2010/main" val="40630289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188A1AB-79CE-48E8-B831-DB6F8CFCF037}"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A0F55-B0AA-47BB-9743-4D9109BAB490}" type="slidenum">
              <a:rPr lang="en-US" smtClean="0"/>
              <a:t>‹#›</a:t>
            </a:fld>
            <a:endParaRPr lang="en-US"/>
          </a:p>
        </p:txBody>
      </p:sp>
    </p:spTree>
    <p:extLst>
      <p:ext uri="{BB962C8B-B14F-4D97-AF65-F5344CB8AC3E}">
        <p14:creationId xmlns:p14="http://schemas.microsoft.com/office/powerpoint/2010/main" val="6128856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188A1AB-79CE-48E8-B831-DB6F8CFCF037}"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A0F55-B0AA-47BB-9743-4D9109BAB490}"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1312967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88A1AB-79CE-48E8-B831-DB6F8CFCF037}"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A0F55-B0AA-47BB-9743-4D9109BAB490}" type="slidenum">
              <a:rPr lang="en-US" smtClean="0"/>
              <a:t>‹#›</a:t>
            </a:fld>
            <a:endParaRPr lang="en-US"/>
          </a:p>
        </p:txBody>
      </p:sp>
    </p:spTree>
    <p:extLst>
      <p:ext uri="{BB962C8B-B14F-4D97-AF65-F5344CB8AC3E}">
        <p14:creationId xmlns:p14="http://schemas.microsoft.com/office/powerpoint/2010/main" val="10616624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188A1AB-79CE-48E8-B831-DB6F8CFCF037}" type="datetimeFigureOut">
              <a:rPr lang="en-US" smtClean="0"/>
              <a:t>10/14/2019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A0F55-B0AA-47BB-9743-4D9109BAB490}" type="slidenum">
              <a:rPr lang="en-US" smtClean="0"/>
              <a:t>‹#›</a:t>
            </a:fld>
            <a:endParaRPr lang="en-US"/>
          </a:p>
        </p:txBody>
      </p:sp>
    </p:spTree>
    <p:extLst>
      <p:ext uri="{BB962C8B-B14F-4D97-AF65-F5344CB8AC3E}">
        <p14:creationId xmlns:p14="http://schemas.microsoft.com/office/powerpoint/2010/main" val="3651101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032052-D592-431E-AA9E-64E114554689}" type="datetime1">
              <a:rPr lang="en-US" smtClean="0"/>
              <a:t>10/14/2019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FA0F55-B0AA-47BB-9743-4D9109BAB490}" type="slidenum">
              <a:rPr lang="en-US" smtClean="0"/>
              <a:t>‹#›</a:t>
            </a:fld>
            <a:endParaRPr lang="en-US"/>
          </a:p>
        </p:txBody>
      </p:sp>
    </p:spTree>
    <p:extLst>
      <p:ext uri="{BB962C8B-B14F-4D97-AF65-F5344CB8AC3E}">
        <p14:creationId xmlns:p14="http://schemas.microsoft.com/office/powerpoint/2010/main" val="7043103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188A1AB-79CE-48E8-B831-DB6F8CFCF037}" type="datetimeFigureOut">
              <a:rPr lang="en-US" smtClean="0"/>
              <a:t>10/14/2019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A0F55-B0AA-47BB-9743-4D9109BAB490}" type="slidenum">
              <a:rPr lang="en-US" smtClean="0"/>
              <a:t>‹#›</a:t>
            </a:fld>
            <a:endParaRPr lang="en-US"/>
          </a:p>
        </p:txBody>
      </p:sp>
    </p:spTree>
    <p:extLst>
      <p:ext uri="{BB962C8B-B14F-4D97-AF65-F5344CB8AC3E}">
        <p14:creationId xmlns:p14="http://schemas.microsoft.com/office/powerpoint/2010/main" val="42027057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88A1AB-79CE-48E8-B831-DB6F8CFCF037}"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A0F55-B0AA-47BB-9743-4D9109BAB490}" type="slidenum">
              <a:rPr lang="en-US" smtClean="0"/>
              <a:t>‹#›</a:t>
            </a:fld>
            <a:endParaRPr lang="en-US"/>
          </a:p>
        </p:txBody>
      </p:sp>
    </p:spTree>
    <p:extLst>
      <p:ext uri="{BB962C8B-B14F-4D97-AF65-F5344CB8AC3E}">
        <p14:creationId xmlns:p14="http://schemas.microsoft.com/office/powerpoint/2010/main" val="2711942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88A1AB-79CE-48E8-B831-DB6F8CFCF037}"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A0F55-B0AA-47BB-9743-4D9109BAB490}" type="slidenum">
              <a:rPr lang="en-US" smtClean="0"/>
              <a:t>‹#›</a:t>
            </a:fld>
            <a:endParaRPr lang="en-US"/>
          </a:p>
        </p:txBody>
      </p:sp>
    </p:spTree>
    <p:extLst>
      <p:ext uri="{BB962C8B-B14F-4D97-AF65-F5344CB8AC3E}">
        <p14:creationId xmlns:p14="http://schemas.microsoft.com/office/powerpoint/2010/main" val="3753217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A6933A15-AD3C-4000-B366-829E0228C674}" type="datetime1">
              <a:rPr lang="en-US" smtClean="0"/>
              <a:t>10/14/2019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01FA0F55-B0AA-47BB-9743-4D9109BAB490}" type="slidenum">
              <a:rPr lang="en-US" smtClean="0"/>
              <a:t>‹#›</a:t>
            </a:fld>
            <a:endParaRPr lang="en-US"/>
          </a:p>
        </p:txBody>
      </p:sp>
    </p:spTree>
    <p:extLst>
      <p:ext uri="{BB962C8B-B14F-4D97-AF65-F5344CB8AC3E}">
        <p14:creationId xmlns:p14="http://schemas.microsoft.com/office/powerpoint/2010/main" val="3928457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2547142-D5ED-412D-9525-451CA01845AD}" type="datetime1">
              <a:rPr lang="en-US" smtClean="0"/>
              <a:t>10/14/2019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1FA0F55-B0AA-47BB-9743-4D9109BAB490}" type="slidenum">
              <a:rPr lang="en-US" smtClean="0"/>
              <a:t>‹#›</a:t>
            </a:fld>
            <a:endParaRPr lang="en-US"/>
          </a:p>
        </p:txBody>
      </p:sp>
    </p:spTree>
    <p:extLst>
      <p:ext uri="{BB962C8B-B14F-4D97-AF65-F5344CB8AC3E}">
        <p14:creationId xmlns:p14="http://schemas.microsoft.com/office/powerpoint/2010/main" val="3891517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6E5476D4-17A4-44EF-90D4-1D283AD634D3}" type="datetime1">
              <a:rPr lang="en-US" smtClean="0"/>
              <a:t>10/14/2019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01FA0F55-B0AA-47BB-9743-4D9109BAB490}" type="slidenum">
              <a:rPr lang="en-US" smtClean="0"/>
              <a:t>‹#›</a:t>
            </a:fld>
            <a:endParaRPr lang="en-US"/>
          </a:p>
        </p:txBody>
      </p:sp>
    </p:spTree>
    <p:extLst>
      <p:ext uri="{BB962C8B-B14F-4D97-AF65-F5344CB8AC3E}">
        <p14:creationId xmlns:p14="http://schemas.microsoft.com/office/powerpoint/2010/main" val="3850553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898AEB-5212-4A11-88EF-C154399A2043}" type="datetime1">
              <a:rPr lang="en-US" smtClean="0"/>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FA0F55-B0AA-47BB-9743-4D9109BAB490}" type="slidenum">
              <a:rPr lang="en-US" smtClean="0"/>
              <a:t>‹#›</a:t>
            </a:fld>
            <a:endParaRPr lang="en-US"/>
          </a:p>
        </p:txBody>
      </p:sp>
    </p:spTree>
    <p:extLst>
      <p:ext uri="{BB962C8B-B14F-4D97-AF65-F5344CB8AC3E}">
        <p14:creationId xmlns:p14="http://schemas.microsoft.com/office/powerpoint/2010/main" val="1655501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image" Target="../media/image7.png"/><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theme" Target="../theme/theme3.xml"/><Relationship Id="rId3" Type="http://schemas.openxmlformats.org/officeDocument/2006/relationships/slideLayout" Target="../slideLayouts/slideLayout38.xml"/><Relationship Id="rId21" Type="http://schemas.openxmlformats.org/officeDocument/2006/relationships/image" Target="../media/image4.png"/><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image" Target="../media/image3.pn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image" Target="../media/image2.png"/><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DAE5082-38DB-4256-894D-CFA71EEA83FC}" type="datetime1">
              <a:rPr lang="en-US" smtClean="0"/>
              <a:t>10/14/2019</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1FA0F55-B0AA-47BB-9743-4D9109BAB490}" type="slidenum">
              <a:rPr lang="en-US" smtClean="0"/>
              <a:t>‹#›</a:t>
            </a:fld>
            <a:endParaRPr lang="en-US"/>
          </a:p>
        </p:txBody>
      </p:sp>
    </p:spTree>
    <p:extLst>
      <p:ext uri="{BB962C8B-B14F-4D97-AF65-F5344CB8AC3E}">
        <p14:creationId xmlns:p14="http://schemas.microsoft.com/office/powerpoint/2010/main" val="358979723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96" r:id="rId18"/>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9"/>
          <a:stretch>
            <a:fillRect/>
          </a:stretch>
        </p:blipFill>
        <p:spPr>
          <a:xfrm>
            <a:off x="8907780" y="288078"/>
            <a:ext cx="2560320" cy="271518"/>
          </a:xfrm>
          <a:prstGeom prst="rect">
            <a:avLst/>
          </a:prstGeom>
        </p:spPr>
      </p:pic>
      <p:sp>
        <p:nvSpPr>
          <p:cNvPr id="2" name="Title"/>
          <p:cNvSpPr>
            <a:spLocks noGrp="1"/>
          </p:cNvSpPr>
          <p:nvPr>
            <p:ph type="title"/>
          </p:nvPr>
        </p:nvSpPr>
        <p:spPr>
          <a:xfrm>
            <a:off x="720000" y="1008000"/>
            <a:ext cx="10892658" cy="630000"/>
          </a:xfrm>
          <a:prstGeom prst="rect">
            <a:avLst/>
          </a:prstGeom>
        </p:spPr>
        <p:txBody>
          <a:bodyPr vert="horz" lIns="0" tIns="0" rIns="0" bIns="0" rtlCol="0" anchor="t">
            <a:noAutofit/>
          </a:bodyPr>
          <a:lstStyle/>
          <a:p>
            <a:r>
              <a:rPr lang="en-US" dirty="0"/>
              <a:t>Add title</a:t>
            </a:r>
          </a:p>
        </p:txBody>
      </p:sp>
      <p:sp>
        <p:nvSpPr>
          <p:cNvPr id="6" name="Text"/>
          <p:cNvSpPr>
            <a:spLocks noGrp="1"/>
          </p:cNvSpPr>
          <p:nvPr>
            <p:ph type="body" idx="1"/>
          </p:nvPr>
        </p:nvSpPr>
        <p:spPr>
          <a:xfrm>
            <a:off x="720000" y="1656000"/>
            <a:ext cx="10884636" cy="4652725"/>
          </a:xfrm>
          <a:prstGeom prst="rect">
            <a:avLst/>
          </a:prstGeom>
        </p:spPr>
        <p:txBody>
          <a:bodyPr vert="horz" lIns="0" tIns="45720" rIns="0" bIns="45720" rtlCol="0">
            <a:noAutofit/>
          </a:bodyPr>
          <a:lstStyle/>
          <a:p>
            <a:pPr lvl="0"/>
            <a:r>
              <a:rPr lang="en-US" dirty="0"/>
              <a:t>Click to edit Master text styles</a:t>
            </a:r>
          </a:p>
          <a:p>
            <a:pPr lvl="1"/>
            <a:r>
              <a:rPr lang="en-US" dirty="0"/>
              <a:t>Level 1 bullet</a:t>
            </a:r>
          </a:p>
          <a:p>
            <a:pPr lvl="2"/>
            <a:r>
              <a:rPr lang="en-US" dirty="0"/>
              <a:t>Level 2 bullet</a:t>
            </a:r>
          </a:p>
          <a:p>
            <a:pPr lvl="3"/>
            <a:r>
              <a:rPr lang="en-US" dirty="0"/>
              <a:t>Level 3 bullet</a:t>
            </a:r>
          </a:p>
          <a:p>
            <a:pPr lvl="4"/>
            <a:r>
              <a:rPr lang="en-US" dirty="0"/>
              <a:t>Level 4 bullet</a:t>
            </a:r>
            <a:endParaRPr lang="en-GB" dirty="0"/>
          </a:p>
        </p:txBody>
      </p:sp>
      <p:sp>
        <p:nvSpPr>
          <p:cNvPr id="7" name="Copywright"/>
          <p:cNvSpPr/>
          <p:nvPr userDrawn="1"/>
        </p:nvSpPr>
        <p:spPr>
          <a:xfrm>
            <a:off x="626865" y="6361734"/>
            <a:ext cx="974947" cy="230832"/>
          </a:xfrm>
          <a:prstGeom prst="rect">
            <a:avLst/>
          </a:prstGeom>
          <a:noFill/>
        </p:spPr>
        <p:txBody>
          <a:bodyPr wrap="none" anchor="ctr">
            <a:spAutoFit/>
          </a:bodyPr>
          <a:lstStyle/>
          <a:p>
            <a:r>
              <a:rPr lang="en-US" sz="900" dirty="0">
                <a:solidFill>
                  <a:schemeClr val="bg2"/>
                </a:solidFill>
              </a:rPr>
              <a:t>© Arcadis 2018</a:t>
            </a:r>
          </a:p>
        </p:txBody>
      </p:sp>
      <p:sp>
        <p:nvSpPr>
          <p:cNvPr id="10" name="Slide Number"/>
          <p:cNvSpPr>
            <a:spLocks noGrp="1"/>
          </p:cNvSpPr>
          <p:nvPr>
            <p:ph type="sldNum" sz="quarter" idx="4"/>
          </p:nvPr>
        </p:nvSpPr>
        <p:spPr>
          <a:xfrm>
            <a:off x="11064887" y="6351150"/>
            <a:ext cx="539749" cy="252000"/>
          </a:xfrm>
          <a:prstGeom prst="rect">
            <a:avLst/>
          </a:prstGeom>
        </p:spPr>
        <p:txBody>
          <a:bodyPr vert="horz" lIns="91440" tIns="45720" rIns="91440" bIns="45720" rtlCol="0" anchor="ctr"/>
          <a:lstStyle>
            <a:lvl1pPr algn="r">
              <a:defRPr lang="en-US" sz="900" kern="1200" smtClean="0">
                <a:solidFill>
                  <a:schemeClr val="accent1"/>
                </a:solidFill>
                <a:latin typeface="+mn-lt"/>
                <a:ea typeface="+mn-ea"/>
                <a:cs typeface="+mn-cs"/>
              </a:defRPr>
            </a:lvl1pPr>
          </a:lstStyle>
          <a:p>
            <a:fld id="{203C551C-83BB-4568-94F6-AC8A8312A04A}" type="slidenum">
              <a:rPr lang="en-GB" smtClean="0"/>
              <a:pPr/>
              <a:t>‹#›</a:t>
            </a:fld>
            <a:endParaRPr lang="en-GB" dirty="0"/>
          </a:p>
        </p:txBody>
      </p:sp>
      <p:sp>
        <p:nvSpPr>
          <p:cNvPr id="4" name="Date"/>
          <p:cNvSpPr>
            <a:spLocks noGrp="1"/>
          </p:cNvSpPr>
          <p:nvPr>
            <p:ph type="dt" sz="half" idx="2"/>
          </p:nvPr>
        </p:nvSpPr>
        <p:spPr>
          <a:xfrm>
            <a:off x="8321687" y="6351150"/>
            <a:ext cx="2743200" cy="252000"/>
          </a:xfrm>
          <a:prstGeom prst="rect">
            <a:avLst/>
          </a:prstGeom>
        </p:spPr>
        <p:txBody>
          <a:bodyPr vert="horz" lIns="91440" tIns="45720" rIns="91440" bIns="45720" rtlCol="0" anchor="ctr"/>
          <a:lstStyle>
            <a:lvl1pPr algn="r">
              <a:defRPr lang="en-GB" sz="900" kern="1200" smtClean="0">
                <a:solidFill>
                  <a:schemeClr val="bg2"/>
                </a:solidFill>
                <a:latin typeface="+mn-lt"/>
                <a:ea typeface="+mn-ea"/>
                <a:cs typeface="+mn-cs"/>
              </a:defRPr>
            </a:lvl1pPr>
          </a:lstStyle>
          <a:p>
            <a:fld id="{7174028F-FC55-4814-9D01-B1C00550C2C3}" type="datetime4">
              <a:rPr lang="en-GB" smtClean="0"/>
              <a:pPr/>
              <a:t>14 October 2019</a:t>
            </a:fld>
            <a:endParaRPr lang="en-GB" dirty="0"/>
          </a:p>
        </p:txBody>
      </p:sp>
      <p:sp>
        <p:nvSpPr>
          <p:cNvPr id="5" name="Footer"/>
          <p:cNvSpPr>
            <a:spLocks noGrp="1"/>
          </p:cNvSpPr>
          <p:nvPr>
            <p:ph type="ftr" sz="quarter" idx="3"/>
          </p:nvPr>
        </p:nvSpPr>
        <p:spPr>
          <a:xfrm>
            <a:off x="4038600" y="6351150"/>
            <a:ext cx="4114800" cy="252000"/>
          </a:xfrm>
          <a:prstGeom prst="rect">
            <a:avLst/>
          </a:prstGeom>
        </p:spPr>
        <p:txBody>
          <a:bodyPr vert="horz" lIns="91440" tIns="45720" rIns="91440" bIns="45720" rtlCol="0" anchor="ctr"/>
          <a:lstStyle>
            <a:lvl1pPr marL="0" algn="ctr" defTabSz="457200" rtl="0" eaLnBrk="1" latinLnBrk="0" hangingPunct="1">
              <a:defRPr lang="en-GB" sz="900" kern="1200" dirty="0">
                <a:solidFill>
                  <a:schemeClr val="bg2"/>
                </a:solidFill>
                <a:latin typeface="+mn-lt"/>
                <a:ea typeface="+mn-ea"/>
                <a:cs typeface="+mn-cs"/>
              </a:defRPr>
            </a:lvl1pPr>
          </a:lstStyle>
          <a:p>
            <a:endParaRPr lang="en-GB" dirty="0"/>
          </a:p>
        </p:txBody>
      </p:sp>
      <p:sp>
        <p:nvSpPr>
          <p:cNvPr id="9" name="Freeform: Shape 8">
            <a:extLst>
              <a:ext uri="{FF2B5EF4-FFF2-40B4-BE49-F238E27FC236}">
                <a16:creationId xmlns:a16="http://schemas.microsoft.com/office/drawing/2014/main" id="{216D06A5-063C-4C3D-8E1C-3344CBA76C3F}"/>
              </a:ext>
            </a:extLst>
          </p:cNvPr>
          <p:cNvSpPr/>
          <p:nvPr userDrawn="1"/>
        </p:nvSpPr>
        <p:spPr>
          <a:xfrm>
            <a:off x="0" y="6351150"/>
            <a:ext cx="12181026" cy="506851"/>
          </a:xfrm>
          <a:custGeom>
            <a:avLst/>
            <a:gdLst>
              <a:gd name="connsiteX0" fmla="*/ 0 w 12228723"/>
              <a:gd name="connsiteY0" fmla="*/ 0 h 947451"/>
              <a:gd name="connsiteX1" fmla="*/ 473725 w 12228723"/>
              <a:gd name="connsiteY1" fmla="*/ 473725 h 947451"/>
              <a:gd name="connsiteX2" fmla="*/ 12228723 w 12228723"/>
              <a:gd name="connsiteY2" fmla="*/ 473725 h 947451"/>
              <a:gd name="connsiteX3" fmla="*/ 12228723 w 12228723"/>
              <a:gd name="connsiteY3" fmla="*/ 947451 h 947451"/>
              <a:gd name="connsiteX4" fmla="*/ 11017 w 12228723"/>
              <a:gd name="connsiteY4" fmla="*/ 947451 h 947451"/>
              <a:gd name="connsiteX5" fmla="*/ 0 w 12228723"/>
              <a:gd name="connsiteY5" fmla="*/ 0 h 94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28723" h="947451">
                <a:moveTo>
                  <a:pt x="0" y="0"/>
                </a:moveTo>
                <a:lnTo>
                  <a:pt x="473725" y="473725"/>
                </a:lnTo>
                <a:lnTo>
                  <a:pt x="12228723" y="473725"/>
                </a:lnTo>
                <a:lnTo>
                  <a:pt x="12228723" y="947451"/>
                </a:lnTo>
                <a:lnTo>
                  <a:pt x="11017" y="947451"/>
                </a:lnTo>
                <a:lnTo>
                  <a:pt x="0" y="0"/>
                </a:lnTo>
                <a:close/>
              </a:path>
            </a:pathLst>
          </a:custGeom>
          <a:solidFill>
            <a:srgbClr val="00B0F0"/>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800" dirty="0"/>
          </a:p>
        </p:txBody>
      </p:sp>
    </p:spTree>
    <p:extLst>
      <p:ext uri="{BB962C8B-B14F-4D97-AF65-F5344CB8AC3E}">
        <p14:creationId xmlns:p14="http://schemas.microsoft.com/office/powerpoint/2010/main" val="291544183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hdr="0" ftr="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600"/>
        </a:spcBef>
        <a:spcAft>
          <a:spcPts val="1200"/>
        </a:spcAft>
        <a:buClr>
          <a:schemeClr val="accent1"/>
        </a:buClr>
        <a:buFont typeface="Arial" panose="020B0604020202020204" pitchFamily="34" charset="0"/>
        <a:buNone/>
        <a:defRPr sz="2400" kern="1200">
          <a:solidFill>
            <a:schemeClr val="tx1"/>
          </a:solidFill>
          <a:latin typeface="+mn-lt"/>
          <a:ea typeface="+mn-ea"/>
          <a:cs typeface="+mn-cs"/>
        </a:defRPr>
      </a:lvl1pPr>
      <a:lvl2pPr marL="269875" indent="-269875"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lang="en-US" sz="2400" kern="1200" dirty="0" smtClean="0">
          <a:solidFill>
            <a:schemeClr val="tx1"/>
          </a:solidFill>
          <a:latin typeface="+mn-lt"/>
          <a:ea typeface="+mn-ea"/>
          <a:cs typeface="+mn-cs"/>
        </a:defRPr>
      </a:lvl2pPr>
      <a:lvl3pPr marL="538163" indent="-268288"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lang="en-US" sz="2000" kern="1200" dirty="0" smtClean="0">
          <a:solidFill>
            <a:schemeClr val="tx1"/>
          </a:solidFill>
          <a:latin typeface="+mn-lt"/>
          <a:ea typeface="+mn-ea"/>
          <a:cs typeface="+mn-cs"/>
        </a:defRPr>
      </a:lvl3pPr>
      <a:lvl4pPr marL="808038" indent="-269875" algn="l" defTabSz="914400" rtl="0" eaLnBrk="1" latinLnBrk="0" hangingPunct="1">
        <a:lnSpc>
          <a:spcPct val="90000"/>
        </a:lnSpc>
        <a:spcBef>
          <a:spcPts val="300"/>
        </a:spcBef>
        <a:spcAft>
          <a:spcPts val="600"/>
        </a:spcAft>
        <a:buClr>
          <a:schemeClr val="accent1"/>
        </a:buClr>
        <a:buFont typeface="Arial" panose="020B0604020202020204" pitchFamily="34" charset="0"/>
        <a:buChar char="•"/>
        <a:tabLst>
          <a:tab pos="808038" algn="l"/>
        </a:tabLst>
        <a:defRPr lang="en-US" sz="1800" kern="1200" dirty="0">
          <a:solidFill>
            <a:schemeClr val="tx1"/>
          </a:solidFill>
          <a:latin typeface="+mn-lt"/>
          <a:ea typeface="+mn-ea"/>
          <a:cs typeface="+mn-cs"/>
        </a:defRPr>
      </a:lvl4pPr>
      <a:lvl5pPr marL="1076325" indent="-268288"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52">
          <p15:clr>
            <a:srgbClr val="F26B43"/>
          </p15:clr>
        </p15:guide>
        <p15:guide id="2" pos="1404">
          <p15:clr>
            <a:srgbClr val="F26B43"/>
          </p15:clr>
        </p15:guide>
        <p15:guide id="3" pos="1616">
          <p15:clr>
            <a:srgbClr val="F26B43"/>
          </p15:clr>
        </p15:guide>
        <p15:guide id="4" pos="2571">
          <p15:clr>
            <a:srgbClr val="F26B43"/>
          </p15:clr>
        </p15:guide>
        <p15:guide id="5" pos="2780">
          <p15:clr>
            <a:srgbClr val="F26B43"/>
          </p15:clr>
        </p15:guide>
        <p15:guide id="6" pos="3735">
          <p15:clr>
            <a:srgbClr val="F26B43"/>
          </p15:clr>
        </p15:guide>
        <p15:guide id="7" pos="3944">
          <p15:clr>
            <a:srgbClr val="F26B43"/>
          </p15:clr>
        </p15:guide>
        <p15:guide id="8" pos="4896">
          <p15:clr>
            <a:srgbClr val="F26B43"/>
          </p15:clr>
        </p15:guide>
        <p15:guide id="9" pos="5108">
          <p15:clr>
            <a:srgbClr val="F26B43"/>
          </p15:clr>
        </p15:guide>
        <p15:guide id="10" pos="6060">
          <p15:clr>
            <a:srgbClr val="F26B43"/>
          </p15:clr>
        </p15:guide>
        <p15:guide id="11" pos="6275">
          <p15:clr>
            <a:srgbClr val="F26B43"/>
          </p15:clr>
        </p15:guide>
        <p15:guide id="12" pos="7219">
          <p15:clr>
            <a:srgbClr val="F26B43"/>
          </p15:clr>
        </p15:guide>
        <p15:guide id="13" orient="horz" pos="1593">
          <p15:clr>
            <a:srgbClr val="F26B43"/>
          </p15:clr>
        </p15:guide>
        <p15:guide id="14" orient="horz" pos="1802">
          <p15:clr>
            <a:srgbClr val="F26B43"/>
          </p15:clr>
        </p15:guide>
        <p15:guide id="15" orient="horz" pos="2811">
          <p15:clr>
            <a:srgbClr val="F26B43"/>
          </p15:clr>
        </p15:guide>
        <p15:guide id="16" orient="horz" pos="2970">
          <p15:clr>
            <a:srgbClr val="F26B43"/>
          </p15:clr>
        </p15:guide>
        <p15:guide id="17" orient="horz" pos="3974">
          <p15:clr>
            <a:srgbClr val="F26B43"/>
          </p15:clr>
        </p15:guide>
        <p15:guide id="18" orient="horz" pos="630">
          <p15:clr>
            <a:srgbClr val="F26B43"/>
          </p15:clr>
        </p15:guide>
        <p15:guide id="0" orient="horz" pos="3566">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188A1AB-79CE-48E8-B831-DB6F8CFCF037}" type="datetimeFigureOut">
              <a:rPr lang="en-US" smtClean="0"/>
              <a:t>10/14/2019</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1FA0F55-B0AA-47BB-9743-4D9109BAB490}" type="slidenum">
              <a:rPr lang="en-US" smtClean="0"/>
              <a:t>‹#›</a:t>
            </a:fld>
            <a:endParaRPr lang="en-US"/>
          </a:p>
        </p:txBody>
      </p:sp>
    </p:spTree>
    <p:extLst>
      <p:ext uri="{BB962C8B-B14F-4D97-AF65-F5344CB8AC3E}">
        <p14:creationId xmlns:p14="http://schemas.microsoft.com/office/powerpoint/2010/main" val="1270402486"/>
      </p:ext>
    </p:extLst>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0.png"/><Relationship Id="rId7"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4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2.xml"/><Relationship Id="rId4" Type="http://schemas.microsoft.com/office/2007/relationships/hdphoto" Target="../media/hdphoto2.wdp"/></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2.xml"/><Relationship Id="rId5" Type="http://schemas.openxmlformats.org/officeDocument/2006/relationships/image" Target="../media/image15.sv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2.xml"/><Relationship Id="rId5" Type="http://schemas.openxmlformats.org/officeDocument/2006/relationships/chart" Target="../charts/chart3.xml"/><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6A81905-F480-46A4-BC10-215D24EA1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FF538A-B462-4FC5-B5EE-684FDA2A0B49}"/>
              </a:ext>
            </a:extLst>
          </p:cNvPr>
          <p:cNvSpPr>
            <a:spLocks noGrp="1"/>
          </p:cNvSpPr>
          <p:nvPr>
            <p:ph type="ctrTitle"/>
          </p:nvPr>
        </p:nvSpPr>
        <p:spPr>
          <a:xfrm>
            <a:off x="4872012" y="1447800"/>
            <a:ext cx="5222325" cy="3329581"/>
          </a:xfrm>
        </p:spPr>
        <p:txBody>
          <a:bodyPr>
            <a:normAutofit/>
          </a:bodyPr>
          <a:lstStyle/>
          <a:p>
            <a:pPr>
              <a:lnSpc>
                <a:spcPct val="90000"/>
              </a:lnSpc>
            </a:pPr>
            <a:r>
              <a:rPr lang="en-US" sz="4000" dirty="0">
                <a:solidFill>
                  <a:srgbClr val="EBEBEB"/>
                </a:solidFill>
              </a:rPr>
              <a:t>Working Together To Create a Comprehensive Solid Waste System for Broward County</a:t>
            </a:r>
          </a:p>
        </p:txBody>
      </p:sp>
      <p:sp>
        <p:nvSpPr>
          <p:cNvPr id="3" name="Subtitle 2">
            <a:extLst>
              <a:ext uri="{FF2B5EF4-FFF2-40B4-BE49-F238E27FC236}">
                <a16:creationId xmlns:a16="http://schemas.microsoft.com/office/drawing/2014/main" id="{63C4B829-73CB-4FCF-8C2B-230938274630}"/>
              </a:ext>
            </a:extLst>
          </p:cNvPr>
          <p:cNvSpPr>
            <a:spLocks noGrp="1"/>
          </p:cNvSpPr>
          <p:nvPr>
            <p:ph type="subTitle" idx="1"/>
          </p:nvPr>
        </p:nvSpPr>
        <p:spPr>
          <a:xfrm>
            <a:off x="4872012" y="4777380"/>
            <a:ext cx="5222326" cy="861420"/>
          </a:xfrm>
        </p:spPr>
        <p:txBody>
          <a:bodyPr>
            <a:normAutofit/>
          </a:bodyPr>
          <a:lstStyle/>
          <a:p>
            <a:r>
              <a:rPr lang="en-US" dirty="0">
                <a:solidFill>
                  <a:schemeClr val="tx2">
                    <a:lumMod val="40000"/>
                    <a:lumOff val="60000"/>
                  </a:schemeClr>
                </a:solidFill>
              </a:rPr>
              <a:t>Working Group 10/14/19</a:t>
            </a:r>
          </a:p>
        </p:txBody>
      </p:sp>
      <p:sp>
        <p:nvSpPr>
          <p:cNvPr id="21"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3" name="Freeform: Shape 22">
            <a:extLst>
              <a:ext uri="{FF2B5EF4-FFF2-40B4-BE49-F238E27FC236}">
                <a16:creationId xmlns:a16="http://schemas.microsoft.com/office/drawing/2014/main" id="{09811DF6-66E4-43D5-B564-3151796531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81964" cy="6858000"/>
          </a:xfrm>
          <a:custGeom>
            <a:avLst/>
            <a:gdLst>
              <a:gd name="connsiteX0" fmla="*/ 3137249 w 4481964"/>
              <a:gd name="connsiteY0" fmla="*/ 0 h 6858000"/>
              <a:gd name="connsiteX1" fmla="*/ 4480787 w 4481964"/>
              <a:gd name="connsiteY1" fmla="*/ 0 h 6858000"/>
              <a:gd name="connsiteX2" fmla="*/ 4455742 w 4481964"/>
              <a:gd name="connsiteY2" fmla="*/ 155676 h 6858000"/>
              <a:gd name="connsiteX3" fmla="*/ 4431873 w 4481964"/>
              <a:gd name="connsiteY3" fmla="*/ 310667 h 6858000"/>
              <a:gd name="connsiteX4" fmla="*/ 4408509 w 4481964"/>
              <a:gd name="connsiteY4" fmla="*/ 466344 h 6858000"/>
              <a:gd name="connsiteX5" fmla="*/ 4388506 w 4481964"/>
              <a:gd name="connsiteY5" fmla="*/ 622706 h 6858000"/>
              <a:gd name="connsiteX6" fmla="*/ 4368335 w 4481964"/>
              <a:gd name="connsiteY6" fmla="*/ 778383 h 6858000"/>
              <a:gd name="connsiteX7" fmla="*/ 4349509 w 4481964"/>
              <a:gd name="connsiteY7" fmla="*/ 934745 h 6858000"/>
              <a:gd name="connsiteX8" fmla="*/ 4333373 w 4481964"/>
              <a:gd name="connsiteY8" fmla="*/ 1089050 h 6858000"/>
              <a:gd name="connsiteX9" fmla="*/ 4318077 w 4481964"/>
              <a:gd name="connsiteY9" fmla="*/ 1245413 h 6858000"/>
              <a:gd name="connsiteX10" fmla="*/ 4304125 w 4481964"/>
              <a:gd name="connsiteY10" fmla="*/ 1401089 h 6858000"/>
              <a:gd name="connsiteX11" fmla="*/ 4292023 w 4481964"/>
              <a:gd name="connsiteY11" fmla="*/ 1554023 h 6858000"/>
              <a:gd name="connsiteX12" fmla="*/ 4279920 w 4481964"/>
              <a:gd name="connsiteY12" fmla="*/ 1709013 h 6858000"/>
              <a:gd name="connsiteX13" fmla="*/ 4269835 w 4481964"/>
              <a:gd name="connsiteY13" fmla="*/ 1861947 h 6858000"/>
              <a:gd name="connsiteX14" fmla="*/ 4261935 w 4481964"/>
              <a:gd name="connsiteY14" fmla="*/ 2014880 h 6858000"/>
              <a:gd name="connsiteX15" fmla="*/ 4253698 w 4481964"/>
              <a:gd name="connsiteY15" fmla="*/ 2167128 h 6858000"/>
              <a:gd name="connsiteX16" fmla="*/ 4246807 w 4481964"/>
              <a:gd name="connsiteY16" fmla="*/ 2318004 h 6858000"/>
              <a:gd name="connsiteX17" fmla="*/ 4241932 w 4481964"/>
              <a:gd name="connsiteY17" fmla="*/ 2467508 h 6858000"/>
              <a:gd name="connsiteX18" fmla="*/ 4237730 w 4481964"/>
              <a:gd name="connsiteY18" fmla="*/ 2617013 h 6858000"/>
              <a:gd name="connsiteX19" fmla="*/ 4233696 w 4481964"/>
              <a:gd name="connsiteY19" fmla="*/ 2765145 h 6858000"/>
              <a:gd name="connsiteX20" fmla="*/ 4231847 w 4481964"/>
              <a:gd name="connsiteY20" fmla="*/ 2911221 h 6858000"/>
              <a:gd name="connsiteX21" fmla="*/ 4229830 w 4481964"/>
              <a:gd name="connsiteY21" fmla="*/ 3057296 h 6858000"/>
              <a:gd name="connsiteX22" fmla="*/ 4228821 w 4481964"/>
              <a:gd name="connsiteY22" fmla="*/ 3201314 h 6858000"/>
              <a:gd name="connsiteX23" fmla="*/ 4229830 w 4481964"/>
              <a:gd name="connsiteY23" fmla="*/ 3343960 h 6858000"/>
              <a:gd name="connsiteX24" fmla="*/ 4229830 w 4481964"/>
              <a:gd name="connsiteY24" fmla="*/ 3485235 h 6858000"/>
              <a:gd name="connsiteX25" fmla="*/ 4231847 w 4481964"/>
              <a:gd name="connsiteY25" fmla="*/ 3625138 h 6858000"/>
              <a:gd name="connsiteX26" fmla="*/ 4234872 w 4481964"/>
              <a:gd name="connsiteY26" fmla="*/ 3762298 h 6858000"/>
              <a:gd name="connsiteX27" fmla="*/ 4237730 w 4481964"/>
              <a:gd name="connsiteY27" fmla="*/ 3898087 h 6858000"/>
              <a:gd name="connsiteX28" fmla="*/ 4240924 w 4481964"/>
              <a:gd name="connsiteY28" fmla="*/ 4031132 h 6858000"/>
              <a:gd name="connsiteX29" fmla="*/ 4245798 w 4481964"/>
              <a:gd name="connsiteY29" fmla="*/ 4163491 h 6858000"/>
              <a:gd name="connsiteX30" fmla="*/ 4251009 w 4481964"/>
              <a:gd name="connsiteY30" fmla="*/ 4293793 h 6858000"/>
              <a:gd name="connsiteX31" fmla="*/ 4255715 w 4481964"/>
              <a:gd name="connsiteY31" fmla="*/ 4421352 h 6858000"/>
              <a:gd name="connsiteX32" fmla="*/ 4268995 w 4481964"/>
              <a:gd name="connsiteY32" fmla="*/ 4670298 h 6858000"/>
              <a:gd name="connsiteX33" fmla="*/ 4283114 w 4481964"/>
              <a:gd name="connsiteY33" fmla="*/ 4908956 h 6858000"/>
              <a:gd name="connsiteX34" fmla="*/ 4297906 w 4481964"/>
              <a:gd name="connsiteY34" fmla="*/ 5138013 h 6858000"/>
              <a:gd name="connsiteX35" fmla="*/ 4314211 w 4481964"/>
              <a:gd name="connsiteY35" fmla="*/ 5354726 h 6858000"/>
              <a:gd name="connsiteX36" fmla="*/ 4331188 w 4481964"/>
              <a:gd name="connsiteY36" fmla="*/ 5561838 h 6858000"/>
              <a:gd name="connsiteX37" fmla="*/ 4349509 w 4481964"/>
              <a:gd name="connsiteY37" fmla="*/ 5753862 h 6858000"/>
              <a:gd name="connsiteX38" fmla="*/ 4367495 w 4481964"/>
              <a:gd name="connsiteY38" fmla="*/ 5934227 h 6858000"/>
              <a:gd name="connsiteX39" fmla="*/ 4385480 w 4481964"/>
              <a:gd name="connsiteY39" fmla="*/ 6100191 h 6858000"/>
              <a:gd name="connsiteX40" fmla="*/ 4402457 w 4481964"/>
              <a:gd name="connsiteY40" fmla="*/ 6252438 h 6858000"/>
              <a:gd name="connsiteX41" fmla="*/ 4418594 w 4481964"/>
              <a:gd name="connsiteY41" fmla="*/ 6387541 h 6858000"/>
              <a:gd name="connsiteX42" fmla="*/ 4433890 w 4481964"/>
              <a:gd name="connsiteY42" fmla="*/ 6509613 h 6858000"/>
              <a:gd name="connsiteX43" fmla="*/ 4446665 w 4481964"/>
              <a:gd name="connsiteY43" fmla="*/ 6612483 h 6858000"/>
              <a:gd name="connsiteX44" fmla="*/ 4458767 w 4481964"/>
              <a:gd name="connsiteY44" fmla="*/ 6698894 h 6858000"/>
              <a:gd name="connsiteX45" fmla="*/ 4476081 w 4481964"/>
              <a:gd name="connsiteY45" fmla="*/ 6817538 h 6858000"/>
              <a:gd name="connsiteX46" fmla="*/ 4481964 w 4481964"/>
              <a:gd name="connsiteY46" fmla="*/ 6858000 h 6858000"/>
              <a:gd name="connsiteX47" fmla="*/ 3577807 w 4481964"/>
              <a:gd name="connsiteY47" fmla="*/ 6858000 h 6858000"/>
              <a:gd name="connsiteX48" fmla="*/ 3577807 w 4481964"/>
              <a:gd name="connsiteY48" fmla="*/ 6858000 h 6858000"/>
              <a:gd name="connsiteX49" fmla="*/ 0 w 4481964"/>
              <a:gd name="connsiteY49" fmla="*/ 6858000 h 6858000"/>
              <a:gd name="connsiteX50" fmla="*/ 0 w 4481964"/>
              <a:gd name="connsiteY50" fmla="*/ 0 h 6858000"/>
              <a:gd name="connsiteX51" fmla="*/ 3137249 w 448196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481964" h="6858000">
                <a:moveTo>
                  <a:pt x="3137249" y="0"/>
                </a:move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3577807" y="6858000"/>
                </a:lnTo>
                <a:lnTo>
                  <a:pt x="0" y="6858000"/>
                </a:lnTo>
                <a:lnTo>
                  <a:pt x="0" y="0"/>
                </a:lnTo>
                <a:lnTo>
                  <a:pt x="313724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Rectangle 24">
            <a:extLst>
              <a:ext uri="{FF2B5EF4-FFF2-40B4-BE49-F238E27FC236}">
                <a16:creationId xmlns:a16="http://schemas.microsoft.com/office/drawing/2014/main" id="{60817A52-B891-4228-A61E-0C0A57632D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6" name="Graphic 15" descr="Recycle">
            <a:extLst>
              <a:ext uri="{FF2B5EF4-FFF2-40B4-BE49-F238E27FC236}">
                <a16:creationId xmlns:a16="http://schemas.microsoft.com/office/drawing/2014/main" id="{559B8D44-575E-401F-9338-FE5AC59B16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7240" y="2074882"/>
            <a:ext cx="2936836" cy="2936836"/>
          </a:xfrm>
          <a:prstGeom prst="rect">
            <a:avLst/>
          </a:prstGeom>
          <a:effectLst/>
        </p:spPr>
      </p:pic>
      <p:sp>
        <p:nvSpPr>
          <p:cNvPr id="4" name="Slide Number Placeholder 3">
            <a:extLst>
              <a:ext uri="{FF2B5EF4-FFF2-40B4-BE49-F238E27FC236}">
                <a16:creationId xmlns:a16="http://schemas.microsoft.com/office/drawing/2014/main" id="{E8A9BA00-2F40-47D0-827D-CC73AD448988}"/>
              </a:ext>
            </a:extLst>
          </p:cNvPr>
          <p:cNvSpPr>
            <a:spLocks noGrp="1"/>
          </p:cNvSpPr>
          <p:nvPr>
            <p:ph type="sldNum" sz="quarter" idx="12"/>
          </p:nvPr>
        </p:nvSpPr>
        <p:spPr/>
        <p:txBody>
          <a:bodyPr/>
          <a:lstStyle/>
          <a:p>
            <a:fld id="{01FA0F55-B0AA-47BB-9743-4D9109BAB490}" type="slidenum">
              <a:rPr lang="en-US" smtClean="0"/>
              <a:t>1</a:t>
            </a:fld>
            <a:endParaRPr lang="en-US"/>
          </a:p>
        </p:txBody>
      </p:sp>
    </p:spTree>
    <p:extLst>
      <p:ext uri="{BB962C8B-B14F-4D97-AF65-F5344CB8AC3E}">
        <p14:creationId xmlns:p14="http://schemas.microsoft.com/office/powerpoint/2010/main" val="4181117780"/>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7D6207F4-5B9C-4EA9-A950-10C1973A99D4}"/>
              </a:ext>
            </a:extLst>
          </p:cNvPr>
          <p:cNvSpPr/>
          <p:nvPr/>
        </p:nvSpPr>
        <p:spPr>
          <a:xfrm>
            <a:off x="720000" y="2157068"/>
            <a:ext cx="3155467" cy="3155467"/>
          </a:xfrm>
          <a:prstGeom prst="ellipse">
            <a:avLst/>
          </a:prstGeom>
          <a:solidFill>
            <a:schemeClr val="accent1"/>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19CB8523-7164-4139-AEF4-24161030905E}"/>
              </a:ext>
            </a:extLst>
          </p:cNvPr>
          <p:cNvSpPr>
            <a:spLocks noGrp="1"/>
          </p:cNvSpPr>
          <p:nvPr>
            <p:ph type="ctrTitle"/>
          </p:nvPr>
        </p:nvSpPr>
        <p:spPr>
          <a:xfrm>
            <a:off x="1200000" y="1980000"/>
            <a:ext cx="8051576" cy="481848"/>
          </a:xfrm>
        </p:spPr>
        <p:txBody>
          <a:bodyPr/>
          <a:lstStyle/>
          <a:p>
            <a:r>
              <a:rPr lang="en-US" sz="4000" dirty="0"/>
              <a:t>Retain North Alpha 250 Site In Public Ownership </a:t>
            </a:r>
          </a:p>
        </p:txBody>
      </p:sp>
    </p:spTree>
    <p:extLst>
      <p:ext uri="{BB962C8B-B14F-4D97-AF65-F5344CB8AC3E}">
        <p14:creationId xmlns:p14="http://schemas.microsoft.com/office/powerpoint/2010/main" val="444349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D54C34-0A78-4C6E-B4FD-E3E4F3F17F15}"/>
              </a:ext>
            </a:extLst>
          </p:cNvPr>
          <p:cNvSpPr>
            <a:spLocks noGrp="1"/>
          </p:cNvSpPr>
          <p:nvPr>
            <p:ph sz="quarter" idx="16"/>
          </p:nvPr>
        </p:nvSpPr>
        <p:spPr>
          <a:xfrm>
            <a:off x="2761121" y="1659948"/>
            <a:ext cx="8707198" cy="4754499"/>
          </a:xfrm>
        </p:spPr>
        <p:txBody>
          <a:bodyPr/>
          <a:lstStyle/>
          <a:p>
            <a:r>
              <a:rPr lang="en-US" sz="2600" b="1" dirty="0"/>
              <a:t>The Alpha 250 Site was evaluated to determine </a:t>
            </a:r>
            <a:br>
              <a:rPr lang="en-US" sz="2600" b="1" dirty="0"/>
            </a:br>
            <a:r>
              <a:rPr lang="en-US" sz="2600" b="1" dirty="0"/>
              <a:t>if any of the six facilities required to meet the </a:t>
            </a:r>
            <a:br>
              <a:rPr lang="en-US" sz="2600" b="1" dirty="0"/>
            </a:br>
            <a:r>
              <a:rPr lang="en-US" sz="2600" b="1" dirty="0"/>
              <a:t>75% Recycling Goal could be constructed on the Site.</a:t>
            </a:r>
          </a:p>
          <a:p>
            <a:pPr>
              <a:spcAft>
                <a:spcPts val="600"/>
              </a:spcAft>
            </a:pPr>
            <a:r>
              <a:rPr lang="en-US" sz="2600" i="1" dirty="0">
                <a:solidFill>
                  <a:schemeClr val="tx2"/>
                </a:solidFill>
              </a:rPr>
              <a:t>The following criteria were reviewed:</a:t>
            </a:r>
          </a:p>
          <a:p>
            <a:pPr marL="571500" lvl="0" indent="-342900">
              <a:lnSpc>
                <a:spcPts val="2400"/>
              </a:lnSpc>
              <a:spcAft>
                <a:spcPts val="0"/>
              </a:spcAft>
              <a:buFont typeface="Arial" panose="020B0604020202020204" pitchFamily="34" charset="0"/>
              <a:buChar char="•"/>
            </a:pPr>
            <a:r>
              <a:rPr lang="en-US" dirty="0"/>
              <a:t>Current zoning and land use</a:t>
            </a:r>
          </a:p>
          <a:p>
            <a:pPr marL="571500" lvl="0" indent="-342900">
              <a:lnSpc>
                <a:spcPts val="2400"/>
              </a:lnSpc>
              <a:spcAft>
                <a:spcPts val="0"/>
              </a:spcAft>
              <a:buFont typeface="Arial" panose="020B0604020202020204" pitchFamily="34" charset="0"/>
              <a:buChar char="•"/>
            </a:pPr>
            <a:r>
              <a:rPr lang="en-US" dirty="0"/>
              <a:t>Available buildable area and site shape </a:t>
            </a:r>
          </a:p>
          <a:p>
            <a:pPr marL="571500" lvl="0" indent="-342900">
              <a:lnSpc>
                <a:spcPts val="2400"/>
              </a:lnSpc>
              <a:spcAft>
                <a:spcPts val="0"/>
              </a:spcAft>
              <a:buFont typeface="Arial" panose="020B0604020202020204" pitchFamily="34" charset="0"/>
              <a:buChar char="•"/>
            </a:pPr>
            <a:r>
              <a:rPr lang="en-US" dirty="0"/>
              <a:t>Utilities </a:t>
            </a:r>
          </a:p>
          <a:p>
            <a:pPr marL="914400" lvl="2"/>
            <a:r>
              <a:rPr lang="en-US" sz="2200" dirty="0"/>
              <a:t>Electrical</a:t>
            </a:r>
          </a:p>
          <a:p>
            <a:pPr marL="914400" lvl="2"/>
            <a:r>
              <a:rPr lang="en-US" sz="2200" dirty="0"/>
              <a:t>Water and Wastewater</a:t>
            </a:r>
          </a:p>
          <a:p>
            <a:pPr marL="571500" indent="-342900">
              <a:lnSpc>
                <a:spcPts val="2400"/>
              </a:lnSpc>
              <a:spcAft>
                <a:spcPts val="0"/>
              </a:spcAft>
              <a:buFont typeface="Arial" panose="020B0604020202020204" pitchFamily="34" charset="0"/>
              <a:buChar char="•"/>
            </a:pPr>
            <a:r>
              <a:rPr lang="en-US" dirty="0"/>
              <a:t>Traffic impacts </a:t>
            </a:r>
          </a:p>
          <a:p>
            <a:pPr marL="571500" indent="-342900">
              <a:lnSpc>
                <a:spcPts val="2400"/>
              </a:lnSpc>
              <a:spcAft>
                <a:spcPts val="0"/>
              </a:spcAft>
              <a:buFont typeface="Arial" panose="020B0604020202020204" pitchFamily="34" charset="0"/>
              <a:buChar char="•"/>
            </a:pPr>
            <a:r>
              <a:rPr lang="en-US" dirty="0"/>
              <a:t>Social and political acceptance</a:t>
            </a:r>
          </a:p>
          <a:p>
            <a:endParaRPr lang="en-US" b="1" dirty="0"/>
          </a:p>
        </p:txBody>
      </p:sp>
      <p:sp>
        <p:nvSpPr>
          <p:cNvPr id="3" name="Title 2">
            <a:extLst>
              <a:ext uri="{FF2B5EF4-FFF2-40B4-BE49-F238E27FC236}">
                <a16:creationId xmlns:a16="http://schemas.microsoft.com/office/drawing/2014/main" id="{19CB8523-7164-4139-AEF4-24161030905E}"/>
              </a:ext>
            </a:extLst>
          </p:cNvPr>
          <p:cNvSpPr>
            <a:spLocks noGrp="1"/>
          </p:cNvSpPr>
          <p:nvPr>
            <p:ph type="title"/>
          </p:nvPr>
        </p:nvSpPr>
        <p:spPr>
          <a:xfrm>
            <a:off x="720000" y="1008000"/>
            <a:ext cx="11472000" cy="630000"/>
          </a:xfrm>
        </p:spPr>
        <p:txBody>
          <a:bodyPr/>
          <a:lstStyle/>
          <a:p>
            <a:r>
              <a:rPr lang="en-US" dirty="0"/>
              <a:t>North Alpha 250 Site Evaluation  </a:t>
            </a:r>
            <a:br>
              <a:rPr lang="en-US" dirty="0"/>
            </a:br>
            <a:endParaRPr lang="en-US" sz="3200" dirty="0">
              <a:solidFill>
                <a:schemeClr val="accent4"/>
              </a:solidFill>
            </a:endParaRPr>
          </a:p>
        </p:txBody>
      </p:sp>
      <p:sp>
        <p:nvSpPr>
          <p:cNvPr id="5" name="Flowchart: Connector 4">
            <a:extLst>
              <a:ext uri="{FF2B5EF4-FFF2-40B4-BE49-F238E27FC236}">
                <a16:creationId xmlns:a16="http://schemas.microsoft.com/office/drawing/2014/main" id="{DF712875-F54B-44BD-988C-5190CEB52018}"/>
              </a:ext>
            </a:extLst>
          </p:cNvPr>
          <p:cNvSpPr/>
          <p:nvPr/>
        </p:nvSpPr>
        <p:spPr>
          <a:xfrm>
            <a:off x="416299" y="3740142"/>
            <a:ext cx="1972572" cy="1883493"/>
          </a:xfrm>
          <a:prstGeom prst="flowChartConnector">
            <a:avLst/>
          </a:prstGeom>
          <a:solidFill>
            <a:schemeClr val="accent1"/>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4F1F1130-3B7C-4EB9-B440-6E7A2E792FF1}"/>
              </a:ext>
            </a:extLst>
          </p:cNvPr>
          <p:cNvPicPr>
            <a:picLocks noChangeAspect="1"/>
          </p:cNvPicPr>
          <p:nvPr/>
        </p:nvPicPr>
        <p:blipFill>
          <a:blip r:embed="rId2"/>
          <a:stretch>
            <a:fillRect/>
          </a:stretch>
        </p:blipFill>
        <p:spPr>
          <a:xfrm>
            <a:off x="-1984998" y="3891059"/>
            <a:ext cx="1392290" cy="1311521"/>
          </a:xfrm>
          <a:prstGeom prst="rect">
            <a:avLst/>
          </a:prstGeom>
        </p:spPr>
      </p:pic>
      <p:pic>
        <p:nvPicPr>
          <p:cNvPr id="7" name="Graphic 6" descr="Map with pin">
            <a:extLst>
              <a:ext uri="{FF2B5EF4-FFF2-40B4-BE49-F238E27FC236}">
                <a16:creationId xmlns:a16="http://schemas.microsoft.com/office/drawing/2014/main" id="{3631ABAE-85E7-401F-8911-58168FE5E3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6091" y="3524924"/>
            <a:ext cx="1663803" cy="1961781"/>
          </a:xfrm>
          <a:prstGeom prst="rect">
            <a:avLst/>
          </a:prstGeom>
        </p:spPr>
      </p:pic>
      <p:pic>
        <p:nvPicPr>
          <p:cNvPr id="9" name="Graphic 8" descr="Magnifying glass">
            <a:extLst>
              <a:ext uri="{FF2B5EF4-FFF2-40B4-BE49-F238E27FC236}">
                <a16:creationId xmlns:a16="http://schemas.microsoft.com/office/drawing/2014/main" id="{664D53FE-D0B0-41EA-AC48-2DE79768D61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8755" y="3657744"/>
            <a:ext cx="2153631" cy="2153631"/>
          </a:xfrm>
          <a:prstGeom prst="rect">
            <a:avLst/>
          </a:prstGeom>
        </p:spPr>
      </p:pic>
      <p:pic>
        <p:nvPicPr>
          <p:cNvPr id="10" name="Picture 9">
            <a:extLst>
              <a:ext uri="{FF2B5EF4-FFF2-40B4-BE49-F238E27FC236}">
                <a16:creationId xmlns:a16="http://schemas.microsoft.com/office/drawing/2014/main" id="{CCE26E82-9A7E-4545-8B3A-0E9D2B7626A9}"/>
              </a:ext>
            </a:extLst>
          </p:cNvPr>
          <p:cNvPicPr>
            <a:picLocks noChangeAspect="1"/>
          </p:cNvPicPr>
          <p:nvPr/>
        </p:nvPicPr>
        <p:blipFill>
          <a:blip r:embed="rId7">
            <a:duotone>
              <a:prstClr val="black"/>
              <a:schemeClr val="accent2">
                <a:tint val="45000"/>
                <a:satMod val="400000"/>
              </a:schemeClr>
            </a:duotone>
            <a:extLst>
              <a:ext uri="{BEBA8EAE-BF5A-486C-A8C5-ECC9F3942E4B}">
                <a14:imgProps xmlns:a14="http://schemas.microsoft.com/office/drawing/2010/main">
                  <a14:imgLayer r:embed="rId8">
                    <a14:imgEffect>
                      <a14:brightnessContrast bright="-40000" contrast="-40000"/>
                    </a14:imgEffect>
                  </a14:imgLayer>
                </a14:imgProps>
              </a:ext>
            </a:extLst>
          </a:blip>
          <a:stretch>
            <a:fillRect/>
          </a:stretch>
        </p:blipFill>
        <p:spPr>
          <a:xfrm>
            <a:off x="252326" y="1265543"/>
            <a:ext cx="2218182" cy="2218182"/>
          </a:xfrm>
          <a:prstGeom prst="rect">
            <a:avLst/>
          </a:prstGeom>
        </p:spPr>
      </p:pic>
      <p:sp>
        <p:nvSpPr>
          <p:cNvPr id="11" name="Rectangle 10">
            <a:extLst>
              <a:ext uri="{FF2B5EF4-FFF2-40B4-BE49-F238E27FC236}">
                <a16:creationId xmlns:a16="http://schemas.microsoft.com/office/drawing/2014/main" id="{E5DB11F4-DE82-4FC4-BA1A-DC8AE3ED5419}"/>
              </a:ext>
            </a:extLst>
          </p:cNvPr>
          <p:cNvSpPr/>
          <p:nvPr/>
        </p:nvSpPr>
        <p:spPr>
          <a:xfrm>
            <a:off x="692159" y="1905966"/>
            <a:ext cx="857250" cy="600075"/>
          </a:xfrm>
          <a:prstGeom prst="rect">
            <a:avLst/>
          </a:prstGeom>
          <a:solidFill>
            <a:schemeClr val="bg1"/>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0726464-D1AD-49F0-B597-D1CD6229E999}"/>
              </a:ext>
            </a:extLst>
          </p:cNvPr>
          <p:cNvSpPr/>
          <p:nvPr/>
        </p:nvSpPr>
        <p:spPr>
          <a:xfrm>
            <a:off x="692159" y="1944393"/>
            <a:ext cx="904415" cy="523220"/>
          </a:xfrm>
          <a:prstGeom prst="rect">
            <a:avLst/>
          </a:prstGeom>
        </p:spPr>
        <p:txBody>
          <a:bodyPr wrap="none">
            <a:spAutoFit/>
          </a:bodyPr>
          <a:lstStyle/>
          <a:p>
            <a:r>
              <a:rPr lang="en-US" sz="2800" b="1" dirty="0">
                <a:solidFill>
                  <a:srgbClr val="E4610F"/>
                </a:solidFill>
                <a:ea typeface="+mj-ea"/>
                <a:cs typeface="+mj-cs"/>
              </a:rPr>
              <a:t>75%</a:t>
            </a:r>
            <a:endParaRPr lang="en-US" sz="2800" dirty="0">
              <a:solidFill>
                <a:srgbClr val="E4610F"/>
              </a:solidFill>
            </a:endParaRPr>
          </a:p>
        </p:txBody>
      </p:sp>
      <p:grpSp>
        <p:nvGrpSpPr>
          <p:cNvPr id="13" name="Group 12">
            <a:extLst>
              <a:ext uri="{FF2B5EF4-FFF2-40B4-BE49-F238E27FC236}">
                <a16:creationId xmlns:a16="http://schemas.microsoft.com/office/drawing/2014/main" id="{EA65F83B-7196-4618-A1AA-60EA63BA188A}"/>
              </a:ext>
            </a:extLst>
          </p:cNvPr>
          <p:cNvGrpSpPr/>
          <p:nvPr/>
        </p:nvGrpSpPr>
        <p:grpSpPr>
          <a:xfrm>
            <a:off x="8991196" y="3224760"/>
            <a:ext cx="2299954" cy="2343670"/>
            <a:chOff x="4951571" y="1001554"/>
            <a:chExt cx="876300" cy="876300"/>
          </a:xfrm>
        </p:grpSpPr>
        <p:sp>
          <p:nvSpPr>
            <p:cNvPr id="14" name="Freeform: Shape 13">
              <a:extLst>
                <a:ext uri="{FF2B5EF4-FFF2-40B4-BE49-F238E27FC236}">
                  <a16:creationId xmlns:a16="http://schemas.microsoft.com/office/drawing/2014/main" id="{2B9EA973-A6D8-4E35-AEDA-E2CFAF8B446F}"/>
                </a:ext>
              </a:extLst>
            </p:cNvPr>
            <p:cNvSpPr/>
            <p:nvPr/>
          </p:nvSpPr>
          <p:spPr>
            <a:xfrm>
              <a:off x="4951571" y="1001554"/>
              <a:ext cx="876300" cy="876300"/>
            </a:xfrm>
            <a:custGeom>
              <a:avLst/>
              <a:gdLst>
                <a:gd name="connsiteX0" fmla="*/ 440531 w 876300"/>
                <a:gd name="connsiteY0" fmla="*/ 875824 h 876300"/>
                <a:gd name="connsiteX1" fmla="*/ 747236 w 876300"/>
                <a:gd name="connsiteY1" fmla="*/ 748189 h 876300"/>
                <a:gd name="connsiteX2" fmla="*/ 874871 w 876300"/>
                <a:gd name="connsiteY2" fmla="*/ 441484 h 876300"/>
                <a:gd name="connsiteX3" fmla="*/ 747236 w 876300"/>
                <a:gd name="connsiteY3" fmla="*/ 134779 h 876300"/>
                <a:gd name="connsiteX4" fmla="*/ 440531 w 876300"/>
                <a:gd name="connsiteY4" fmla="*/ 7144 h 876300"/>
                <a:gd name="connsiteX5" fmla="*/ 133826 w 876300"/>
                <a:gd name="connsiteY5" fmla="*/ 134779 h 876300"/>
                <a:gd name="connsiteX6" fmla="*/ 7144 w 876300"/>
                <a:gd name="connsiteY6" fmla="*/ 441484 h 876300"/>
                <a:gd name="connsiteX7" fmla="*/ 133826 w 876300"/>
                <a:gd name="connsiteY7" fmla="*/ 748189 h 876300"/>
                <a:gd name="connsiteX8" fmla="*/ 440531 w 876300"/>
                <a:gd name="connsiteY8" fmla="*/ 875824 h 876300"/>
                <a:gd name="connsiteX9" fmla="*/ 440531 w 876300"/>
                <a:gd name="connsiteY9" fmla="*/ 97631 h 876300"/>
                <a:gd name="connsiteX10" fmla="*/ 784384 w 876300"/>
                <a:gd name="connsiteY10" fmla="*/ 441484 h 876300"/>
                <a:gd name="connsiteX11" fmla="*/ 440531 w 876300"/>
                <a:gd name="connsiteY11" fmla="*/ 785336 h 876300"/>
                <a:gd name="connsiteX12" fmla="*/ 96679 w 876300"/>
                <a:gd name="connsiteY12" fmla="*/ 441484 h 876300"/>
                <a:gd name="connsiteX13" fmla="*/ 440531 w 876300"/>
                <a:gd name="connsiteY13" fmla="*/ 97631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6300" h="876300">
                  <a:moveTo>
                    <a:pt x="440531" y="875824"/>
                  </a:moveTo>
                  <a:cubicBezTo>
                    <a:pt x="556736" y="875824"/>
                    <a:pt x="665321" y="831056"/>
                    <a:pt x="747236" y="748189"/>
                  </a:cubicBezTo>
                  <a:cubicBezTo>
                    <a:pt x="829151" y="666274"/>
                    <a:pt x="874871" y="556736"/>
                    <a:pt x="874871" y="441484"/>
                  </a:cubicBezTo>
                  <a:cubicBezTo>
                    <a:pt x="874871" y="325279"/>
                    <a:pt x="830104" y="216694"/>
                    <a:pt x="747236" y="134779"/>
                  </a:cubicBezTo>
                  <a:cubicBezTo>
                    <a:pt x="665321" y="52864"/>
                    <a:pt x="555784" y="7144"/>
                    <a:pt x="440531" y="7144"/>
                  </a:cubicBezTo>
                  <a:cubicBezTo>
                    <a:pt x="324326" y="7144"/>
                    <a:pt x="215741" y="51911"/>
                    <a:pt x="133826" y="134779"/>
                  </a:cubicBezTo>
                  <a:cubicBezTo>
                    <a:pt x="51911" y="216694"/>
                    <a:pt x="7144" y="326231"/>
                    <a:pt x="7144" y="441484"/>
                  </a:cubicBezTo>
                  <a:cubicBezTo>
                    <a:pt x="7144" y="557689"/>
                    <a:pt x="51911" y="666274"/>
                    <a:pt x="133826" y="748189"/>
                  </a:cubicBezTo>
                  <a:cubicBezTo>
                    <a:pt x="215741" y="831056"/>
                    <a:pt x="324326" y="875824"/>
                    <a:pt x="440531" y="875824"/>
                  </a:cubicBezTo>
                  <a:close/>
                  <a:moveTo>
                    <a:pt x="440531" y="97631"/>
                  </a:moveTo>
                  <a:cubicBezTo>
                    <a:pt x="630079" y="97631"/>
                    <a:pt x="784384" y="251936"/>
                    <a:pt x="784384" y="441484"/>
                  </a:cubicBezTo>
                  <a:cubicBezTo>
                    <a:pt x="784384" y="631031"/>
                    <a:pt x="630079" y="785336"/>
                    <a:pt x="440531" y="785336"/>
                  </a:cubicBezTo>
                  <a:cubicBezTo>
                    <a:pt x="250984" y="785336"/>
                    <a:pt x="96679" y="631031"/>
                    <a:pt x="96679" y="441484"/>
                  </a:cubicBezTo>
                  <a:cubicBezTo>
                    <a:pt x="96679" y="251936"/>
                    <a:pt x="250984" y="97631"/>
                    <a:pt x="440531" y="97631"/>
                  </a:cubicBezTo>
                  <a:close/>
                </a:path>
              </a:pathLst>
            </a:custGeom>
            <a:solidFill>
              <a:srgbClr val="E4610F"/>
            </a:solidFill>
            <a:ln w="952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5" name="Freeform: Shape 14">
              <a:extLst>
                <a:ext uri="{FF2B5EF4-FFF2-40B4-BE49-F238E27FC236}">
                  <a16:creationId xmlns:a16="http://schemas.microsoft.com/office/drawing/2014/main" id="{DEE095F3-6897-4C86-A39B-7812318E58B9}"/>
                </a:ext>
              </a:extLst>
            </p:cNvPr>
            <p:cNvSpPr/>
            <p:nvPr/>
          </p:nvSpPr>
          <p:spPr>
            <a:xfrm>
              <a:off x="5140862" y="1258037"/>
              <a:ext cx="485775" cy="390525"/>
            </a:xfrm>
            <a:custGeom>
              <a:avLst/>
              <a:gdLst>
                <a:gd name="connsiteX0" fmla="*/ 29308 w 485775"/>
                <a:gd name="connsiteY0" fmla="*/ 270725 h 390525"/>
                <a:gd name="connsiteX1" fmla="*/ 175040 w 485775"/>
                <a:gd name="connsiteY1" fmla="*/ 380263 h 390525"/>
                <a:gd name="connsiteX2" fmla="*/ 208378 w 485775"/>
                <a:gd name="connsiteY2" fmla="*/ 391693 h 390525"/>
                <a:gd name="connsiteX3" fmla="*/ 251240 w 485775"/>
                <a:gd name="connsiteY3" fmla="*/ 370738 h 390525"/>
                <a:gd name="connsiteX4" fmla="*/ 470315 w 485775"/>
                <a:gd name="connsiteY4" fmla="*/ 96418 h 390525"/>
                <a:gd name="connsiteX5" fmla="*/ 461743 w 485775"/>
                <a:gd name="connsiteY5" fmla="*/ 19265 h 390525"/>
                <a:gd name="connsiteX6" fmla="*/ 384590 w 485775"/>
                <a:gd name="connsiteY6" fmla="*/ 27838 h 390525"/>
                <a:gd name="connsiteX7" fmla="*/ 198853 w 485775"/>
                <a:gd name="connsiteY7" fmla="*/ 260248 h 390525"/>
                <a:gd name="connsiteX8" fmla="*/ 95983 w 485775"/>
                <a:gd name="connsiteY8" fmla="*/ 182143 h 390525"/>
                <a:gd name="connsiteX9" fmla="*/ 18830 w 485775"/>
                <a:gd name="connsiteY9" fmla="*/ 192620 h 390525"/>
                <a:gd name="connsiteX10" fmla="*/ 29308 w 485775"/>
                <a:gd name="connsiteY10" fmla="*/ 27072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775" h="390525">
                  <a:moveTo>
                    <a:pt x="29308" y="270725"/>
                  </a:moveTo>
                  <a:lnTo>
                    <a:pt x="175040" y="380263"/>
                  </a:lnTo>
                  <a:cubicBezTo>
                    <a:pt x="184565" y="387883"/>
                    <a:pt x="196948" y="391693"/>
                    <a:pt x="208378" y="391693"/>
                  </a:cubicBezTo>
                  <a:cubicBezTo>
                    <a:pt x="224570" y="391693"/>
                    <a:pt x="240763" y="385025"/>
                    <a:pt x="251240" y="370738"/>
                  </a:cubicBezTo>
                  <a:lnTo>
                    <a:pt x="470315" y="96418"/>
                  </a:lnTo>
                  <a:cubicBezTo>
                    <a:pt x="489365" y="72605"/>
                    <a:pt x="485555" y="38315"/>
                    <a:pt x="461743" y="19265"/>
                  </a:cubicBezTo>
                  <a:cubicBezTo>
                    <a:pt x="437930" y="215"/>
                    <a:pt x="403640" y="4025"/>
                    <a:pt x="384590" y="27838"/>
                  </a:cubicBezTo>
                  <a:lnTo>
                    <a:pt x="198853" y="260248"/>
                  </a:lnTo>
                  <a:lnTo>
                    <a:pt x="95983" y="182143"/>
                  </a:lnTo>
                  <a:cubicBezTo>
                    <a:pt x="71218" y="164045"/>
                    <a:pt x="36928" y="168808"/>
                    <a:pt x="18830" y="192620"/>
                  </a:cubicBezTo>
                  <a:cubicBezTo>
                    <a:pt x="-220" y="217385"/>
                    <a:pt x="4543" y="251675"/>
                    <a:pt x="29308" y="270725"/>
                  </a:cubicBezTo>
                  <a:close/>
                </a:path>
              </a:pathLst>
            </a:custGeom>
            <a:solidFill>
              <a:srgbClr val="E4610F"/>
            </a:solidFill>
            <a:ln w="952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grpSp>
    </p:spTree>
    <p:extLst>
      <p:ext uri="{BB962C8B-B14F-4D97-AF65-F5344CB8AC3E}">
        <p14:creationId xmlns:p14="http://schemas.microsoft.com/office/powerpoint/2010/main" val="944049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7D6207F4-5B9C-4EA9-A950-10C1973A99D4}"/>
              </a:ext>
            </a:extLst>
          </p:cNvPr>
          <p:cNvSpPr/>
          <p:nvPr/>
        </p:nvSpPr>
        <p:spPr>
          <a:xfrm>
            <a:off x="720000" y="2157068"/>
            <a:ext cx="3155467" cy="3155467"/>
          </a:xfrm>
          <a:prstGeom prst="ellipse">
            <a:avLst/>
          </a:prstGeom>
          <a:solidFill>
            <a:schemeClr val="accent1"/>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19CB8523-7164-4139-AEF4-24161030905E}"/>
              </a:ext>
            </a:extLst>
          </p:cNvPr>
          <p:cNvSpPr>
            <a:spLocks noGrp="1"/>
          </p:cNvSpPr>
          <p:nvPr>
            <p:ph type="ctrTitle"/>
          </p:nvPr>
        </p:nvSpPr>
        <p:spPr>
          <a:xfrm>
            <a:off x="1200000" y="1980000"/>
            <a:ext cx="8051576" cy="481848"/>
          </a:xfrm>
        </p:spPr>
        <p:txBody>
          <a:bodyPr/>
          <a:lstStyle/>
          <a:p>
            <a:r>
              <a:rPr lang="en-US" sz="4000" dirty="0"/>
              <a:t>Alternatives and Options for the Future Structure of Solid Waste Management in Broward County </a:t>
            </a:r>
          </a:p>
        </p:txBody>
      </p:sp>
    </p:spTree>
    <p:extLst>
      <p:ext uri="{BB962C8B-B14F-4D97-AF65-F5344CB8AC3E}">
        <p14:creationId xmlns:p14="http://schemas.microsoft.com/office/powerpoint/2010/main" val="2766315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a:extLst>
              <a:ext uri="{FF2B5EF4-FFF2-40B4-BE49-F238E27FC236}">
                <a16:creationId xmlns:a16="http://schemas.microsoft.com/office/drawing/2014/main" id="{4159CB41-3EC6-4899-A8E0-A4A5080152AE}"/>
              </a:ext>
            </a:extLst>
          </p:cNvPr>
          <p:cNvCxnSpPr/>
          <p:nvPr/>
        </p:nvCxnSpPr>
        <p:spPr>
          <a:xfrm>
            <a:off x="8799303" y="3428706"/>
            <a:ext cx="0" cy="847517"/>
          </a:xfrm>
          <a:prstGeom prst="line">
            <a:avLst/>
          </a:prstGeom>
          <a:ln w="28575" cmpd="sng">
            <a:solidFill>
              <a:srgbClr val="E4610F"/>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F6D84CB-429D-4F3A-88F3-2EF4A2AE98AE}"/>
              </a:ext>
            </a:extLst>
          </p:cNvPr>
          <p:cNvCxnSpPr/>
          <p:nvPr/>
        </p:nvCxnSpPr>
        <p:spPr>
          <a:xfrm>
            <a:off x="6048869" y="3428708"/>
            <a:ext cx="0" cy="847517"/>
          </a:xfrm>
          <a:prstGeom prst="line">
            <a:avLst/>
          </a:prstGeom>
          <a:ln w="28575" cmpd="sng">
            <a:solidFill>
              <a:srgbClr val="E4610F"/>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4003A01D-D737-429B-AE72-BAB647A61D3F}"/>
              </a:ext>
            </a:extLst>
          </p:cNvPr>
          <p:cNvCxnSpPr/>
          <p:nvPr/>
        </p:nvCxnSpPr>
        <p:spPr>
          <a:xfrm>
            <a:off x="3060691" y="3428710"/>
            <a:ext cx="0" cy="847517"/>
          </a:xfrm>
          <a:prstGeom prst="line">
            <a:avLst/>
          </a:prstGeom>
          <a:ln w="28575" cmpd="sng">
            <a:solidFill>
              <a:srgbClr val="E4610F"/>
            </a:solidFill>
            <a:headEnd type="none"/>
            <a:tailEnd type="none"/>
          </a:ln>
        </p:spPr>
        <p:style>
          <a:lnRef idx="2">
            <a:schemeClr val="accent1"/>
          </a:lnRef>
          <a:fillRef idx="0">
            <a:schemeClr val="accent1"/>
          </a:fillRef>
          <a:effectRef idx="1">
            <a:schemeClr val="accent1"/>
          </a:effectRef>
          <a:fontRef idx="minor">
            <a:schemeClr val="tx1"/>
          </a:fontRef>
        </p:style>
      </p:cxnSp>
      <p:sp>
        <p:nvSpPr>
          <p:cNvPr id="3" name="Title 2">
            <a:extLst>
              <a:ext uri="{FF2B5EF4-FFF2-40B4-BE49-F238E27FC236}">
                <a16:creationId xmlns:a16="http://schemas.microsoft.com/office/drawing/2014/main" id="{19CB8523-7164-4139-AEF4-24161030905E}"/>
              </a:ext>
            </a:extLst>
          </p:cNvPr>
          <p:cNvSpPr>
            <a:spLocks noGrp="1"/>
          </p:cNvSpPr>
          <p:nvPr>
            <p:ph type="title"/>
          </p:nvPr>
        </p:nvSpPr>
        <p:spPr>
          <a:xfrm>
            <a:off x="720000" y="1008000"/>
            <a:ext cx="10752000" cy="630000"/>
          </a:xfrm>
        </p:spPr>
        <p:txBody>
          <a:bodyPr/>
          <a:lstStyle/>
          <a:p>
            <a:r>
              <a:rPr lang="en-US" dirty="0"/>
              <a:t>Alternatives and Options for the Future Structure of Solid Waste Management in Broward County </a:t>
            </a:r>
          </a:p>
        </p:txBody>
      </p:sp>
      <p:sp>
        <p:nvSpPr>
          <p:cNvPr id="5" name="Content Placeholder 4">
            <a:extLst>
              <a:ext uri="{FF2B5EF4-FFF2-40B4-BE49-F238E27FC236}">
                <a16:creationId xmlns:a16="http://schemas.microsoft.com/office/drawing/2014/main" id="{367AD1DB-2F67-4EBE-93F8-866870298974}"/>
              </a:ext>
            </a:extLst>
          </p:cNvPr>
          <p:cNvSpPr>
            <a:spLocks noGrp="1"/>
          </p:cNvSpPr>
          <p:nvPr>
            <p:ph sz="quarter" idx="16"/>
          </p:nvPr>
        </p:nvSpPr>
        <p:spPr>
          <a:xfrm>
            <a:off x="1261872" y="2205827"/>
            <a:ext cx="9397624" cy="1222883"/>
          </a:xfrm>
        </p:spPr>
        <p:txBody>
          <a:bodyPr/>
          <a:lstStyle/>
          <a:p>
            <a:r>
              <a:rPr lang="en-US" dirty="0"/>
              <a:t>In collaboration with the Working Group, key regulatory requirements, frameworks, and policy issues associated with solid waste management in Broward County were reviewed. </a:t>
            </a:r>
          </a:p>
        </p:txBody>
      </p:sp>
      <p:sp>
        <p:nvSpPr>
          <p:cNvPr id="6" name="Freeform: Shape 5">
            <a:extLst>
              <a:ext uri="{FF2B5EF4-FFF2-40B4-BE49-F238E27FC236}">
                <a16:creationId xmlns:a16="http://schemas.microsoft.com/office/drawing/2014/main" id="{866D2BC2-9CF3-4956-8ABD-AD92CB06A02D}"/>
              </a:ext>
            </a:extLst>
          </p:cNvPr>
          <p:cNvSpPr/>
          <p:nvPr/>
        </p:nvSpPr>
        <p:spPr>
          <a:xfrm>
            <a:off x="7803311" y="3996537"/>
            <a:ext cx="1991984" cy="2289636"/>
          </a:xfrm>
          <a:custGeom>
            <a:avLst/>
            <a:gdLst>
              <a:gd name="connsiteX0" fmla="*/ 0 w 1232517"/>
              <a:gd name="connsiteY0" fmla="*/ 536145 h 1072290"/>
              <a:gd name="connsiteX1" fmla="*/ 268073 w 1232517"/>
              <a:gd name="connsiteY1" fmla="*/ 0 h 1072290"/>
              <a:gd name="connsiteX2" fmla="*/ 964445 w 1232517"/>
              <a:gd name="connsiteY2" fmla="*/ 0 h 1072290"/>
              <a:gd name="connsiteX3" fmla="*/ 1232517 w 1232517"/>
              <a:gd name="connsiteY3" fmla="*/ 536145 h 1072290"/>
              <a:gd name="connsiteX4" fmla="*/ 964445 w 1232517"/>
              <a:gd name="connsiteY4" fmla="*/ 1072290 h 1072290"/>
              <a:gd name="connsiteX5" fmla="*/ 268073 w 1232517"/>
              <a:gd name="connsiteY5" fmla="*/ 1072290 h 1072290"/>
              <a:gd name="connsiteX6" fmla="*/ 0 w 1232517"/>
              <a:gd name="connsiteY6" fmla="*/ 536145 h 1072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2517" h="1072290">
                <a:moveTo>
                  <a:pt x="616259" y="0"/>
                </a:moveTo>
                <a:lnTo>
                  <a:pt x="1232516" y="233224"/>
                </a:lnTo>
                <a:lnTo>
                  <a:pt x="1232516" y="839067"/>
                </a:lnTo>
                <a:lnTo>
                  <a:pt x="616259" y="1072290"/>
                </a:lnTo>
                <a:lnTo>
                  <a:pt x="1" y="839067"/>
                </a:lnTo>
                <a:lnTo>
                  <a:pt x="1" y="233224"/>
                </a:lnTo>
                <a:lnTo>
                  <a:pt x="616259" y="0"/>
                </a:lnTo>
                <a:close/>
              </a:path>
            </a:pathLst>
          </a:custGeom>
          <a:solidFill>
            <a:srgbClr val="00A9E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9959" tIns="214928" rIns="189960" bIns="214927" numCol="1" spcCol="1270" anchor="ctr" anchorCtr="0">
            <a:noAutofit/>
          </a:bodyPr>
          <a:lstStyle/>
          <a:p>
            <a:pPr marL="0" lvl="0" indent="0" algn="ctr" defTabSz="266700">
              <a:lnSpc>
                <a:spcPct val="90000"/>
              </a:lnSpc>
              <a:spcBef>
                <a:spcPct val="0"/>
              </a:spcBef>
              <a:spcAft>
                <a:spcPct val="35000"/>
              </a:spcAft>
              <a:buNone/>
            </a:pPr>
            <a:r>
              <a:rPr lang="en-US" sz="1400" b="1" kern="1200" dirty="0"/>
              <a:t>Implement a regional solid waste system</a:t>
            </a:r>
          </a:p>
        </p:txBody>
      </p:sp>
      <p:sp>
        <p:nvSpPr>
          <p:cNvPr id="9" name="Freeform: Shape 8">
            <a:extLst>
              <a:ext uri="{FF2B5EF4-FFF2-40B4-BE49-F238E27FC236}">
                <a16:creationId xmlns:a16="http://schemas.microsoft.com/office/drawing/2014/main" id="{6FC1CBF4-7098-4FEC-8F88-4A7AD4F74248}"/>
              </a:ext>
            </a:extLst>
          </p:cNvPr>
          <p:cNvSpPr/>
          <p:nvPr/>
        </p:nvSpPr>
        <p:spPr>
          <a:xfrm>
            <a:off x="2064902" y="3996537"/>
            <a:ext cx="1991984" cy="2289636"/>
          </a:xfrm>
          <a:custGeom>
            <a:avLst/>
            <a:gdLst>
              <a:gd name="connsiteX0" fmla="*/ 0 w 1232517"/>
              <a:gd name="connsiteY0" fmla="*/ 536145 h 1072290"/>
              <a:gd name="connsiteX1" fmla="*/ 268073 w 1232517"/>
              <a:gd name="connsiteY1" fmla="*/ 0 h 1072290"/>
              <a:gd name="connsiteX2" fmla="*/ 964445 w 1232517"/>
              <a:gd name="connsiteY2" fmla="*/ 0 h 1072290"/>
              <a:gd name="connsiteX3" fmla="*/ 1232517 w 1232517"/>
              <a:gd name="connsiteY3" fmla="*/ 536145 h 1072290"/>
              <a:gd name="connsiteX4" fmla="*/ 964445 w 1232517"/>
              <a:gd name="connsiteY4" fmla="*/ 1072290 h 1072290"/>
              <a:gd name="connsiteX5" fmla="*/ 268073 w 1232517"/>
              <a:gd name="connsiteY5" fmla="*/ 1072290 h 1072290"/>
              <a:gd name="connsiteX6" fmla="*/ 0 w 1232517"/>
              <a:gd name="connsiteY6" fmla="*/ 536145 h 1072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2517" h="1072290">
                <a:moveTo>
                  <a:pt x="616259" y="0"/>
                </a:moveTo>
                <a:lnTo>
                  <a:pt x="1232516" y="233224"/>
                </a:lnTo>
                <a:lnTo>
                  <a:pt x="1232516" y="839067"/>
                </a:lnTo>
                <a:lnTo>
                  <a:pt x="616259" y="1072290"/>
                </a:lnTo>
                <a:lnTo>
                  <a:pt x="1" y="839067"/>
                </a:lnTo>
                <a:lnTo>
                  <a:pt x="1" y="233224"/>
                </a:lnTo>
                <a:lnTo>
                  <a:pt x="616259"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214928" rIns="91440" bIns="214927" numCol="1" spcCol="1270" anchor="ctr" anchorCtr="0">
            <a:noAutofit/>
          </a:bodyPr>
          <a:lstStyle/>
          <a:p>
            <a:pPr marL="0" lvl="0" indent="0" algn="ctr" defTabSz="266700">
              <a:lnSpc>
                <a:spcPct val="90000"/>
              </a:lnSpc>
              <a:spcBef>
                <a:spcPct val="0"/>
              </a:spcBef>
              <a:spcAft>
                <a:spcPct val="35000"/>
              </a:spcAft>
              <a:buNone/>
            </a:pPr>
            <a:r>
              <a:rPr lang="en-US" sz="1400" b="1" kern="1200" dirty="0"/>
              <a:t>Create </a:t>
            </a:r>
            <a:br>
              <a:rPr lang="en-US" sz="1400" b="1" kern="1200" dirty="0"/>
            </a:br>
            <a:r>
              <a:rPr lang="en-US" sz="1400" b="1" kern="1200" dirty="0"/>
              <a:t>a collective governance structure to dictate the policies needed to implement the regional solid waste system</a:t>
            </a:r>
          </a:p>
        </p:txBody>
      </p:sp>
      <p:sp>
        <p:nvSpPr>
          <p:cNvPr id="12" name="Freeform: Shape 11">
            <a:extLst>
              <a:ext uri="{FF2B5EF4-FFF2-40B4-BE49-F238E27FC236}">
                <a16:creationId xmlns:a16="http://schemas.microsoft.com/office/drawing/2014/main" id="{926B2896-6D67-4085-9555-947DFA35C4A2}"/>
              </a:ext>
            </a:extLst>
          </p:cNvPr>
          <p:cNvSpPr/>
          <p:nvPr/>
        </p:nvSpPr>
        <p:spPr>
          <a:xfrm>
            <a:off x="5047284" y="3783381"/>
            <a:ext cx="1991984" cy="2289636"/>
          </a:xfrm>
          <a:custGeom>
            <a:avLst/>
            <a:gdLst>
              <a:gd name="connsiteX0" fmla="*/ 0 w 1232517"/>
              <a:gd name="connsiteY0" fmla="*/ 536145 h 1072290"/>
              <a:gd name="connsiteX1" fmla="*/ 268073 w 1232517"/>
              <a:gd name="connsiteY1" fmla="*/ 0 h 1072290"/>
              <a:gd name="connsiteX2" fmla="*/ 964445 w 1232517"/>
              <a:gd name="connsiteY2" fmla="*/ 0 h 1072290"/>
              <a:gd name="connsiteX3" fmla="*/ 1232517 w 1232517"/>
              <a:gd name="connsiteY3" fmla="*/ 536145 h 1072290"/>
              <a:gd name="connsiteX4" fmla="*/ 964445 w 1232517"/>
              <a:gd name="connsiteY4" fmla="*/ 1072290 h 1072290"/>
              <a:gd name="connsiteX5" fmla="*/ 268073 w 1232517"/>
              <a:gd name="connsiteY5" fmla="*/ 1072290 h 1072290"/>
              <a:gd name="connsiteX6" fmla="*/ 0 w 1232517"/>
              <a:gd name="connsiteY6" fmla="*/ 536145 h 1072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2517" h="1072290">
                <a:moveTo>
                  <a:pt x="616259" y="0"/>
                </a:moveTo>
                <a:lnTo>
                  <a:pt x="1232516" y="233224"/>
                </a:lnTo>
                <a:lnTo>
                  <a:pt x="1232516" y="839067"/>
                </a:lnTo>
                <a:lnTo>
                  <a:pt x="616259" y="1072290"/>
                </a:lnTo>
                <a:lnTo>
                  <a:pt x="1" y="839067"/>
                </a:lnTo>
                <a:lnTo>
                  <a:pt x="1" y="233224"/>
                </a:lnTo>
                <a:lnTo>
                  <a:pt x="616259" y="0"/>
                </a:lnTo>
                <a:close/>
              </a:path>
            </a:pathLst>
          </a:custGeom>
          <a:solidFill>
            <a:srgbClr val="55575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9959" tIns="214928" rIns="189960" bIns="214927" numCol="1" spcCol="1270" anchor="ctr" anchorCtr="0">
            <a:noAutofit/>
          </a:bodyPr>
          <a:lstStyle/>
          <a:p>
            <a:pPr marL="0" lvl="0" indent="0" algn="ctr" defTabSz="266700">
              <a:lnSpc>
                <a:spcPct val="90000"/>
              </a:lnSpc>
              <a:spcBef>
                <a:spcPct val="0"/>
              </a:spcBef>
              <a:spcAft>
                <a:spcPct val="35000"/>
              </a:spcAft>
              <a:buNone/>
            </a:pPr>
            <a:r>
              <a:rPr lang="en-US" sz="1400" b="1" kern="1200" dirty="0"/>
              <a:t>Create legal and economic flow control </a:t>
            </a:r>
          </a:p>
        </p:txBody>
      </p:sp>
      <p:cxnSp>
        <p:nvCxnSpPr>
          <p:cNvPr id="23" name="Straight Connector 22">
            <a:extLst>
              <a:ext uri="{FF2B5EF4-FFF2-40B4-BE49-F238E27FC236}">
                <a16:creationId xmlns:a16="http://schemas.microsoft.com/office/drawing/2014/main" id="{AE517D2F-6BBA-493A-B3E8-2B139F5A7FAE}"/>
              </a:ext>
            </a:extLst>
          </p:cNvPr>
          <p:cNvCxnSpPr>
            <a:cxnSpLocks/>
          </p:cNvCxnSpPr>
          <p:nvPr/>
        </p:nvCxnSpPr>
        <p:spPr>
          <a:xfrm>
            <a:off x="1261872" y="3428710"/>
            <a:ext cx="9098280" cy="0"/>
          </a:xfrm>
          <a:prstGeom prst="line">
            <a:avLst/>
          </a:prstGeom>
          <a:ln w="28575" cmpd="sng">
            <a:solidFill>
              <a:srgbClr val="E4610F"/>
            </a:solidFill>
            <a:headEnd type="oval" w="lg" len="lg"/>
            <a:tailEnd type="oval"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1912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F6AF52CA-2067-4A06-BFBA-0E9D76D9EF30}"/>
              </a:ext>
            </a:extLst>
          </p:cNvPr>
          <p:cNvSpPr/>
          <p:nvPr/>
        </p:nvSpPr>
        <p:spPr>
          <a:xfrm>
            <a:off x="7715837" y="5003687"/>
            <a:ext cx="1117919" cy="709134"/>
          </a:xfrm>
          <a:custGeom>
            <a:avLst/>
            <a:gdLst>
              <a:gd name="connsiteX0" fmla="*/ 0 w 888681"/>
              <a:gd name="connsiteY0" fmla="*/ 141827 h 709133"/>
              <a:gd name="connsiteX1" fmla="*/ 534115 w 888681"/>
              <a:gd name="connsiteY1" fmla="*/ 141827 h 709133"/>
              <a:gd name="connsiteX2" fmla="*/ 534115 w 888681"/>
              <a:gd name="connsiteY2" fmla="*/ 0 h 709133"/>
              <a:gd name="connsiteX3" fmla="*/ 888681 w 888681"/>
              <a:gd name="connsiteY3" fmla="*/ 354567 h 709133"/>
              <a:gd name="connsiteX4" fmla="*/ 534115 w 888681"/>
              <a:gd name="connsiteY4" fmla="*/ 709133 h 709133"/>
              <a:gd name="connsiteX5" fmla="*/ 534115 w 888681"/>
              <a:gd name="connsiteY5" fmla="*/ 567306 h 709133"/>
              <a:gd name="connsiteX6" fmla="*/ 0 w 888681"/>
              <a:gd name="connsiteY6" fmla="*/ 567306 h 709133"/>
              <a:gd name="connsiteX7" fmla="*/ 0 w 888681"/>
              <a:gd name="connsiteY7" fmla="*/ 141827 h 709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8681" h="709133">
                <a:moveTo>
                  <a:pt x="888681" y="567306"/>
                </a:moveTo>
                <a:lnTo>
                  <a:pt x="354566" y="567306"/>
                </a:lnTo>
                <a:lnTo>
                  <a:pt x="354566" y="709133"/>
                </a:lnTo>
                <a:lnTo>
                  <a:pt x="0" y="354566"/>
                </a:lnTo>
                <a:lnTo>
                  <a:pt x="354566" y="0"/>
                </a:lnTo>
                <a:lnTo>
                  <a:pt x="354566" y="141827"/>
                </a:lnTo>
                <a:lnTo>
                  <a:pt x="888681" y="141827"/>
                </a:lnTo>
                <a:lnTo>
                  <a:pt x="888681" y="567306"/>
                </a:lnTo>
                <a:close/>
              </a:path>
            </a:pathLst>
          </a:custGeom>
          <a:solidFill>
            <a:srgbClr val="B3D6E7"/>
          </a:solidFill>
          <a:ln>
            <a:noFill/>
          </a:ln>
        </p:spPr>
        <p:style>
          <a:lnRef idx="0">
            <a:schemeClr val="accent4">
              <a:shade val="90000"/>
              <a:hueOff val="541123"/>
              <a:satOff val="-25846"/>
              <a:lumOff val="33241"/>
              <a:alphaOff val="0"/>
            </a:schemeClr>
          </a:lnRef>
          <a:fillRef idx="1">
            <a:schemeClr val="accent4">
              <a:shade val="90000"/>
              <a:hueOff val="541123"/>
              <a:satOff val="-25846"/>
              <a:lumOff val="33241"/>
              <a:alphaOff val="0"/>
            </a:schemeClr>
          </a:fillRef>
          <a:effectRef idx="0">
            <a:schemeClr val="accent4">
              <a:shade val="90000"/>
              <a:hueOff val="541123"/>
              <a:satOff val="-25846"/>
              <a:lumOff val="33241"/>
              <a:alphaOff val="0"/>
            </a:schemeClr>
          </a:effectRef>
          <a:fontRef idx="minor">
            <a:schemeClr val="lt1"/>
          </a:fontRef>
        </p:style>
        <p:txBody>
          <a:bodyPr spcFirstLastPara="0" vert="horz" wrap="square" lIns="212740" tIns="141828" rIns="1" bIns="141827" numCol="1" spcCol="1270" anchor="ctr" anchorCtr="0">
            <a:noAutofit/>
          </a:bodyPr>
          <a:lstStyle/>
          <a:p>
            <a:pPr marL="0" lvl="0" indent="0" algn="ctr" defTabSz="622300">
              <a:lnSpc>
                <a:spcPct val="90000"/>
              </a:lnSpc>
              <a:spcBef>
                <a:spcPct val="0"/>
              </a:spcBef>
              <a:spcAft>
                <a:spcPct val="35000"/>
              </a:spcAft>
              <a:buNone/>
            </a:pPr>
            <a:endParaRPr lang="en-US" sz="1400" kern="1200"/>
          </a:p>
        </p:txBody>
      </p:sp>
      <p:sp>
        <p:nvSpPr>
          <p:cNvPr id="22" name="Freeform: Shape 21">
            <a:extLst>
              <a:ext uri="{FF2B5EF4-FFF2-40B4-BE49-F238E27FC236}">
                <a16:creationId xmlns:a16="http://schemas.microsoft.com/office/drawing/2014/main" id="{8853EE8F-8260-4542-9208-6864DD3F7C41}"/>
              </a:ext>
            </a:extLst>
          </p:cNvPr>
          <p:cNvSpPr/>
          <p:nvPr/>
        </p:nvSpPr>
        <p:spPr>
          <a:xfrm>
            <a:off x="8667399" y="4398134"/>
            <a:ext cx="2859408" cy="1920240"/>
          </a:xfrm>
          <a:custGeom>
            <a:avLst/>
            <a:gdLst>
              <a:gd name="connsiteX0" fmla="*/ 0 w 2859408"/>
              <a:gd name="connsiteY0" fmla="*/ 171565 h 1715645"/>
              <a:gd name="connsiteX1" fmla="*/ 171565 w 2859408"/>
              <a:gd name="connsiteY1" fmla="*/ 0 h 1715645"/>
              <a:gd name="connsiteX2" fmla="*/ 2687844 w 2859408"/>
              <a:gd name="connsiteY2" fmla="*/ 0 h 1715645"/>
              <a:gd name="connsiteX3" fmla="*/ 2859409 w 2859408"/>
              <a:gd name="connsiteY3" fmla="*/ 171565 h 1715645"/>
              <a:gd name="connsiteX4" fmla="*/ 2859408 w 2859408"/>
              <a:gd name="connsiteY4" fmla="*/ 1544081 h 1715645"/>
              <a:gd name="connsiteX5" fmla="*/ 2687843 w 2859408"/>
              <a:gd name="connsiteY5" fmla="*/ 1715646 h 1715645"/>
              <a:gd name="connsiteX6" fmla="*/ 171565 w 2859408"/>
              <a:gd name="connsiteY6" fmla="*/ 1715645 h 1715645"/>
              <a:gd name="connsiteX7" fmla="*/ 0 w 2859408"/>
              <a:gd name="connsiteY7" fmla="*/ 1544080 h 1715645"/>
              <a:gd name="connsiteX8" fmla="*/ 0 w 2859408"/>
              <a:gd name="connsiteY8" fmla="*/ 171565 h 171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9408" h="1715645">
                <a:moveTo>
                  <a:pt x="0" y="171565"/>
                </a:moveTo>
                <a:cubicBezTo>
                  <a:pt x="0" y="76812"/>
                  <a:pt x="76812" y="0"/>
                  <a:pt x="171565" y="0"/>
                </a:cubicBezTo>
                <a:lnTo>
                  <a:pt x="2687844" y="0"/>
                </a:lnTo>
                <a:cubicBezTo>
                  <a:pt x="2782597" y="0"/>
                  <a:pt x="2859409" y="76812"/>
                  <a:pt x="2859409" y="171565"/>
                </a:cubicBezTo>
                <a:cubicBezTo>
                  <a:pt x="2859409" y="629070"/>
                  <a:pt x="2859408" y="1086576"/>
                  <a:pt x="2859408" y="1544081"/>
                </a:cubicBezTo>
                <a:cubicBezTo>
                  <a:pt x="2859408" y="1638834"/>
                  <a:pt x="2782596" y="1715646"/>
                  <a:pt x="2687843" y="1715646"/>
                </a:cubicBezTo>
                <a:lnTo>
                  <a:pt x="171565" y="1715645"/>
                </a:lnTo>
                <a:cubicBezTo>
                  <a:pt x="76812" y="1715645"/>
                  <a:pt x="0" y="1638833"/>
                  <a:pt x="0" y="1544080"/>
                </a:cubicBezTo>
                <a:lnTo>
                  <a:pt x="0" y="171565"/>
                </a:lnTo>
                <a:close/>
              </a:path>
            </a:pathLst>
          </a:custGeom>
          <a:solidFill>
            <a:srgbClr val="B3D5F1"/>
          </a:solidFill>
          <a:ln>
            <a:noFill/>
          </a:ln>
        </p:spPr>
        <p:style>
          <a:lnRef idx="2">
            <a:schemeClr val="lt1">
              <a:hueOff val="0"/>
              <a:satOff val="0"/>
              <a:lumOff val="0"/>
              <a:alphaOff val="0"/>
            </a:schemeClr>
          </a:lnRef>
          <a:fillRef idx="1">
            <a:schemeClr val="accent4">
              <a:shade val="50000"/>
              <a:hueOff val="636238"/>
              <a:satOff val="-31722"/>
              <a:lumOff val="49454"/>
              <a:alphaOff val="0"/>
            </a:schemeClr>
          </a:fillRef>
          <a:effectRef idx="0">
            <a:schemeClr val="accent4">
              <a:shade val="50000"/>
              <a:hueOff val="636238"/>
              <a:satOff val="-31722"/>
              <a:lumOff val="49454"/>
              <a:alphaOff val="0"/>
            </a:schemeClr>
          </a:effectRef>
          <a:fontRef idx="minor">
            <a:schemeClr val="lt1"/>
          </a:fontRef>
        </p:style>
        <p:txBody>
          <a:bodyPr spcFirstLastPara="0" vert="horz" wrap="square" lIns="115020" tIns="115020" rIns="115020" bIns="115020" numCol="1" spcCol="1270" anchor="ctr" anchorCtr="0">
            <a:noAutofit/>
          </a:bodyPr>
          <a:lstStyle/>
          <a:p>
            <a:pPr marL="0" lvl="0" indent="0" algn="ctr" defTabSz="755650">
              <a:lnSpc>
                <a:spcPct val="90000"/>
              </a:lnSpc>
              <a:spcBef>
                <a:spcPct val="0"/>
              </a:spcBef>
              <a:spcAft>
                <a:spcPct val="35000"/>
              </a:spcAft>
              <a:buFont typeface="Arial" panose="020B0604020202020204" pitchFamily="34" charset="0"/>
              <a:buNone/>
            </a:pPr>
            <a:r>
              <a:rPr lang="en-US" kern="1200" dirty="0">
                <a:solidFill>
                  <a:schemeClr val="tx1">
                    <a:lumMod val="75000"/>
                    <a:lumOff val="25000"/>
                  </a:schemeClr>
                </a:solidFill>
              </a:rPr>
              <a:t>Implement proposed policies mandating recycling to assist in achieving the 75% Recycling Goal.</a:t>
            </a:r>
          </a:p>
        </p:txBody>
      </p:sp>
      <p:sp>
        <p:nvSpPr>
          <p:cNvPr id="17" name="Freeform: Shape 16">
            <a:extLst>
              <a:ext uri="{FF2B5EF4-FFF2-40B4-BE49-F238E27FC236}">
                <a16:creationId xmlns:a16="http://schemas.microsoft.com/office/drawing/2014/main" id="{EC5E06F9-6F7E-4378-AC2F-8E62C87221D5}"/>
              </a:ext>
            </a:extLst>
          </p:cNvPr>
          <p:cNvSpPr/>
          <p:nvPr/>
        </p:nvSpPr>
        <p:spPr>
          <a:xfrm>
            <a:off x="3343792" y="2569194"/>
            <a:ext cx="1097280" cy="709133"/>
          </a:xfrm>
          <a:custGeom>
            <a:avLst/>
            <a:gdLst>
              <a:gd name="connsiteX0" fmla="*/ 0 w 549606"/>
              <a:gd name="connsiteY0" fmla="*/ 141827 h 709133"/>
              <a:gd name="connsiteX1" fmla="*/ 274803 w 549606"/>
              <a:gd name="connsiteY1" fmla="*/ 141827 h 709133"/>
              <a:gd name="connsiteX2" fmla="*/ 274803 w 549606"/>
              <a:gd name="connsiteY2" fmla="*/ 0 h 709133"/>
              <a:gd name="connsiteX3" fmla="*/ 549606 w 549606"/>
              <a:gd name="connsiteY3" fmla="*/ 354567 h 709133"/>
              <a:gd name="connsiteX4" fmla="*/ 274803 w 549606"/>
              <a:gd name="connsiteY4" fmla="*/ 709133 h 709133"/>
              <a:gd name="connsiteX5" fmla="*/ 274803 w 549606"/>
              <a:gd name="connsiteY5" fmla="*/ 567306 h 709133"/>
              <a:gd name="connsiteX6" fmla="*/ 0 w 549606"/>
              <a:gd name="connsiteY6" fmla="*/ 567306 h 709133"/>
              <a:gd name="connsiteX7" fmla="*/ 0 w 549606"/>
              <a:gd name="connsiteY7" fmla="*/ 141827 h 709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9606" h="709133">
                <a:moveTo>
                  <a:pt x="0" y="141827"/>
                </a:moveTo>
                <a:lnTo>
                  <a:pt x="274803" y="141827"/>
                </a:lnTo>
                <a:lnTo>
                  <a:pt x="274803" y="0"/>
                </a:lnTo>
                <a:lnTo>
                  <a:pt x="549606" y="354567"/>
                </a:lnTo>
                <a:lnTo>
                  <a:pt x="274803" y="709133"/>
                </a:lnTo>
                <a:lnTo>
                  <a:pt x="274803" y="567306"/>
                </a:lnTo>
                <a:lnTo>
                  <a:pt x="0" y="567306"/>
                </a:lnTo>
                <a:lnTo>
                  <a:pt x="0" y="141827"/>
                </a:lnTo>
                <a:close/>
              </a:path>
            </a:pathLst>
          </a:custGeom>
          <a:solidFill>
            <a:schemeClr val="bg2"/>
          </a:solidFill>
          <a:ln>
            <a:noFill/>
          </a:ln>
        </p:spPr>
        <p:style>
          <a:lnRef idx="0">
            <a:schemeClr val="accent4">
              <a:shade val="90000"/>
              <a:hueOff val="0"/>
              <a:satOff val="0"/>
              <a:lumOff val="0"/>
              <a:alphaOff val="0"/>
            </a:schemeClr>
          </a:lnRef>
          <a:fillRef idx="1">
            <a:schemeClr val="accent4">
              <a:shade val="90000"/>
              <a:hueOff val="0"/>
              <a:satOff val="0"/>
              <a:lumOff val="0"/>
              <a:alphaOff val="0"/>
            </a:schemeClr>
          </a:fillRef>
          <a:effectRef idx="0">
            <a:schemeClr val="accent4">
              <a:shade val="90000"/>
              <a:hueOff val="0"/>
              <a:satOff val="0"/>
              <a:lumOff val="0"/>
              <a:alphaOff val="0"/>
            </a:schemeClr>
          </a:effectRef>
          <a:fontRef idx="minor">
            <a:schemeClr val="lt1"/>
          </a:fontRef>
        </p:style>
        <p:txBody>
          <a:bodyPr spcFirstLastPara="0" vert="horz" wrap="square" lIns="0" tIns="141827" rIns="164882" bIns="141827" numCol="1" spcCol="1270" anchor="ctr" anchorCtr="0">
            <a:noAutofit/>
          </a:bodyPr>
          <a:lstStyle/>
          <a:p>
            <a:pPr marL="0" lvl="0" indent="0" algn="ctr" defTabSz="622300">
              <a:lnSpc>
                <a:spcPct val="90000"/>
              </a:lnSpc>
              <a:spcBef>
                <a:spcPct val="0"/>
              </a:spcBef>
              <a:spcAft>
                <a:spcPct val="35000"/>
              </a:spcAft>
              <a:buNone/>
            </a:pPr>
            <a:endParaRPr lang="en-US" sz="1400" kern="1200"/>
          </a:p>
        </p:txBody>
      </p:sp>
      <p:sp>
        <p:nvSpPr>
          <p:cNvPr id="19" name="Freeform: Shape 18">
            <a:extLst>
              <a:ext uri="{FF2B5EF4-FFF2-40B4-BE49-F238E27FC236}">
                <a16:creationId xmlns:a16="http://schemas.microsoft.com/office/drawing/2014/main" id="{8B805504-BCF7-4556-BBE3-42012AEDEC86}"/>
              </a:ext>
            </a:extLst>
          </p:cNvPr>
          <p:cNvSpPr/>
          <p:nvPr/>
        </p:nvSpPr>
        <p:spPr>
          <a:xfrm>
            <a:off x="7189310" y="2569194"/>
            <a:ext cx="1117919" cy="709133"/>
          </a:xfrm>
          <a:custGeom>
            <a:avLst/>
            <a:gdLst>
              <a:gd name="connsiteX0" fmla="*/ 0 w 647363"/>
              <a:gd name="connsiteY0" fmla="*/ 141827 h 709133"/>
              <a:gd name="connsiteX1" fmla="*/ 323682 w 647363"/>
              <a:gd name="connsiteY1" fmla="*/ 141827 h 709133"/>
              <a:gd name="connsiteX2" fmla="*/ 323682 w 647363"/>
              <a:gd name="connsiteY2" fmla="*/ 0 h 709133"/>
              <a:gd name="connsiteX3" fmla="*/ 647363 w 647363"/>
              <a:gd name="connsiteY3" fmla="*/ 354567 h 709133"/>
              <a:gd name="connsiteX4" fmla="*/ 323682 w 647363"/>
              <a:gd name="connsiteY4" fmla="*/ 709133 h 709133"/>
              <a:gd name="connsiteX5" fmla="*/ 323682 w 647363"/>
              <a:gd name="connsiteY5" fmla="*/ 567306 h 709133"/>
              <a:gd name="connsiteX6" fmla="*/ 0 w 647363"/>
              <a:gd name="connsiteY6" fmla="*/ 567306 h 709133"/>
              <a:gd name="connsiteX7" fmla="*/ 0 w 647363"/>
              <a:gd name="connsiteY7" fmla="*/ 141827 h 709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7363" h="709133">
                <a:moveTo>
                  <a:pt x="0" y="141827"/>
                </a:moveTo>
                <a:lnTo>
                  <a:pt x="323682" y="141827"/>
                </a:lnTo>
                <a:lnTo>
                  <a:pt x="323682" y="0"/>
                </a:lnTo>
                <a:lnTo>
                  <a:pt x="647363" y="354567"/>
                </a:lnTo>
                <a:lnTo>
                  <a:pt x="323682" y="709133"/>
                </a:lnTo>
                <a:lnTo>
                  <a:pt x="323682" y="567306"/>
                </a:lnTo>
                <a:lnTo>
                  <a:pt x="0" y="567306"/>
                </a:lnTo>
                <a:lnTo>
                  <a:pt x="0" y="141827"/>
                </a:lnTo>
                <a:close/>
              </a:path>
            </a:pathLst>
          </a:custGeom>
          <a:solidFill>
            <a:schemeClr val="tx2"/>
          </a:solidFill>
          <a:ln>
            <a:noFill/>
          </a:ln>
        </p:spPr>
        <p:style>
          <a:lnRef idx="2">
            <a:schemeClr val="lt1">
              <a:hueOff val="0"/>
              <a:satOff val="0"/>
              <a:lumOff val="0"/>
              <a:alphaOff val="0"/>
            </a:schemeClr>
          </a:lnRef>
          <a:fillRef idx="1">
            <a:schemeClr val="accent4">
              <a:shade val="50000"/>
              <a:hueOff val="212079"/>
              <a:satOff val="-10574"/>
              <a:lumOff val="16485"/>
              <a:alphaOff val="0"/>
            </a:schemeClr>
          </a:fillRef>
          <a:effectRef idx="0">
            <a:schemeClr val="accent4">
              <a:shade val="50000"/>
              <a:hueOff val="212079"/>
              <a:satOff val="-10574"/>
              <a:lumOff val="16485"/>
              <a:alphaOff val="0"/>
            </a:schemeClr>
          </a:effectRef>
          <a:fontRef idx="minor">
            <a:schemeClr val="lt1"/>
          </a:fontRef>
        </p:style>
        <p:txBody>
          <a:bodyPr spcFirstLastPara="0" vert="horz" wrap="square" lIns="115020" tIns="115020" rIns="115020" bIns="115020" numCol="1" spcCol="1270" anchor="ctr" anchorCtr="0">
            <a:noAutofit/>
          </a:bodyPr>
          <a:lstStyle/>
          <a:p>
            <a:pPr algn="ctr" defTabSz="755650">
              <a:lnSpc>
                <a:spcPct val="90000"/>
              </a:lnSpc>
              <a:spcBef>
                <a:spcPct val="0"/>
              </a:spcBef>
              <a:spcAft>
                <a:spcPct val="35000"/>
              </a:spcAft>
            </a:pPr>
            <a:endParaRPr lang="en-US"/>
          </a:p>
        </p:txBody>
      </p:sp>
      <p:sp>
        <p:nvSpPr>
          <p:cNvPr id="25" name="Freeform: Shape 24">
            <a:extLst>
              <a:ext uri="{FF2B5EF4-FFF2-40B4-BE49-F238E27FC236}">
                <a16:creationId xmlns:a16="http://schemas.microsoft.com/office/drawing/2014/main" id="{BB85EF4F-2B19-4C40-B1C7-D443FD56CC28}"/>
              </a:ext>
            </a:extLst>
          </p:cNvPr>
          <p:cNvSpPr/>
          <p:nvPr/>
        </p:nvSpPr>
        <p:spPr>
          <a:xfrm>
            <a:off x="4011732" y="4976510"/>
            <a:ext cx="1117919" cy="709134"/>
          </a:xfrm>
          <a:custGeom>
            <a:avLst/>
            <a:gdLst>
              <a:gd name="connsiteX0" fmla="*/ 0 w 1117919"/>
              <a:gd name="connsiteY0" fmla="*/ 141827 h 709133"/>
              <a:gd name="connsiteX1" fmla="*/ 763353 w 1117919"/>
              <a:gd name="connsiteY1" fmla="*/ 141827 h 709133"/>
              <a:gd name="connsiteX2" fmla="*/ 763353 w 1117919"/>
              <a:gd name="connsiteY2" fmla="*/ 0 h 709133"/>
              <a:gd name="connsiteX3" fmla="*/ 1117919 w 1117919"/>
              <a:gd name="connsiteY3" fmla="*/ 354567 h 709133"/>
              <a:gd name="connsiteX4" fmla="*/ 763353 w 1117919"/>
              <a:gd name="connsiteY4" fmla="*/ 709133 h 709133"/>
              <a:gd name="connsiteX5" fmla="*/ 763353 w 1117919"/>
              <a:gd name="connsiteY5" fmla="*/ 567306 h 709133"/>
              <a:gd name="connsiteX6" fmla="*/ 0 w 1117919"/>
              <a:gd name="connsiteY6" fmla="*/ 567306 h 709133"/>
              <a:gd name="connsiteX7" fmla="*/ 0 w 1117919"/>
              <a:gd name="connsiteY7" fmla="*/ 141827 h 709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7919" h="709133">
                <a:moveTo>
                  <a:pt x="1117919" y="567306"/>
                </a:moveTo>
                <a:lnTo>
                  <a:pt x="354566" y="567306"/>
                </a:lnTo>
                <a:lnTo>
                  <a:pt x="354566" y="709133"/>
                </a:lnTo>
                <a:lnTo>
                  <a:pt x="0" y="354566"/>
                </a:lnTo>
                <a:lnTo>
                  <a:pt x="354566" y="0"/>
                </a:lnTo>
                <a:lnTo>
                  <a:pt x="354566" y="141827"/>
                </a:lnTo>
                <a:lnTo>
                  <a:pt x="1117919" y="141827"/>
                </a:lnTo>
                <a:lnTo>
                  <a:pt x="1117919" y="567306"/>
                </a:lnTo>
                <a:close/>
              </a:path>
            </a:pathLst>
          </a:custGeom>
          <a:ln>
            <a:noFill/>
          </a:ln>
        </p:spPr>
        <p:style>
          <a:lnRef idx="0">
            <a:schemeClr val="accent4">
              <a:shade val="90000"/>
              <a:hueOff val="270561"/>
              <a:satOff val="-12923"/>
              <a:lumOff val="16620"/>
              <a:alphaOff val="0"/>
            </a:schemeClr>
          </a:lnRef>
          <a:fillRef idx="1">
            <a:schemeClr val="accent4">
              <a:shade val="90000"/>
              <a:hueOff val="270561"/>
              <a:satOff val="-12923"/>
              <a:lumOff val="16620"/>
              <a:alphaOff val="0"/>
            </a:schemeClr>
          </a:fillRef>
          <a:effectRef idx="0">
            <a:schemeClr val="accent4">
              <a:shade val="90000"/>
              <a:hueOff val="270561"/>
              <a:satOff val="-12923"/>
              <a:lumOff val="16620"/>
              <a:alphaOff val="0"/>
            </a:schemeClr>
          </a:effectRef>
          <a:fontRef idx="minor">
            <a:schemeClr val="lt1"/>
          </a:fontRef>
        </p:style>
        <p:txBody>
          <a:bodyPr spcFirstLastPara="0" vert="horz" wrap="square" lIns="212740" tIns="141828" rIns="0" bIns="141827" numCol="1" spcCol="1270" anchor="ctr" anchorCtr="0">
            <a:noAutofit/>
          </a:bodyPr>
          <a:lstStyle/>
          <a:p>
            <a:pPr marL="0" lvl="0" indent="0" algn="ctr" defTabSz="622300">
              <a:lnSpc>
                <a:spcPct val="90000"/>
              </a:lnSpc>
              <a:spcBef>
                <a:spcPct val="0"/>
              </a:spcBef>
              <a:spcAft>
                <a:spcPct val="35000"/>
              </a:spcAft>
              <a:buNone/>
            </a:pPr>
            <a:endParaRPr lang="en-US" sz="1400" kern="1200"/>
          </a:p>
        </p:txBody>
      </p:sp>
      <p:sp>
        <p:nvSpPr>
          <p:cNvPr id="3" name="Title 2">
            <a:extLst>
              <a:ext uri="{FF2B5EF4-FFF2-40B4-BE49-F238E27FC236}">
                <a16:creationId xmlns:a16="http://schemas.microsoft.com/office/drawing/2014/main" id="{19CB8523-7164-4139-AEF4-24161030905E}"/>
              </a:ext>
            </a:extLst>
          </p:cNvPr>
          <p:cNvSpPr>
            <a:spLocks noGrp="1"/>
          </p:cNvSpPr>
          <p:nvPr>
            <p:ph type="title"/>
          </p:nvPr>
        </p:nvSpPr>
        <p:spPr/>
        <p:txBody>
          <a:bodyPr/>
          <a:lstStyle/>
          <a:p>
            <a:r>
              <a:rPr lang="en-US" dirty="0"/>
              <a:t>Summary and Recommended Next Steps</a:t>
            </a:r>
          </a:p>
        </p:txBody>
      </p:sp>
      <p:sp>
        <p:nvSpPr>
          <p:cNvPr id="7" name="Oval 6">
            <a:extLst>
              <a:ext uri="{FF2B5EF4-FFF2-40B4-BE49-F238E27FC236}">
                <a16:creationId xmlns:a16="http://schemas.microsoft.com/office/drawing/2014/main" id="{9D048548-65F2-4928-9E09-84F2B4781C83}"/>
              </a:ext>
            </a:extLst>
          </p:cNvPr>
          <p:cNvSpPr/>
          <p:nvPr/>
        </p:nvSpPr>
        <p:spPr>
          <a:xfrm>
            <a:off x="-5600590" y="3702533"/>
            <a:ext cx="3155467" cy="3155467"/>
          </a:xfrm>
          <a:prstGeom prst="ellipse">
            <a:avLst/>
          </a:prstGeom>
          <a:solidFill>
            <a:schemeClr val="accent1"/>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EBA4EDF9-AD2F-4EC0-988B-89E2809EF3E8}"/>
              </a:ext>
            </a:extLst>
          </p:cNvPr>
          <p:cNvPicPr>
            <a:picLocks noChangeAspect="1"/>
          </p:cNvPicPr>
          <p:nvPr/>
        </p:nvPicPr>
        <p:blipFill>
          <a:blip r:embed="rId3"/>
          <a:stretch>
            <a:fillRect/>
          </a:stretch>
        </p:blipFill>
        <p:spPr>
          <a:xfrm>
            <a:off x="-5227957" y="4398135"/>
            <a:ext cx="2371200" cy="1661292"/>
          </a:xfrm>
          <a:prstGeom prst="rect">
            <a:avLst/>
          </a:prstGeom>
        </p:spPr>
      </p:pic>
      <p:sp>
        <p:nvSpPr>
          <p:cNvPr id="16" name="Freeform: Shape 15">
            <a:extLst>
              <a:ext uri="{FF2B5EF4-FFF2-40B4-BE49-F238E27FC236}">
                <a16:creationId xmlns:a16="http://schemas.microsoft.com/office/drawing/2014/main" id="{5BC59727-B05F-403C-B1D7-83A716CD7F8F}"/>
              </a:ext>
            </a:extLst>
          </p:cNvPr>
          <p:cNvSpPr/>
          <p:nvPr/>
        </p:nvSpPr>
        <p:spPr>
          <a:xfrm>
            <a:off x="635339" y="2065937"/>
            <a:ext cx="2859408" cy="1920240"/>
          </a:xfrm>
          <a:custGeom>
            <a:avLst/>
            <a:gdLst>
              <a:gd name="connsiteX0" fmla="*/ 0 w 2859408"/>
              <a:gd name="connsiteY0" fmla="*/ 171565 h 1715645"/>
              <a:gd name="connsiteX1" fmla="*/ 171565 w 2859408"/>
              <a:gd name="connsiteY1" fmla="*/ 0 h 1715645"/>
              <a:gd name="connsiteX2" fmla="*/ 2687844 w 2859408"/>
              <a:gd name="connsiteY2" fmla="*/ 0 h 1715645"/>
              <a:gd name="connsiteX3" fmla="*/ 2859409 w 2859408"/>
              <a:gd name="connsiteY3" fmla="*/ 171565 h 1715645"/>
              <a:gd name="connsiteX4" fmla="*/ 2859408 w 2859408"/>
              <a:gd name="connsiteY4" fmla="*/ 1544081 h 1715645"/>
              <a:gd name="connsiteX5" fmla="*/ 2687843 w 2859408"/>
              <a:gd name="connsiteY5" fmla="*/ 1715646 h 1715645"/>
              <a:gd name="connsiteX6" fmla="*/ 171565 w 2859408"/>
              <a:gd name="connsiteY6" fmla="*/ 1715645 h 1715645"/>
              <a:gd name="connsiteX7" fmla="*/ 0 w 2859408"/>
              <a:gd name="connsiteY7" fmla="*/ 1544080 h 1715645"/>
              <a:gd name="connsiteX8" fmla="*/ 0 w 2859408"/>
              <a:gd name="connsiteY8" fmla="*/ 171565 h 171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9408" h="1715645">
                <a:moveTo>
                  <a:pt x="0" y="171565"/>
                </a:moveTo>
                <a:cubicBezTo>
                  <a:pt x="0" y="76812"/>
                  <a:pt x="76812" y="0"/>
                  <a:pt x="171565" y="0"/>
                </a:cubicBezTo>
                <a:lnTo>
                  <a:pt x="2687844" y="0"/>
                </a:lnTo>
                <a:cubicBezTo>
                  <a:pt x="2782597" y="0"/>
                  <a:pt x="2859409" y="76812"/>
                  <a:pt x="2859409" y="171565"/>
                </a:cubicBezTo>
                <a:cubicBezTo>
                  <a:pt x="2859409" y="629070"/>
                  <a:pt x="2859408" y="1086576"/>
                  <a:pt x="2859408" y="1544081"/>
                </a:cubicBezTo>
                <a:cubicBezTo>
                  <a:pt x="2859408" y="1638834"/>
                  <a:pt x="2782596" y="1715646"/>
                  <a:pt x="2687843" y="1715646"/>
                </a:cubicBezTo>
                <a:lnTo>
                  <a:pt x="171565" y="1715645"/>
                </a:lnTo>
                <a:cubicBezTo>
                  <a:pt x="76812" y="1715645"/>
                  <a:pt x="0" y="1638833"/>
                  <a:pt x="0" y="1544080"/>
                </a:cubicBezTo>
                <a:lnTo>
                  <a:pt x="0" y="171565"/>
                </a:lnTo>
                <a:close/>
              </a:path>
            </a:pathLst>
          </a:custGeom>
          <a:solidFill>
            <a:schemeClr val="bg2"/>
          </a:solidFill>
          <a:ln>
            <a:noFill/>
          </a:ln>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spcFirstLastPara="0" vert="horz" wrap="square" lIns="115020" tIns="115020" rIns="115020" bIns="115020" numCol="1" spcCol="1270" anchor="ctr" anchorCtr="0">
            <a:noAutofit/>
          </a:bodyPr>
          <a:lstStyle/>
          <a:p>
            <a:pPr marL="0" lvl="0" indent="0" algn="ctr" defTabSz="755650">
              <a:lnSpc>
                <a:spcPct val="90000"/>
              </a:lnSpc>
              <a:spcBef>
                <a:spcPct val="0"/>
              </a:spcBef>
              <a:spcAft>
                <a:spcPct val="35000"/>
              </a:spcAft>
              <a:buFont typeface="Arial" panose="020B0604020202020204" pitchFamily="34" charset="0"/>
              <a:buNone/>
            </a:pPr>
            <a:r>
              <a:rPr lang="en-US" kern="1200" dirty="0"/>
              <a:t>County and Working Group should retain public ownership of the North Alpha 250 Site.</a:t>
            </a:r>
          </a:p>
        </p:txBody>
      </p:sp>
      <p:sp>
        <p:nvSpPr>
          <p:cNvPr id="18" name="Freeform: Shape 17">
            <a:extLst>
              <a:ext uri="{FF2B5EF4-FFF2-40B4-BE49-F238E27FC236}">
                <a16:creationId xmlns:a16="http://schemas.microsoft.com/office/drawing/2014/main" id="{CBFDC0EF-6573-4667-8452-5E6420AC1DF9}"/>
              </a:ext>
            </a:extLst>
          </p:cNvPr>
          <p:cNvSpPr/>
          <p:nvPr/>
        </p:nvSpPr>
        <p:spPr>
          <a:xfrm>
            <a:off x="4451530" y="2065937"/>
            <a:ext cx="2859408" cy="1920240"/>
          </a:xfrm>
          <a:custGeom>
            <a:avLst/>
            <a:gdLst>
              <a:gd name="connsiteX0" fmla="*/ 0 w 2859408"/>
              <a:gd name="connsiteY0" fmla="*/ 171565 h 1715645"/>
              <a:gd name="connsiteX1" fmla="*/ 171565 w 2859408"/>
              <a:gd name="connsiteY1" fmla="*/ 0 h 1715645"/>
              <a:gd name="connsiteX2" fmla="*/ 2687844 w 2859408"/>
              <a:gd name="connsiteY2" fmla="*/ 0 h 1715645"/>
              <a:gd name="connsiteX3" fmla="*/ 2859409 w 2859408"/>
              <a:gd name="connsiteY3" fmla="*/ 171565 h 1715645"/>
              <a:gd name="connsiteX4" fmla="*/ 2859408 w 2859408"/>
              <a:gd name="connsiteY4" fmla="*/ 1544081 h 1715645"/>
              <a:gd name="connsiteX5" fmla="*/ 2687843 w 2859408"/>
              <a:gd name="connsiteY5" fmla="*/ 1715646 h 1715645"/>
              <a:gd name="connsiteX6" fmla="*/ 171565 w 2859408"/>
              <a:gd name="connsiteY6" fmla="*/ 1715645 h 1715645"/>
              <a:gd name="connsiteX7" fmla="*/ 0 w 2859408"/>
              <a:gd name="connsiteY7" fmla="*/ 1544080 h 1715645"/>
              <a:gd name="connsiteX8" fmla="*/ 0 w 2859408"/>
              <a:gd name="connsiteY8" fmla="*/ 171565 h 171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9408" h="1715645">
                <a:moveTo>
                  <a:pt x="0" y="171565"/>
                </a:moveTo>
                <a:cubicBezTo>
                  <a:pt x="0" y="76812"/>
                  <a:pt x="76812" y="0"/>
                  <a:pt x="171565" y="0"/>
                </a:cubicBezTo>
                <a:lnTo>
                  <a:pt x="2687844" y="0"/>
                </a:lnTo>
                <a:cubicBezTo>
                  <a:pt x="2782597" y="0"/>
                  <a:pt x="2859409" y="76812"/>
                  <a:pt x="2859409" y="171565"/>
                </a:cubicBezTo>
                <a:cubicBezTo>
                  <a:pt x="2859409" y="629070"/>
                  <a:pt x="2859408" y="1086576"/>
                  <a:pt x="2859408" y="1544081"/>
                </a:cubicBezTo>
                <a:cubicBezTo>
                  <a:pt x="2859408" y="1638834"/>
                  <a:pt x="2782596" y="1715646"/>
                  <a:pt x="2687843" y="1715646"/>
                </a:cubicBezTo>
                <a:lnTo>
                  <a:pt x="171565" y="1715645"/>
                </a:lnTo>
                <a:cubicBezTo>
                  <a:pt x="76812" y="1715645"/>
                  <a:pt x="0" y="1638833"/>
                  <a:pt x="0" y="1544080"/>
                </a:cubicBezTo>
                <a:lnTo>
                  <a:pt x="0" y="171565"/>
                </a:lnTo>
                <a:close/>
              </a:path>
            </a:pathLst>
          </a:custGeom>
          <a:solidFill>
            <a:schemeClr val="tx2"/>
          </a:solidFill>
          <a:ln>
            <a:noFill/>
          </a:ln>
        </p:spPr>
        <p:style>
          <a:lnRef idx="2">
            <a:schemeClr val="lt1">
              <a:hueOff val="0"/>
              <a:satOff val="0"/>
              <a:lumOff val="0"/>
              <a:alphaOff val="0"/>
            </a:schemeClr>
          </a:lnRef>
          <a:fillRef idx="1">
            <a:schemeClr val="accent4">
              <a:shade val="50000"/>
              <a:hueOff val="212079"/>
              <a:satOff val="-10574"/>
              <a:lumOff val="16485"/>
              <a:alphaOff val="0"/>
            </a:schemeClr>
          </a:fillRef>
          <a:effectRef idx="0">
            <a:schemeClr val="accent4">
              <a:shade val="50000"/>
              <a:hueOff val="212079"/>
              <a:satOff val="-10574"/>
              <a:lumOff val="16485"/>
              <a:alphaOff val="0"/>
            </a:schemeClr>
          </a:effectRef>
          <a:fontRef idx="minor">
            <a:schemeClr val="lt1"/>
          </a:fontRef>
        </p:style>
        <p:txBody>
          <a:bodyPr spcFirstLastPara="0" vert="horz" wrap="square" lIns="115020" tIns="115020" rIns="115020" bIns="115020" numCol="1" spcCol="1270" anchor="ctr" anchorCtr="0">
            <a:noAutofit/>
          </a:bodyPr>
          <a:lstStyle/>
          <a:p>
            <a:pPr marL="0" lvl="0" indent="0" algn="ctr" defTabSz="755650">
              <a:lnSpc>
                <a:spcPct val="90000"/>
              </a:lnSpc>
              <a:spcBef>
                <a:spcPct val="0"/>
              </a:spcBef>
              <a:spcAft>
                <a:spcPct val="35000"/>
              </a:spcAft>
              <a:buFont typeface="Arial" panose="020B0604020202020204" pitchFamily="34" charset="0"/>
              <a:buNone/>
            </a:pPr>
            <a:r>
              <a:rPr lang="en-US" kern="1200" dirty="0"/>
              <a:t>Cities to extend existing solid waste contracts or negotiate termination for convenience clauses. </a:t>
            </a:r>
          </a:p>
        </p:txBody>
      </p:sp>
      <p:sp>
        <p:nvSpPr>
          <p:cNvPr id="20" name="Freeform: Shape 19">
            <a:extLst>
              <a:ext uri="{FF2B5EF4-FFF2-40B4-BE49-F238E27FC236}">
                <a16:creationId xmlns:a16="http://schemas.microsoft.com/office/drawing/2014/main" id="{243E333C-D908-40E4-9B97-F1940586587A}"/>
              </a:ext>
            </a:extLst>
          </p:cNvPr>
          <p:cNvSpPr/>
          <p:nvPr/>
        </p:nvSpPr>
        <p:spPr>
          <a:xfrm>
            <a:off x="8307229" y="2006372"/>
            <a:ext cx="2859408" cy="1920240"/>
          </a:xfrm>
          <a:custGeom>
            <a:avLst/>
            <a:gdLst>
              <a:gd name="connsiteX0" fmla="*/ 0 w 2859408"/>
              <a:gd name="connsiteY0" fmla="*/ 171565 h 1715645"/>
              <a:gd name="connsiteX1" fmla="*/ 171565 w 2859408"/>
              <a:gd name="connsiteY1" fmla="*/ 0 h 1715645"/>
              <a:gd name="connsiteX2" fmla="*/ 2687844 w 2859408"/>
              <a:gd name="connsiteY2" fmla="*/ 0 h 1715645"/>
              <a:gd name="connsiteX3" fmla="*/ 2859409 w 2859408"/>
              <a:gd name="connsiteY3" fmla="*/ 171565 h 1715645"/>
              <a:gd name="connsiteX4" fmla="*/ 2859408 w 2859408"/>
              <a:gd name="connsiteY4" fmla="*/ 1544081 h 1715645"/>
              <a:gd name="connsiteX5" fmla="*/ 2687843 w 2859408"/>
              <a:gd name="connsiteY5" fmla="*/ 1715646 h 1715645"/>
              <a:gd name="connsiteX6" fmla="*/ 171565 w 2859408"/>
              <a:gd name="connsiteY6" fmla="*/ 1715645 h 1715645"/>
              <a:gd name="connsiteX7" fmla="*/ 0 w 2859408"/>
              <a:gd name="connsiteY7" fmla="*/ 1544080 h 1715645"/>
              <a:gd name="connsiteX8" fmla="*/ 0 w 2859408"/>
              <a:gd name="connsiteY8" fmla="*/ 171565 h 171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9408" h="1715645">
                <a:moveTo>
                  <a:pt x="0" y="171565"/>
                </a:moveTo>
                <a:cubicBezTo>
                  <a:pt x="0" y="76812"/>
                  <a:pt x="76812" y="0"/>
                  <a:pt x="171565" y="0"/>
                </a:cubicBezTo>
                <a:lnTo>
                  <a:pt x="2687844" y="0"/>
                </a:lnTo>
                <a:cubicBezTo>
                  <a:pt x="2782597" y="0"/>
                  <a:pt x="2859409" y="76812"/>
                  <a:pt x="2859409" y="171565"/>
                </a:cubicBezTo>
                <a:cubicBezTo>
                  <a:pt x="2859409" y="629070"/>
                  <a:pt x="2859408" y="1086576"/>
                  <a:pt x="2859408" y="1544081"/>
                </a:cubicBezTo>
                <a:cubicBezTo>
                  <a:pt x="2859408" y="1638834"/>
                  <a:pt x="2782596" y="1715646"/>
                  <a:pt x="2687843" y="1715646"/>
                </a:cubicBezTo>
                <a:lnTo>
                  <a:pt x="171565" y="1715645"/>
                </a:lnTo>
                <a:cubicBezTo>
                  <a:pt x="76812" y="1715645"/>
                  <a:pt x="0" y="1638833"/>
                  <a:pt x="0" y="1544080"/>
                </a:cubicBezTo>
                <a:lnTo>
                  <a:pt x="0" y="171565"/>
                </a:lnTo>
                <a:close/>
              </a:path>
            </a:pathLst>
          </a:custGeom>
          <a:solidFill>
            <a:schemeClr val="accent1"/>
          </a:solidFill>
          <a:ln>
            <a:noFill/>
          </a:ln>
        </p:spPr>
        <p:style>
          <a:lnRef idx="2">
            <a:schemeClr val="lt1">
              <a:hueOff val="0"/>
              <a:satOff val="0"/>
              <a:lumOff val="0"/>
              <a:alphaOff val="0"/>
            </a:schemeClr>
          </a:lnRef>
          <a:fillRef idx="1">
            <a:schemeClr val="accent4">
              <a:shade val="50000"/>
              <a:hueOff val="424159"/>
              <a:satOff val="-21148"/>
              <a:lumOff val="32969"/>
              <a:alphaOff val="0"/>
            </a:schemeClr>
          </a:fillRef>
          <a:effectRef idx="0">
            <a:schemeClr val="accent4">
              <a:shade val="50000"/>
              <a:hueOff val="424159"/>
              <a:satOff val="-21148"/>
              <a:lumOff val="32969"/>
              <a:alphaOff val="0"/>
            </a:schemeClr>
          </a:effectRef>
          <a:fontRef idx="minor">
            <a:schemeClr val="lt1"/>
          </a:fontRef>
        </p:style>
        <p:txBody>
          <a:bodyPr spcFirstLastPara="0" vert="horz" wrap="square" lIns="115020" tIns="115020" rIns="115020" bIns="115020" numCol="1" spcCol="1270" anchor="ctr" anchorCtr="0">
            <a:noAutofit/>
          </a:bodyPr>
          <a:lstStyle/>
          <a:p>
            <a:pPr marL="0" lvl="0" indent="0" algn="ctr" defTabSz="755650">
              <a:lnSpc>
                <a:spcPct val="90000"/>
              </a:lnSpc>
              <a:spcBef>
                <a:spcPct val="0"/>
              </a:spcBef>
              <a:spcAft>
                <a:spcPct val="35000"/>
              </a:spcAft>
              <a:buFont typeface="Arial" panose="020B0604020202020204" pitchFamily="34" charset="0"/>
              <a:buNone/>
            </a:pPr>
            <a:r>
              <a:rPr lang="en-US" kern="1200" dirty="0"/>
              <a:t>Initiate implementation of a collective </a:t>
            </a:r>
            <a:r>
              <a:rPr lang="en-US" kern="1200"/>
              <a:t>approach to Governance </a:t>
            </a:r>
            <a:r>
              <a:rPr lang="en-US" kern="1200" dirty="0"/>
              <a:t>Structure. </a:t>
            </a:r>
          </a:p>
        </p:txBody>
      </p:sp>
      <p:sp>
        <p:nvSpPr>
          <p:cNvPr id="21" name="Freeform: Shape 20">
            <a:extLst>
              <a:ext uri="{FF2B5EF4-FFF2-40B4-BE49-F238E27FC236}">
                <a16:creationId xmlns:a16="http://schemas.microsoft.com/office/drawing/2014/main" id="{3F4F7011-FA60-4205-989F-4DC26A70A3ED}"/>
              </a:ext>
            </a:extLst>
          </p:cNvPr>
          <p:cNvSpPr/>
          <p:nvPr/>
        </p:nvSpPr>
        <p:spPr>
          <a:xfrm flipH="1">
            <a:off x="9404730" y="3569435"/>
            <a:ext cx="813728" cy="1114860"/>
          </a:xfrm>
          <a:custGeom>
            <a:avLst/>
            <a:gdLst>
              <a:gd name="connsiteX0" fmla="*/ 0 w 685975"/>
              <a:gd name="connsiteY0" fmla="*/ 141827 h 709133"/>
              <a:gd name="connsiteX1" fmla="*/ 342988 w 685975"/>
              <a:gd name="connsiteY1" fmla="*/ 141827 h 709133"/>
              <a:gd name="connsiteX2" fmla="*/ 342988 w 685975"/>
              <a:gd name="connsiteY2" fmla="*/ 0 h 709133"/>
              <a:gd name="connsiteX3" fmla="*/ 685975 w 685975"/>
              <a:gd name="connsiteY3" fmla="*/ 354567 h 709133"/>
              <a:gd name="connsiteX4" fmla="*/ 342988 w 685975"/>
              <a:gd name="connsiteY4" fmla="*/ 709133 h 709133"/>
              <a:gd name="connsiteX5" fmla="*/ 342988 w 685975"/>
              <a:gd name="connsiteY5" fmla="*/ 567306 h 709133"/>
              <a:gd name="connsiteX6" fmla="*/ 0 w 685975"/>
              <a:gd name="connsiteY6" fmla="*/ 567306 h 709133"/>
              <a:gd name="connsiteX7" fmla="*/ 0 w 685975"/>
              <a:gd name="connsiteY7" fmla="*/ 141827 h 709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975" h="709133">
                <a:moveTo>
                  <a:pt x="548780" y="0"/>
                </a:moveTo>
                <a:lnTo>
                  <a:pt x="548780" y="354567"/>
                </a:lnTo>
                <a:lnTo>
                  <a:pt x="685975" y="354567"/>
                </a:lnTo>
                <a:lnTo>
                  <a:pt x="342987" y="709133"/>
                </a:lnTo>
                <a:lnTo>
                  <a:pt x="0" y="354567"/>
                </a:lnTo>
                <a:lnTo>
                  <a:pt x="137195" y="354567"/>
                </a:lnTo>
                <a:lnTo>
                  <a:pt x="137195" y="0"/>
                </a:lnTo>
                <a:lnTo>
                  <a:pt x="548780" y="0"/>
                </a:lnTo>
                <a:close/>
              </a:path>
            </a:pathLst>
          </a:custGeom>
          <a:solidFill>
            <a:schemeClr val="accent1"/>
          </a:solidFill>
          <a:ln>
            <a:noFill/>
          </a:ln>
        </p:spPr>
        <p:style>
          <a:lnRef idx="0">
            <a:schemeClr val="accent4">
              <a:shade val="90000"/>
              <a:hueOff val="541123"/>
              <a:satOff val="-25846"/>
              <a:lumOff val="33241"/>
              <a:alphaOff val="0"/>
            </a:schemeClr>
          </a:lnRef>
          <a:fillRef idx="1">
            <a:schemeClr val="accent4">
              <a:shade val="90000"/>
              <a:hueOff val="541123"/>
              <a:satOff val="-25846"/>
              <a:lumOff val="33241"/>
              <a:alphaOff val="0"/>
            </a:schemeClr>
          </a:fillRef>
          <a:effectRef idx="0">
            <a:schemeClr val="accent4">
              <a:shade val="90000"/>
              <a:hueOff val="541123"/>
              <a:satOff val="-25846"/>
              <a:lumOff val="33241"/>
              <a:alphaOff val="0"/>
            </a:schemeClr>
          </a:effectRef>
          <a:fontRef idx="minor">
            <a:schemeClr val="lt1"/>
          </a:fontRef>
        </p:style>
        <p:txBody>
          <a:bodyPr spcFirstLastPara="0" vert="horz" wrap="square" lIns="141826" tIns="205790" rIns="141827" bIns="1" numCol="1" spcCol="1270" anchor="ctr" anchorCtr="0">
            <a:noAutofit/>
          </a:bodyPr>
          <a:lstStyle/>
          <a:p>
            <a:pPr marL="0" lvl="0" indent="0" algn="ctr" defTabSz="622300">
              <a:lnSpc>
                <a:spcPct val="90000"/>
              </a:lnSpc>
              <a:spcBef>
                <a:spcPct val="0"/>
              </a:spcBef>
              <a:spcAft>
                <a:spcPct val="35000"/>
              </a:spcAft>
              <a:buNone/>
            </a:pPr>
            <a:endParaRPr lang="en-US" sz="1400" kern="1200" dirty="0"/>
          </a:p>
        </p:txBody>
      </p:sp>
      <p:sp>
        <p:nvSpPr>
          <p:cNvPr id="24" name="Freeform: Shape 23">
            <a:extLst>
              <a:ext uri="{FF2B5EF4-FFF2-40B4-BE49-F238E27FC236}">
                <a16:creationId xmlns:a16="http://schemas.microsoft.com/office/drawing/2014/main" id="{E4EB6661-E338-449E-9ACC-77F8E4F7C983}"/>
              </a:ext>
            </a:extLst>
          </p:cNvPr>
          <p:cNvSpPr/>
          <p:nvPr/>
        </p:nvSpPr>
        <p:spPr>
          <a:xfrm>
            <a:off x="4895675" y="4370957"/>
            <a:ext cx="2859408" cy="1920240"/>
          </a:xfrm>
          <a:custGeom>
            <a:avLst/>
            <a:gdLst>
              <a:gd name="connsiteX0" fmla="*/ 0 w 2859408"/>
              <a:gd name="connsiteY0" fmla="*/ 171565 h 1715645"/>
              <a:gd name="connsiteX1" fmla="*/ 171565 w 2859408"/>
              <a:gd name="connsiteY1" fmla="*/ 0 h 1715645"/>
              <a:gd name="connsiteX2" fmla="*/ 2687844 w 2859408"/>
              <a:gd name="connsiteY2" fmla="*/ 0 h 1715645"/>
              <a:gd name="connsiteX3" fmla="*/ 2859409 w 2859408"/>
              <a:gd name="connsiteY3" fmla="*/ 171565 h 1715645"/>
              <a:gd name="connsiteX4" fmla="*/ 2859408 w 2859408"/>
              <a:gd name="connsiteY4" fmla="*/ 1544081 h 1715645"/>
              <a:gd name="connsiteX5" fmla="*/ 2687843 w 2859408"/>
              <a:gd name="connsiteY5" fmla="*/ 1715646 h 1715645"/>
              <a:gd name="connsiteX6" fmla="*/ 171565 w 2859408"/>
              <a:gd name="connsiteY6" fmla="*/ 1715645 h 1715645"/>
              <a:gd name="connsiteX7" fmla="*/ 0 w 2859408"/>
              <a:gd name="connsiteY7" fmla="*/ 1544080 h 1715645"/>
              <a:gd name="connsiteX8" fmla="*/ 0 w 2859408"/>
              <a:gd name="connsiteY8" fmla="*/ 171565 h 171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9408" h="1715645">
                <a:moveTo>
                  <a:pt x="0" y="171565"/>
                </a:moveTo>
                <a:cubicBezTo>
                  <a:pt x="0" y="76812"/>
                  <a:pt x="76812" y="0"/>
                  <a:pt x="171565" y="0"/>
                </a:cubicBezTo>
                <a:lnTo>
                  <a:pt x="2687844" y="0"/>
                </a:lnTo>
                <a:cubicBezTo>
                  <a:pt x="2782597" y="0"/>
                  <a:pt x="2859409" y="76812"/>
                  <a:pt x="2859409" y="171565"/>
                </a:cubicBezTo>
                <a:cubicBezTo>
                  <a:pt x="2859409" y="629070"/>
                  <a:pt x="2859408" y="1086576"/>
                  <a:pt x="2859408" y="1544081"/>
                </a:cubicBezTo>
                <a:cubicBezTo>
                  <a:pt x="2859408" y="1638834"/>
                  <a:pt x="2782596" y="1715646"/>
                  <a:pt x="2687843" y="1715646"/>
                </a:cubicBezTo>
                <a:lnTo>
                  <a:pt x="171565" y="1715645"/>
                </a:lnTo>
                <a:cubicBezTo>
                  <a:pt x="76812" y="1715645"/>
                  <a:pt x="0" y="1638833"/>
                  <a:pt x="0" y="1544080"/>
                </a:cubicBezTo>
                <a:lnTo>
                  <a:pt x="0" y="171565"/>
                </a:lnTo>
                <a:close/>
              </a:path>
            </a:pathLst>
          </a:custGeom>
          <a:ln>
            <a:noFill/>
          </a:ln>
        </p:spPr>
        <p:style>
          <a:lnRef idx="2">
            <a:schemeClr val="lt1">
              <a:hueOff val="0"/>
              <a:satOff val="0"/>
              <a:lumOff val="0"/>
              <a:alphaOff val="0"/>
            </a:schemeClr>
          </a:lnRef>
          <a:fillRef idx="1">
            <a:schemeClr val="accent4">
              <a:shade val="50000"/>
              <a:hueOff val="424159"/>
              <a:satOff val="-21148"/>
              <a:lumOff val="32969"/>
              <a:alphaOff val="0"/>
            </a:schemeClr>
          </a:fillRef>
          <a:effectRef idx="0">
            <a:schemeClr val="accent4">
              <a:shade val="50000"/>
              <a:hueOff val="424159"/>
              <a:satOff val="-21148"/>
              <a:lumOff val="32969"/>
              <a:alphaOff val="0"/>
            </a:schemeClr>
          </a:effectRef>
          <a:fontRef idx="minor">
            <a:schemeClr val="lt1"/>
          </a:fontRef>
        </p:style>
        <p:txBody>
          <a:bodyPr spcFirstLastPara="0" vert="horz" wrap="square" lIns="115020" tIns="115020" rIns="115020" bIns="115020" numCol="1" spcCol="1270" anchor="ctr" anchorCtr="0">
            <a:noAutofit/>
          </a:bodyPr>
          <a:lstStyle/>
          <a:p>
            <a:pPr marL="0" lvl="0" indent="0" algn="ctr" defTabSz="755650">
              <a:lnSpc>
                <a:spcPct val="90000"/>
              </a:lnSpc>
              <a:spcBef>
                <a:spcPct val="0"/>
              </a:spcBef>
              <a:spcAft>
                <a:spcPct val="35000"/>
              </a:spcAft>
              <a:buFont typeface="Arial" panose="020B0604020202020204" pitchFamily="34" charset="0"/>
              <a:buNone/>
            </a:pPr>
            <a:r>
              <a:rPr lang="en-US" kern="1200" dirty="0"/>
              <a:t>Select a scenario, or portion of a scenario, that moves toward achieving the 75% Recycling Goal. </a:t>
            </a:r>
          </a:p>
        </p:txBody>
      </p:sp>
      <p:sp>
        <p:nvSpPr>
          <p:cNvPr id="26" name="Freeform: Shape 25">
            <a:extLst>
              <a:ext uri="{FF2B5EF4-FFF2-40B4-BE49-F238E27FC236}">
                <a16:creationId xmlns:a16="http://schemas.microsoft.com/office/drawing/2014/main" id="{C9ABAB17-905A-4886-ACFD-FBFE6528409E}"/>
              </a:ext>
            </a:extLst>
          </p:cNvPr>
          <p:cNvSpPr/>
          <p:nvPr/>
        </p:nvSpPr>
        <p:spPr>
          <a:xfrm>
            <a:off x="1112712" y="4320146"/>
            <a:ext cx="2859408" cy="1920240"/>
          </a:xfrm>
          <a:custGeom>
            <a:avLst/>
            <a:gdLst>
              <a:gd name="connsiteX0" fmla="*/ 0 w 2859408"/>
              <a:gd name="connsiteY0" fmla="*/ 171565 h 1715645"/>
              <a:gd name="connsiteX1" fmla="*/ 171565 w 2859408"/>
              <a:gd name="connsiteY1" fmla="*/ 0 h 1715645"/>
              <a:gd name="connsiteX2" fmla="*/ 2687844 w 2859408"/>
              <a:gd name="connsiteY2" fmla="*/ 0 h 1715645"/>
              <a:gd name="connsiteX3" fmla="*/ 2859409 w 2859408"/>
              <a:gd name="connsiteY3" fmla="*/ 171565 h 1715645"/>
              <a:gd name="connsiteX4" fmla="*/ 2859408 w 2859408"/>
              <a:gd name="connsiteY4" fmla="*/ 1544081 h 1715645"/>
              <a:gd name="connsiteX5" fmla="*/ 2687843 w 2859408"/>
              <a:gd name="connsiteY5" fmla="*/ 1715646 h 1715645"/>
              <a:gd name="connsiteX6" fmla="*/ 171565 w 2859408"/>
              <a:gd name="connsiteY6" fmla="*/ 1715645 h 1715645"/>
              <a:gd name="connsiteX7" fmla="*/ 0 w 2859408"/>
              <a:gd name="connsiteY7" fmla="*/ 1544080 h 1715645"/>
              <a:gd name="connsiteX8" fmla="*/ 0 w 2859408"/>
              <a:gd name="connsiteY8" fmla="*/ 171565 h 171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9408" h="1715645">
                <a:moveTo>
                  <a:pt x="0" y="171565"/>
                </a:moveTo>
                <a:cubicBezTo>
                  <a:pt x="0" y="76812"/>
                  <a:pt x="76812" y="0"/>
                  <a:pt x="171565" y="0"/>
                </a:cubicBezTo>
                <a:lnTo>
                  <a:pt x="2687844" y="0"/>
                </a:lnTo>
                <a:cubicBezTo>
                  <a:pt x="2782597" y="0"/>
                  <a:pt x="2859409" y="76812"/>
                  <a:pt x="2859409" y="171565"/>
                </a:cubicBezTo>
                <a:cubicBezTo>
                  <a:pt x="2859409" y="629070"/>
                  <a:pt x="2859408" y="1086576"/>
                  <a:pt x="2859408" y="1544081"/>
                </a:cubicBezTo>
                <a:cubicBezTo>
                  <a:pt x="2859408" y="1638834"/>
                  <a:pt x="2782596" y="1715646"/>
                  <a:pt x="2687843" y="1715646"/>
                </a:cubicBezTo>
                <a:lnTo>
                  <a:pt x="171565" y="1715645"/>
                </a:lnTo>
                <a:cubicBezTo>
                  <a:pt x="76812" y="1715645"/>
                  <a:pt x="0" y="1638833"/>
                  <a:pt x="0" y="1544080"/>
                </a:cubicBezTo>
                <a:lnTo>
                  <a:pt x="0" y="171565"/>
                </a:lnTo>
                <a:close/>
              </a:path>
            </a:pathLst>
          </a:custGeom>
          <a:ln>
            <a:noFill/>
          </a:ln>
        </p:spPr>
        <p:style>
          <a:lnRef idx="2">
            <a:schemeClr val="lt1">
              <a:hueOff val="0"/>
              <a:satOff val="0"/>
              <a:lumOff val="0"/>
              <a:alphaOff val="0"/>
            </a:schemeClr>
          </a:lnRef>
          <a:fillRef idx="1">
            <a:schemeClr val="accent4">
              <a:shade val="50000"/>
              <a:hueOff val="212079"/>
              <a:satOff val="-10574"/>
              <a:lumOff val="16485"/>
              <a:alphaOff val="0"/>
            </a:schemeClr>
          </a:fillRef>
          <a:effectRef idx="0">
            <a:schemeClr val="accent4">
              <a:shade val="50000"/>
              <a:hueOff val="212079"/>
              <a:satOff val="-10574"/>
              <a:lumOff val="16485"/>
              <a:alphaOff val="0"/>
            </a:schemeClr>
          </a:effectRef>
          <a:fontRef idx="minor">
            <a:schemeClr val="lt1"/>
          </a:fontRef>
        </p:style>
        <p:txBody>
          <a:bodyPr spcFirstLastPara="0" vert="horz" wrap="square" lIns="115020" tIns="115020" rIns="115020" bIns="115020" numCol="1" spcCol="1270" anchor="ctr" anchorCtr="0">
            <a:noAutofit/>
          </a:bodyPr>
          <a:lstStyle/>
          <a:p>
            <a:pPr marL="0" lvl="0" indent="0" algn="ctr" defTabSz="755650">
              <a:lnSpc>
                <a:spcPct val="90000"/>
              </a:lnSpc>
              <a:spcBef>
                <a:spcPct val="0"/>
              </a:spcBef>
              <a:spcAft>
                <a:spcPct val="35000"/>
              </a:spcAft>
              <a:buFont typeface="Arial" panose="020B0604020202020204" pitchFamily="34" charset="0"/>
              <a:buNone/>
            </a:pPr>
            <a:r>
              <a:rPr lang="en-US" kern="1200" dirty="0"/>
              <a:t>Perform a detailed NPV analysis, siting and feasibility study for the selected scenario, including detailed construction cost estimates.</a:t>
            </a:r>
          </a:p>
        </p:txBody>
      </p:sp>
    </p:spTree>
    <p:extLst>
      <p:ext uri="{BB962C8B-B14F-4D97-AF65-F5344CB8AC3E}">
        <p14:creationId xmlns:p14="http://schemas.microsoft.com/office/powerpoint/2010/main" val="2112152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32276A0-A1DB-4064-9643-F53086B0A3A9}"/>
              </a:ext>
            </a:extLst>
          </p:cNvPr>
          <p:cNvSpPr>
            <a:spLocks noGrp="1"/>
          </p:cNvSpPr>
          <p:nvPr>
            <p:ph type="title"/>
          </p:nvPr>
        </p:nvSpPr>
        <p:spPr>
          <a:xfrm>
            <a:off x="650668" y="629266"/>
            <a:ext cx="4802031" cy="1641986"/>
          </a:xfrm>
        </p:spPr>
        <p:txBody>
          <a:bodyPr vert="horz" lIns="91440" tIns="45720" rIns="91440" bIns="45720" rtlCol="0" anchor="t">
            <a:normAutofit/>
          </a:bodyPr>
          <a:lstStyle/>
          <a:p>
            <a:r>
              <a:rPr lang="en-US" sz="6000" dirty="0"/>
              <a:t>MOU</a:t>
            </a:r>
          </a:p>
        </p:txBody>
      </p:sp>
      <p:pic>
        <p:nvPicPr>
          <p:cNvPr id="6" name="Picture Placeholder 5" descr="A close up of text on a white background&#10;&#10;Description automatically generated">
            <a:extLst>
              <a:ext uri="{FF2B5EF4-FFF2-40B4-BE49-F238E27FC236}">
                <a16:creationId xmlns:a16="http://schemas.microsoft.com/office/drawing/2014/main" id="{A692F9CA-15C3-4F6E-9D66-4CF3426D04BE}"/>
              </a:ext>
            </a:extLst>
          </p:cNvPr>
          <p:cNvPicPr>
            <a:picLocks noGrp="1" noChangeAspect="1"/>
          </p:cNvPicPr>
          <p:nvPr>
            <p:ph type="pic" idx="1"/>
          </p:nvPr>
        </p:nvPicPr>
        <p:blipFill rotWithShape="1">
          <a:blip r:embed="rId7">
            <a:extLst>
              <a:ext uri="{28A0092B-C50C-407E-A947-70E740481C1C}">
                <a14:useLocalDpi xmlns:a14="http://schemas.microsoft.com/office/drawing/2010/main" val="0"/>
              </a:ext>
            </a:extLst>
          </a:blip>
          <a:srcRect r="15604" b="1"/>
          <a:stretch/>
        </p:blipFill>
        <p:spPr>
          <a:xfrm rot="5400000">
            <a:off x="4548889" y="-787922"/>
            <a:ext cx="6858000" cy="8433843"/>
          </a:xfrm>
          <a:prstGeom prst="rect">
            <a:avLst/>
          </a:prstGeom>
        </p:spPr>
      </p:pic>
      <p:sp>
        <p:nvSpPr>
          <p:cNvPr id="23" name="Rectangle 22">
            <a:extLst>
              <a:ext uri="{FF2B5EF4-FFF2-40B4-BE49-F238E27FC236}">
                <a16:creationId xmlns:a16="http://schemas.microsoft.com/office/drawing/2014/main" id="{495DDCFA-D3DE-4CEB-8AFF-C6501187E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55695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2" name="Rectangle 21">
            <a:extLst>
              <a:ext uri="{FF2B5EF4-FFF2-40B4-BE49-F238E27FC236}">
                <a16:creationId xmlns:a16="http://schemas.microsoft.com/office/drawing/2014/main" id="{D27CF008-4B18-436D-B2D5-C1346C124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E22DAD8-5F67-4B73-ADA9-06EF381F7A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6"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20000"/>
            </a:schemeClr>
          </a:solidFill>
          <a:ln>
            <a:noFill/>
          </a:ln>
        </p:spPr>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42521A-BE5F-468E-8F56-20AA5AE13298}"/>
              </a:ext>
            </a:extLst>
          </p:cNvPr>
          <p:cNvSpPr>
            <a:spLocks noGrp="1"/>
          </p:cNvSpPr>
          <p:nvPr>
            <p:ph type="title"/>
          </p:nvPr>
        </p:nvSpPr>
        <p:spPr>
          <a:xfrm>
            <a:off x="636915" y="4854346"/>
            <a:ext cx="10293939" cy="868026"/>
          </a:xfrm>
        </p:spPr>
        <p:txBody>
          <a:bodyPr vert="horz" lIns="91440" tIns="45720" rIns="91440" bIns="45720" rtlCol="0" anchor="b">
            <a:normAutofit fontScale="90000"/>
          </a:bodyPr>
          <a:lstStyle/>
          <a:p>
            <a:r>
              <a:rPr lang="en-US" sz="4400" dirty="0">
                <a:solidFill>
                  <a:srgbClr val="EBEBEB"/>
                </a:solidFill>
              </a:rPr>
              <a:t>MOU – Logistics</a:t>
            </a:r>
            <a:br>
              <a:rPr lang="en-US" sz="4400" dirty="0">
                <a:solidFill>
                  <a:srgbClr val="EBEBEB"/>
                </a:solidFill>
              </a:rPr>
            </a:br>
            <a:r>
              <a:rPr lang="en-US" sz="2400" dirty="0">
                <a:solidFill>
                  <a:srgbClr val="EBEBEB"/>
                </a:solidFill>
              </a:rPr>
              <a:t>(Jamie Cole)</a:t>
            </a:r>
            <a:endParaRPr lang="en-US" sz="4400" b="0" i="0" kern="1200" dirty="0">
              <a:solidFill>
                <a:srgbClr val="EBEBEB"/>
              </a:solidFill>
              <a:latin typeface="+mj-lt"/>
              <a:ea typeface="+mj-ea"/>
              <a:cs typeface="+mj-cs"/>
            </a:endParaRPr>
          </a:p>
        </p:txBody>
      </p:sp>
      <p:sp>
        <p:nvSpPr>
          <p:cNvPr id="3" name="Content Placeholder 2">
            <a:extLst>
              <a:ext uri="{FF2B5EF4-FFF2-40B4-BE49-F238E27FC236}">
                <a16:creationId xmlns:a16="http://schemas.microsoft.com/office/drawing/2014/main" id="{B581BCCC-18C9-4E82-A7D2-71A88192FAD9}"/>
              </a:ext>
            </a:extLst>
          </p:cNvPr>
          <p:cNvSpPr>
            <a:spLocks noGrp="1"/>
          </p:cNvSpPr>
          <p:nvPr>
            <p:ph idx="1"/>
          </p:nvPr>
        </p:nvSpPr>
        <p:spPr>
          <a:xfrm>
            <a:off x="1001276" y="443367"/>
            <a:ext cx="8946541" cy="3700794"/>
          </a:xfrm>
        </p:spPr>
        <p:txBody>
          <a:bodyPr>
            <a:normAutofit/>
          </a:bodyPr>
          <a:lstStyle/>
          <a:p>
            <a:r>
              <a:rPr lang="en-US" sz="2800" dirty="0"/>
              <a:t>A. Representation</a:t>
            </a:r>
          </a:p>
          <a:p>
            <a:pPr lvl="1"/>
            <a:r>
              <a:rPr lang="en-US" sz="2800" dirty="0"/>
              <a:t>(</a:t>
            </a:r>
            <a:r>
              <a:rPr lang="en-US" sz="2800" dirty="0" err="1"/>
              <a:t>i</a:t>
            </a:r>
            <a:r>
              <a:rPr lang="en-US" sz="2800" dirty="0"/>
              <a:t>) Each local government has a representative</a:t>
            </a:r>
          </a:p>
          <a:p>
            <a:pPr lvl="1"/>
            <a:r>
              <a:rPr lang="en-US" sz="2800" dirty="0"/>
              <a:t>(ii) Voting</a:t>
            </a:r>
          </a:p>
          <a:p>
            <a:pPr lvl="1"/>
            <a:r>
              <a:rPr lang="en-US" sz="2800" dirty="0"/>
              <a:t>(iii) Sunshine law</a:t>
            </a:r>
          </a:p>
          <a:p>
            <a:r>
              <a:rPr lang="en-US" sz="2800" dirty="0"/>
              <a:t>B. Establishment of Rules </a:t>
            </a:r>
          </a:p>
          <a:p>
            <a:endParaRPr lang="en-US" sz="2400" dirty="0"/>
          </a:p>
          <a:p>
            <a:endParaRPr lang="en-US" dirty="0"/>
          </a:p>
        </p:txBody>
      </p:sp>
      <p:sp>
        <p:nvSpPr>
          <p:cNvPr id="4" name="Slide Number Placeholder 3">
            <a:extLst>
              <a:ext uri="{FF2B5EF4-FFF2-40B4-BE49-F238E27FC236}">
                <a16:creationId xmlns:a16="http://schemas.microsoft.com/office/drawing/2014/main" id="{BEE28006-6DBC-4AF3-AF77-50C9CE6C43B6}"/>
              </a:ext>
            </a:extLst>
          </p:cNvPr>
          <p:cNvSpPr>
            <a:spLocks noGrp="1"/>
          </p:cNvSpPr>
          <p:nvPr>
            <p:ph type="sldNum" sz="quarter" idx="12"/>
          </p:nvPr>
        </p:nvSpPr>
        <p:spPr/>
        <p:txBody>
          <a:bodyPr/>
          <a:lstStyle/>
          <a:p>
            <a:fld id="{01FA0F55-B0AA-47BB-9743-4D9109BAB490}" type="slidenum">
              <a:rPr lang="en-US" smtClean="0"/>
              <a:t>16</a:t>
            </a:fld>
            <a:endParaRPr lang="en-US"/>
          </a:p>
        </p:txBody>
      </p:sp>
    </p:spTree>
    <p:extLst>
      <p:ext uri="{BB962C8B-B14F-4D97-AF65-F5344CB8AC3E}">
        <p14:creationId xmlns:p14="http://schemas.microsoft.com/office/powerpoint/2010/main" val="572098404"/>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2" name="Rectangle 21">
            <a:extLst>
              <a:ext uri="{FF2B5EF4-FFF2-40B4-BE49-F238E27FC236}">
                <a16:creationId xmlns:a16="http://schemas.microsoft.com/office/drawing/2014/main" id="{D27CF008-4B18-436D-B2D5-C1346C124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E22DAD8-5F67-4B73-ADA9-06EF381F7A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6"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20000"/>
            </a:schemeClr>
          </a:solidFill>
          <a:ln>
            <a:noFill/>
          </a:ln>
        </p:spPr>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42521A-BE5F-468E-8F56-20AA5AE13298}"/>
              </a:ext>
            </a:extLst>
          </p:cNvPr>
          <p:cNvSpPr>
            <a:spLocks noGrp="1"/>
          </p:cNvSpPr>
          <p:nvPr>
            <p:ph type="title"/>
          </p:nvPr>
        </p:nvSpPr>
        <p:spPr>
          <a:xfrm>
            <a:off x="636915" y="4854346"/>
            <a:ext cx="10293939" cy="868026"/>
          </a:xfrm>
        </p:spPr>
        <p:txBody>
          <a:bodyPr vert="horz" lIns="91440" tIns="45720" rIns="91440" bIns="45720" rtlCol="0" anchor="b">
            <a:normAutofit fontScale="90000"/>
          </a:bodyPr>
          <a:lstStyle/>
          <a:p>
            <a:r>
              <a:rPr lang="en-US" sz="4400" dirty="0">
                <a:solidFill>
                  <a:srgbClr val="EBEBEB"/>
                </a:solidFill>
              </a:rPr>
              <a:t>MOU – Logistics</a:t>
            </a:r>
            <a:br>
              <a:rPr lang="en-US" sz="4400" dirty="0">
                <a:solidFill>
                  <a:srgbClr val="EBEBEB"/>
                </a:solidFill>
              </a:rPr>
            </a:br>
            <a:r>
              <a:rPr lang="en-US" sz="2400" dirty="0">
                <a:solidFill>
                  <a:srgbClr val="EBEBEB"/>
                </a:solidFill>
              </a:rPr>
              <a:t>(Jamie Cole)</a:t>
            </a:r>
            <a:endParaRPr lang="en-US" sz="4400" b="0" i="0" kern="1200" dirty="0">
              <a:solidFill>
                <a:srgbClr val="EBEBEB"/>
              </a:solidFill>
              <a:latin typeface="+mj-lt"/>
              <a:ea typeface="+mj-ea"/>
              <a:cs typeface="+mj-cs"/>
            </a:endParaRPr>
          </a:p>
        </p:txBody>
      </p:sp>
      <p:sp>
        <p:nvSpPr>
          <p:cNvPr id="3" name="Content Placeholder 2">
            <a:extLst>
              <a:ext uri="{FF2B5EF4-FFF2-40B4-BE49-F238E27FC236}">
                <a16:creationId xmlns:a16="http://schemas.microsoft.com/office/drawing/2014/main" id="{B581BCCC-18C9-4E82-A7D2-71A88192FAD9}"/>
              </a:ext>
            </a:extLst>
          </p:cNvPr>
          <p:cNvSpPr>
            <a:spLocks noGrp="1"/>
          </p:cNvSpPr>
          <p:nvPr>
            <p:ph idx="1"/>
          </p:nvPr>
        </p:nvSpPr>
        <p:spPr>
          <a:xfrm>
            <a:off x="1001276" y="443367"/>
            <a:ext cx="8946541" cy="3700794"/>
          </a:xfrm>
        </p:spPr>
        <p:txBody>
          <a:bodyPr>
            <a:normAutofit lnSpcReduction="10000"/>
          </a:bodyPr>
          <a:lstStyle/>
          <a:p>
            <a:r>
              <a:rPr lang="en-US" sz="2800" dirty="0"/>
              <a:t>C. Working Group</a:t>
            </a:r>
          </a:p>
          <a:p>
            <a:pPr lvl="1"/>
            <a:r>
              <a:rPr lang="en-US" sz="2600" dirty="0"/>
              <a:t>(</a:t>
            </a:r>
            <a:r>
              <a:rPr lang="en-US" sz="2600" dirty="0" err="1"/>
              <a:t>i</a:t>
            </a:r>
            <a:r>
              <a:rPr lang="en-US" sz="2600" dirty="0"/>
              <a:t>) Purpose</a:t>
            </a:r>
          </a:p>
          <a:p>
            <a:pPr lvl="1"/>
            <a:r>
              <a:rPr lang="en-US" sz="2600" dirty="0"/>
              <a:t>(ii) Composition (</a:t>
            </a:r>
            <a:r>
              <a:rPr lang="en-US" sz="2600" i="1" dirty="0"/>
              <a:t>presentation on options to follow</a:t>
            </a:r>
            <a:r>
              <a:rPr lang="en-US" sz="2600" dirty="0"/>
              <a:t>)</a:t>
            </a:r>
          </a:p>
          <a:p>
            <a:pPr lvl="1"/>
            <a:r>
              <a:rPr lang="en-US" sz="2600" dirty="0"/>
              <a:t>(iii) Staffing</a:t>
            </a:r>
          </a:p>
          <a:p>
            <a:pPr lvl="0">
              <a:buClr>
                <a:srgbClr val="EBEBEB">
                  <a:lumMod val="40000"/>
                  <a:lumOff val="60000"/>
                </a:srgbClr>
              </a:buClr>
            </a:pPr>
            <a:r>
              <a:rPr lang="en-US" sz="2600" dirty="0"/>
              <a:t>D. Technical Group</a:t>
            </a:r>
          </a:p>
          <a:p>
            <a:pPr lvl="1">
              <a:buClr>
                <a:srgbClr val="EBEBEB">
                  <a:lumMod val="40000"/>
                  <a:lumOff val="60000"/>
                </a:srgbClr>
              </a:buClr>
            </a:pPr>
            <a:r>
              <a:rPr lang="en-US" sz="2400" dirty="0"/>
              <a:t>(</a:t>
            </a:r>
            <a:r>
              <a:rPr lang="en-US" sz="2400" dirty="0" err="1"/>
              <a:t>i</a:t>
            </a:r>
            <a:r>
              <a:rPr lang="en-US" sz="2400" dirty="0"/>
              <a:t>) Purpose</a:t>
            </a:r>
          </a:p>
          <a:p>
            <a:pPr lvl="1">
              <a:buClr>
                <a:srgbClr val="EBEBEB">
                  <a:lumMod val="40000"/>
                  <a:lumOff val="60000"/>
                </a:srgbClr>
              </a:buClr>
            </a:pPr>
            <a:r>
              <a:rPr lang="en-US" sz="2400" dirty="0"/>
              <a:t>(ii) Composition</a:t>
            </a:r>
          </a:p>
          <a:p>
            <a:endParaRPr lang="en-US" dirty="0"/>
          </a:p>
        </p:txBody>
      </p:sp>
      <p:sp>
        <p:nvSpPr>
          <p:cNvPr id="4" name="Slide Number Placeholder 3">
            <a:extLst>
              <a:ext uri="{FF2B5EF4-FFF2-40B4-BE49-F238E27FC236}">
                <a16:creationId xmlns:a16="http://schemas.microsoft.com/office/drawing/2014/main" id="{34A29863-89FE-40C7-A86C-D09C437C9674}"/>
              </a:ext>
            </a:extLst>
          </p:cNvPr>
          <p:cNvSpPr>
            <a:spLocks noGrp="1"/>
          </p:cNvSpPr>
          <p:nvPr>
            <p:ph type="sldNum" sz="quarter" idx="12"/>
          </p:nvPr>
        </p:nvSpPr>
        <p:spPr/>
        <p:txBody>
          <a:bodyPr/>
          <a:lstStyle/>
          <a:p>
            <a:fld id="{01FA0F55-B0AA-47BB-9743-4D9109BAB490}" type="slidenum">
              <a:rPr lang="en-US" smtClean="0"/>
              <a:t>17</a:t>
            </a:fld>
            <a:endParaRPr lang="en-US"/>
          </a:p>
        </p:txBody>
      </p:sp>
    </p:spTree>
    <p:extLst>
      <p:ext uri="{BB962C8B-B14F-4D97-AF65-F5344CB8AC3E}">
        <p14:creationId xmlns:p14="http://schemas.microsoft.com/office/powerpoint/2010/main" val="1838197220"/>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2" name="Rectangle 21">
            <a:extLst>
              <a:ext uri="{FF2B5EF4-FFF2-40B4-BE49-F238E27FC236}">
                <a16:creationId xmlns:a16="http://schemas.microsoft.com/office/drawing/2014/main" id="{D27CF008-4B18-436D-B2D5-C1346C124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E22DAD8-5F67-4B73-ADA9-06EF381F7A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6"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20000"/>
            </a:schemeClr>
          </a:solidFill>
          <a:ln>
            <a:noFill/>
          </a:ln>
        </p:spPr>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42521A-BE5F-468E-8F56-20AA5AE13298}"/>
              </a:ext>
            </a:extLst>
          </p:cNvPr>
          <p:cNvSpPr>
            <a:spLocks noGrp="1"/>
          </p:cNvSpPr>
          <p:nvPr>
            <p:ph type="title"/>
          </p:nvPr>
        </p:nvSpPr>
        <p:spPr>
          <a:xfrm>
            <a:off x="636915" y="4854346"/>
            <a:ext cx="10293939" cy="868026"/>
          </a:xfrm>
        </p:spPr>
        <p:txBody>
          <a:bodyPr vert="horz" lIns="91440" tIns="45720" rIns="91440" bIns="45720" rtlCol="0" anchor="b">
            <a:normAutofit fontScale="90000"/>
          </a:bodyPr>
          <a:lstStyle/>
          <a:p>
            <a:r>
              <a:rPr lang="en-US" sz="4400" dirty="0">
                <a:solidFill>
                  <a:srgbClr val="EBEBEB"/>
                </a:solidFill>
              </a:rPr>
              <a:t>MOU – Shared Principles/Commitments</a:t>
            </a:r>
            <a:br>
              <a:rPr lang="en-US" sz="4400" dirty="0">
                <a:solidFill>
                  <a:srgbClr val="EBEBEB"/>
                </a:solidFill>
              </a:rPr>
            </a:br>
            <a:r>
              <a:rPr lang="en-US" sz="2200" dirty="0">
                <a:solidFill>
                  <a:srgbClr val="EBEBEB"/>
                </a:solidFill>
              </a:rPr>
              <a:t>(Keoki Baron)</a:t>
            </a:r>
            <a:endParaRPr lang="en-US" sz="4400" b="0" i="0" kern="1200" dirty="0">
              <a:solidFill>
                <a:srgbClr val="EBEBEB"/>
              </a:solidFill>
              <a:latin typeface="+mj-lt"/>
              <a:ea typeface="+mj-ea"/>
              <a:cs typeface="+mj-cs"/>
            </a:endParaRPr>
          </a:p>
        </p:txBody>
      </p:sp>
      <p:sp>
        <p:nvSpPr>
          <p:cNvPr id="3" name="Content Placeholder 2">
            <a:extLst>
              <a:ext uri="{FF2B5EF4-FFF2-40B4-BE49-F238E27FC236}">
                <a16:creationId xmlns:a16="http://schemas.microsoft.com/office/drawing/2014/main" id="{B581BCCC-18C9-4E82-A7D2-71A88192FAD9}"/>
              </a:ext>
            </a:extLst>
          </p:cNvPr>
          <p:cNvSpPr>
            <a:spLocks noGrp="1"/>
          </p:cNvSpPr>
          <p:nvPr>
            <p:ph idx="1"/>
          </p:nvPr>
        </p:nvSpPr>
        <p:spPr>
          <a:xfrm>
            <a:off x="1001276" y="443367"/>
            <a:ext cx="8946541" cy="3700794"/>
          </a:xfrm>
        </p:spPr>
        <p:txBody>
          <a:bodyPr>
            <a:normAutofit fontScale="92500"/>
          </a:bodyPr>
          <a:lstStyle/>
          <a:p>
            <a:r>
              <a:rPr lang="en-US" sz="2600" dirty="0"/>
              <a:t>(</a:t>
            </a:r>
            <a:r>
              <a:rPr lang="en-US" sz="2600" dirty="0" err="1"/>
              <a:t>i</a:t>
            </a:r>
            <a:r>
              <a:rPr lang="en-US" sz="2600" dirty="0"/>
              <a:t>) The system should be highly collaborative to ensure service to all residents and to take advantage of purchasing economies and other economies of scale.</a:t>
            </a:r>
          </a:p>
          <a:p>
            <a:r>
              <a:rPr lang="en-US" sz="2600" dirty="0"/>
              <a:t>(ii) Parties to equally consider Arcadis’ recommendations, various preferences of each Party, and results of further study.</a:t>
            </a:r>
          </a:p>
          <a:p>
            <a:r>
              <a:rPr lang="en-US" sz="2600" dirty="0"/>
              <a:t>(iii) Exploration of all possible governance/organizational structures, with emphasis on local control, flexibility, and flow control.</a:t>
            </a:r>
          </a:p>
          <a:p>
            <a:endParaRPr lang="en-US" dirty="0"/>
          </a:p>
        </p:txBody>
      </p:sp>
      <p:sp>
        <p:nvSpPr>
          <p:cNvPr id="4" name="Slide Number Placeholder 3">
            <a:extLst>
              <a:ext uri="{FF2B5EF4-FFF2-40B4-BE49-F238E27FC236}">
                <a16:creationId xmlns:a16="http://schemas.microsoft.com/office/drawing/2014/main" id="{3689E25F-2823-4939-8D71-79247F5A2343}"/>
              </a:ext>
            </a:extLst>
          </p:cNvPr>
          <p:cNvSpPr>
            <a:spLocks noGrp="1"/>
          </p:cNvSpPr>
          <p:nvPr>
            <p:ph type="sldNum" sz="quarter" idx="12"/>
          </p:nvPr>
        </p:nvSpPr>
        <p:spPr/>
        <p:txBody>
          <a:bodyPr/>
          <a:lstStyle/>
          <a:p>
            <a:fld id="{01FA0F55-B0AA-47BB-9743-4D9109BAB490}" type="slidenum">
              <a:rPr lang="en-US" smtClean="0"/>
              <a:t>18</a:t>
            </a:fld>
            <a:endParaRPr lang="en-US"/>
          </a:p>
        </p:txBody>
      </p:sp>
    </p:spTree>
    <p:extLst>
      <p:ext uri="{BB962C8B-B14F-4D97-AF65-F5344CB8AC3E}">
        <p14:creationId xmlns:p14="http://schemas.microsoft.com/office/powerpoint/2010/main" val="1950846784"/>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2" name="Rectangle 21">
            <a:extLst>
              <a:ext uri="{FF2B5EF4-FFF2-40B4-BE49-F238E27FC236}">
                <a16:creationId xmlns:a16="http://schemas.microsoft.com/office/drawing/2014/main" id="{D27CF008-4B18-436D-B2D5-C1346C124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E22DAD8-5F67-4B73-ADA9-06EF381F7A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6"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20000"/>
            </a:schemeClr>
          </a:solidFill>
          <a:ln>
            <a:noFill/>
          </a:ln>
        </p:spPr>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42521A-BE5F-468E-8F56-20AA5AE13298}"/>
              </a:ext>
            </a:extLst>
          </p:cNvPr>
          <p:cNvSpPr>
            <a:spLocks noGrp="1"/>
          </p:cNvSpPr>
          <p:nvPr>
            <p:ph type="title"/>
          </p:nvPr>
        </p:nvSpPr>
        <p:spPr>
          <a:xfrm>
            <a:off x="636916" y="4854346"/>
            <a:ext cx="10791496" cy="868026"/>
          </a:xfrm>
        </p:spPr>
        <p:txBody>
          <a:bodyPr vert="horz" lIns="91440" tIns="45720" rIns="91440" bIns="45720" rtlCol="0" anchor="b">
            <a:normAutofit fontScale="90000"/>
          </a:bodyPr>
          <a:lstStyle/>
          <a:p>
            <a:r>
              <a:rPr lang="en-US" sz="4400" dirty="0">
                <a:solidFill>
                  <a:srgbClr val="EBEBEB"/>
                </a:solidFill>
              </a:rPr>
              <a:t>MOU – Shared Principles/Commitments</a:t>
            </a:r>
            <a:br>
              <a:rPr lang="en-US" sz="4400" dirty="0">
                <a:solidFill>
                  <a:srgbClr val="EBEBEB"/>
                </a:solidFill>
              </a:rPr>
            </a:br>
            <a:r>
              <a:rPr lang="en-US" sz="2200" dirty="0">
                <a:solidFill>
                  <a:srgbClr val="EBEBEB"/>
                </a:solidFill>
              </a:rPr>
              <a:t>(Keoki Baron)</a:t>
            </a:r>
            <a:endParaRPr lang="en-US" sz="4400" b="0" i="0" kern="1200" dirty="0">
              <a:solidFill>
                <a:srgbClr val="EBEBEB"/>
              </a:solidFill>
              <a:latin typeface="+mj-lt"/>
              <a:ea typeface="+mj-ea"/>
              <a:cs typeface="+mj-cs"/>
            </a:endParaRPr>
          </a:p>
        </p:txBody>
      </p:sp>
      <p:sp>
        <p:nvSpPr>
          <p:cNvPr id="3" name="Content Placeholder 2">
            <a:extLst>
              <a:ext uri="{FF2B5EF4-FFF2-40B4-BE49-F238E27FC236}">
                <a16:creationId xmlns:a16="http://schemas.microsoft.com/office/drawing/2014/main" id="{B581BCCC-18C9-4E82-A7D2-71A88192FAD9}"/>
              </a:ext>
            </a:extLst>
          </p:cNvPr>
          <p:cNvSpPr>
            <a:spLocks noGrp="1"/>
          </p:cNvSpPr>
          <p:nvPr>
            <p:ph idx="1"/>
          </p:nvPr>
        </p:nvSpPr>
        <p:spPr>
          <a:xfrm>
            <a:off x="1001276" y="443367"/>
            <a:ext cx="8946541" cy="3420255"/>
          </a:xfrm>
        </p:spPr>
        <p:txBody>
          <a:bodyPr>
            <a:normAutofit lnSpcReduction="10000"/>
          </a:bodyPr>
          <a:lstStyle/>
          <a:p>
            <a:r>
              <a:rPr lang="en-US" sz="2400" dirty="0"/>
              <a:t>(iv) Common ownership and/or control of acquired and constructed public assets; common responsibility for liabilities (e.g., landfill closure and long-term maintenance costs); mutually agreed-upon control of operations.</a:t>
            </a:r>
          </a:p>
          <a:p>
            <a:r>
              <a:rPr lang="en-US" sz="2400" dirty="0"/>
              <a:t>(v) Common control on setting fees (e.g., tipping), with emphasis on achieving full cost recovery using the lowest practicable fees while still providing a comprehensive range of offerings.</a:t>
            </a:r>
          </a:p>
        </p:txBody>
      </p:sp>
      <p:sp>
        <p:nvSpPr>
          <p:cNvPr id="4" name="Slide Number Placeholder 3">
            <a:extLst>
              <a:ext uri="{FF2B5EF4-FFF2-40B4-BE49-F238E27FC236}">
                <a16:creationId xmlns:a16="http://schemas.microsoft.com/office/drawing/2014/main" id="{8AD2062E-8E0E-4C7E-842B-4040F4C51078}"/>
              </a:ext>
            </a:extLst>
          </p:cNvPr>
          <p:cNvSpPr>
            <a:spLocks noGrp="1"/>
          </p:cNvSpPr>
          <p:nvPr>
            <p:ph type="sldNum" sz="quarter" idx="12"/>
          </p:nvPr>
        </p:nvSpPr>
        <p:spPr/>
        <p:txBody>
          <a:bodyPr/>
          <a:lstStyle/>
          <a:p>
            <a:fld id="{01FA0F55-B0AA-47BB-9743-4D9109BAB490}" type="slidenum">
              <a:rPr lang="en-US" smtClean="0"/>
              <a:t>19</a:t>
            </a:fld>
            <a:endParaRPr lang="en-US"/>
          </a:p>
        </p:txBody>
      </p:sp>
    </p:spTree>
    <p:extLst>
      <p:ext uri="{BB962C8B-B14F-4D97-AF65-F5344CB8AC3E}">
        <p14:creationId xmlns:p14="http://schemas.microsoft.com/office/powerpoint/2010/main" val="4218121845"/>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E2858-936F-4BB7-98A1-F6F6A36572D6}"/>
              </a:ext>
            </a:extLst>
          </p:cNvPr>
          <p:cNvSpPr>
            <a:spLocks noGrp="1"/>
          </p:cNvSpPr>
          <p:nvPr>
            <p:ph type="title"/>
          </p:nvPr>
        </p:nvSpPr>
        <p:spPr/>
        <p:txBody>
          <a:bodyPr/>
          <a:lstStyle/>
          <a:p>
            <a:r>
              <a:rPr lang="en-US" dirty="0"/>
              <a:t>How Did We Get Here?</a:t>
            </a:r>
          </a:p>
        </p:txBody>
      </p:sp>
      <p:graphicFrame>
        <p:nvGraphicFramePr>
          <p:cNvPr id="6" name="Content Placeholder 5">
            <a:extLst>
              <a:ext uri="{FF2B5EF4-FFF2-40B4-BE49-F238E27FC236}">
                <a16:creationId xmlns:a16="http://schemas.microsoft.com/office/drawing/2014/main" id="{F4236099-8B42-46A5-A643-6E3ECB5FFB35}"/>
              </a:ext>
            </a:extLst>
          </p:cNvPr>
          <p:cNvGraphicFramePr>
            <a:graphicFrameLocks noGrp="1"/>
          </p:cNvGraphicFramePr>
          <p:nvPr>
            <p:ph idx="1"/>
            <p:extLst>
              <p:ext uri="{D42A27DB-BD31-4B8C-83A1-F6EECF244321}">
                <p14:modId xmlns:p14="http://schemas.microsoft.com/office/powerpoint/2010/main" val="3135883461"/>
              </p:ext>
            </p:extLst>
          </p:nvPr>
        </p:nvGraphicFramePr>
        <p:xfrm>
          <a:off x="646111" y="1496396"/>
          <a:ext cx="11431920" cy="481053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5EA219FE-30D3-4865-8908-BC8DA760A836}"/>
              </a:ext>
            </a:extLst>
          </p:cNvPr>
          <p:cNvSpPr txBox="1"/>
          <p:nvPr/>
        </p:nvSpPr>
        <p:spPr>
          <a:xfrm>
            <a:off x="6639338" y="4357315"/>
            <a:ext cx="1598213" cy="10926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300" b="1" dirty="0">
                <a:solidFill>
                  <a:schemeClr val="bg1"/>
                </a:solidFill>
              </a:rPr>
              <a:t>June 2016 – </a:t>
            </a:r>
          </a:p>
          <a:p>
            <a:r>
              <a:rPr lang="en-US" sz="1300" b="1" dirty="0">
                <a:solidFill>
                  <a:schemeClr val="bg1"/>
                </a:solidFill>
              </a:rPr>
              <a:t>Alpha 250 Sale</a:t>
            </a:r>
          </a:p>
          <a:p>
            <a:r>
              <a:rPr lang="en-US" sz="1300" b="1" dirty="0">
                <a:solidFill>
                  <a:schemeClr val="bg1"/>
                </a:solidFill>
              </a:rPr>
              <a:t>Paused, </a:t>
            </a:r>
          </a:p>
          <a:p>
            <a:r>
              <a:rPr lang="en-US" sz="1300" b="1" dirty="0">
                <a:solidFill>
                  <a:schemeClr val="bg1"/>
                </a:solidFill>
              </a:rPr>
              <a:t>Working Group </a:t>
            </a:r>
          </a:p>
          <a:p>
            <a:r>
              <a:rPr lang="en-US" sz="1300" b="1" dirty="0">
                <a:solidFill>
                  <a:schemeClr val="bg1"/>
                </a:solidFill>
              </a:rPr>
              <a:t>Formed</a:t>
            </a:r>
          </a:p>
        </p:txBody>
      </p:sp>
      <p:sp>
        <p:nvSpPr>
          <p:cNvPr id="9" name="TextBox 8">
            <a:extLst>
              <a:ext uri="{FF2B5EF4-FFF2-40B4-BE49-F238E27FC236}">
                <a16:creationId xmlns:a16="http://schemas.microsoft.com/office/drawing/2014/main" id="{B166C6BA-B927-4E37-996A-B5868CEFBA0A}"/>
              </a:ext>
            </a:extLst>
          </p:cNvPr>
          <p:cNvSpPr txBox="1"/>
          <p:nvPr/>
        </p:nvSpPr>
        <p:spPr>
          <a:xfrm>
            <a:off x="8085231" y="3236289"/>
            <a:ext cx="1965603" cy="6924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1300" b="1" dirty="0">
                <a:solidFill>
                  <a:schemeClr val="bg1"/>
                </a:solidFill>
              </a:rPr>
              <a:t>June 2017 –</a:t>
            </a:r>
          </a:p>
          <a:p>
            <a:r>
              <a:rPr lang="en-US" sz="1300" b="1" dirty="0">
                <a:solidFill>
                  <a:schemeClr val="bg1"/>
                </a:solidFill>
              </a:rPr>
              <a:t>Arcadis Selected</a:t>
            </a:r>
          </a:p>
          <a:p>
            <a:r>
              <a:rPr lang="en-US" sz="1300" b="1" dirty="0">
                <a:solidFill>
                  <a:schemeClr val="bg1"/>
                </a:solidFill>
              </a:rPr>
              <a:t>For Solid Waste Report</a:t>
            </a:r>
          </a:p>
        </p:txBody>
      </p:sp>
      <p:sp>
        <p:nvSpPr>
          <p:cNvPr id="10" name="TextBox 9">
            <a:extLst>
              <a:ext uri="{FF2B5EF4-FFF2-40B4-BE49-F238E27FC236}">
                <a16:creationId xmlns:a16="http://schemas.microsoft.com/office/drawing/2014/main" id="{33FBBEEC-97E1-477B-A723-AD2C703ED544}"/>
              </a:ext>
            </a:extLst>
          </p:cNvPr>
          <p:cNvSpPr txBox="1"/>
          <p:nvPr/>
        </p:nvSpPr>
        <p:spPr>
          <a:xfrm>
            <a:off x="8858337" y="4796873"/>
            <a:ext cx="1526065" cy="6924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300" b="1" dirty="0">
                <a:solidFill>
                  <a:schemeClr val="bg1"/>
                </a:solidFill>
              </a:rPr>
              <a:t>December 2017 –</a:t>
            </a:r>
          </a:p>
          <a:p>
            <a:r>
              <a:rPr lang="en-US" sz="1300" b="1" dirty="0">
                <a:solidFill>
                  <a:schemeClr val="bg1"/>
                </a:solidFill>
              </a:rPr>
              <a:t>Arcadis Kick Off</a:t>
            </a:r>
          </a:p>
        </p:txBody>
      </p:sp>
      <p:sp>
        <p:nvSpPr>
          <p:cNvPr id="11" name="TextBox 10">
            <a:extLst>
              <a:ext uri="{FF2B5EF4-FFF2-40B4-BE49-F238E27FC236}">
                <a16:creationId xmlns:a16="http://schemas.microsoft.com/office/drawing/2014/main" id="{A71E50D0-CAE6-48AD-999F-0A0904A97328}"/>
              </a:ext>
            </a:extLst>
          </p:cNvPr>
          <p:cNvSpPr txBox="1"/>
          <p:nvPr/>
        </p:nvSpPr>
        <p:spPr>
          <a:xfrm>
            <a:off x="1940119" y="1789802"/>
            <a:ext cx="1971924" cy="10926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1300" b="1" dirty="0">
                <a:solidFill>
                  <a:schemeClr val="bg1"/>
                </a:solidFill>
              </a:rPr>
              <a:t>2013 - End of Long- Term Disposal Agreements; Entities enter into new contracts</a:t>
            </a:r>
          </a:p>
        </p:txBody>
      </p:sp>
      <p:sp>
        <p:nvSpPr>
          <p:cNvPr id="12" name="TextBox 11">
            <a:extLst>
              <a:ext uri="{FF2B5EF4-FFF2-40B4-BE49-F238E27FC236}">
                <a16:creationId xmlns:a16="http://schemas.microsoft.com/office/drawing/2014/main" id="{D4BAD5C8-D964-4D4A-8AFC-E95884940112}"/>
              </a:ext>
            </a:extLst>
          </p:cNvPr>
          <p:cNvSpPr txBox="1"/>
          <p:nvPr/>
        </p:nvSpPr>
        <p:spPr>
          <a:xfrm>
            <a:off x="5105764" y="4095994"/>
            <a:ext cx="1296063" cy="109260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1300" b="1" dirty="0">
                <a:solidFill>
                  <a:schemeClr val="bg1"/>
                </a:solidFill>
              </a:rPr>
              <a:t>May 2015 - </a:t>
            </a:r>
          </a:p>
          <a:p>
            <a:r>
              <a:rPr lang="en-US" sz="1300" b="1" dirty="0">
                <a:solidFill>
                  <a:schemeClr val="bg1"/>
                </a:solidFill>
              </a:rPr>
              <a:t>Waste Management Closes North Incinerator</a:t>
            </a:r>
          </a:p>
        </p:txBody>
      </p:sp>
      <p:sp>
        <p:nvSpPr>
          <p:cNvPr id="3" name="Slide Number Placeholder 2">
            <a:extLst>
              <a:ext uri="{FF2B5EF4-FFF2-40B4-BE49-F238E27FC236}">
                <a16:creationId xmlns:a16="http://schemas.microsoft.com/office/drawing/2014/main" id="{B21923E8-F60C-440A-9776-368AE6C6B0C2}"/>
              </a:ext>
            </a:extLst>
          </p:cNvPr>
          <p:cNvSpPr>
            <a:spLocks noGrp="1"/>
          </p:cNvSpPr>
          <p:nvPr>
            <p:ph type="sldNum" sz="quarter" idx="12"/>
          </p:nvPr>
        </p:nvSpPr>
        <p:spPr/>
        <p:txBody>
          <a:bodyPr/>
          <a:lstStyle/>
          <a:p>
            <a:fld id="{01FA0F55-B0AA-47BB-9743-4D9109BAB490}" type="slidenum">
              <a:rPr lang="en-US" smtClean="0"/>
              <a:t>2</a:t>
            </a:fld>
            <a:endParaRPr lang="en-US"/>
          </a:p>
        </p:txBody>
      </p:sp>
    </p:spTree>
    <p:extLst>
      <p:ext uri="{BB962C8B-B14F-4D97-AF65-F5344CB8AC3E}">
        <p14:creationId xmlns:p14="http://schemas.microsoft.com/office/powerpoint/2010/main" val="3395691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2" name="Rectangle 21">
            <a:extLst>
              <a:ext uri="{FF2B5EF4-FFF2-40B4-BE49-F238E27FC236}">
                <a16:creationId xmlns:a16="http://schemas.microsoft.com/office/drawing/2014/main" id="{D27CF008-4B18-436D-B2D5-C1346C124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E22DAD8-5F67-4B73-ADA9-06EF381F7A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6"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20000"/>
            </a:schemeClr>
          </a:solidFill>
          <a:ln>
            <a:noFill/>
          </a:ln>
        </p:spPr>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42521A-BE5F-468E-8F56-20AA5AE13298}"/>
              </a:ext>
            </a:extLst>
          </p:cNvPr>
          <p:cNvSpPr>
            <a:spLocks noGrp="1"/>
          </p:cNvSpPr>
          <p:nvPr>
            <p:ph type="title"/>
          </p:nvPr>
        </p:nvSpPr>
        <p:spPr>
          <a:xfrm>
            <a:off x="636916" y="4854346"/>
            <a:ext cx="10791496" cy="868026"/>
          </a:xfrm>
        </p:spPr>
        <p:txBody>
          <a:bodyPr vert="horz" lIns="91440" tIns="45720" rIns="91440" bIns="45720" rtlCol="0" anchor="b">
            <a:normAutofit fontScale="90000"/>
          </a:bodyPr>
          <a:lstStyle/>
          <a:p>
            <a:r>
              <a:rPr lang="en-US" sz="4400" dirty="0">
                <a:solidFill>
                  <a:srgbClr val="EBEBEB"/>
                </a:solidFill>
              </a:rPr>
              <a:t>MOU – Shared Principles/Commitments</a:t>
            </a:r>
            <a:br>
              <a:rPr lang="en-US" sz="4400" dirty="0">
                <a:solidFill>
                  <a:srgbClr val="EBEBEB"/>
                </a:solidFill>
              </a:rPr>
            </a:br>
            <a:r>
              <a:rPr lang="en-US" sz="2200" dirty="0">
                <a:solidFill>
                  <a:srgbClr val="EBEBEB"/>
                </a:solidFill>
              </a:rPr>
              <a:t>(Keoki Baron)</a:t>
            </a:r>
            <a:endParaRPr lang="en-US" sz="4400" b="0" i="0" kern="1200" dirty="0">
              <a:solidFill>
                <a:srgbClr val="EBEBEB"/>
              </a:solidFill>
              <a:latin typeface="+mj-lt"/>
              <a:ea typeface="+mj-ea"/>
              <a:cs typeface="+mj-cs"/>
            </a:endParaRPr>
          </a:p>
        </p:txBody>
      </p:sp>
      <p:sp>
        <p:nvSpPr>
          <p:cNvPr id="3" name="Content Placeholder 2">
            <a:extLst>
              <a:ext uri="{FF2B5EF4-FFF2-40B4-BE49-F238E27FC236}">
                <a16:creationId xmlns:a16="http://schemas.microsoft.com/office/drawing/2014/main" id="{B581BCCC-18C9-4E82-A7D2-71A88192FAD9}"/>
              </a:ext>
            </a:extLst>
          </p:cNvPr>
          <p:cNvSpPr>
            <a:spLocks noGrp="1"/>
          </p:cNvSpPr>
          <p:nvPr>
            <p:ph idx="1"/>
          </p:nvPr>
        </p:nvSpPr>
        <p:spPr>
          <a:xfrm>
            <a:off x="1001276" y="443367"/>
            <a:ext cx="8946541" cy="3420255"/>
          </a:xfrm>
        </p:spPr>
        <p:txBody>
          <a:bodyPr>
            <a:normAutofit lnSpcReduction="10000"/>
          </a:bodyPr>
          <a:lstStyle/>
          <a:p>
            <a:r>
              <a:rPr lang="en-US" sz="2400" dirty="0"/>
              <a:t>(vi) Robust recycling programs are necessary even if the current recycling market is not favorable or conducive to recycling. </a:t>
            </a:r>
          </a:p>
          <a:p>
            <a:r>
              <a:rPr lang="en-US" sz="2400" dirty="0"/>
              <a:t>(vii) Identification and analysis of all available options regarding programs (e.g., contracting with private entities) and assets (e.g., Alpha 250); the Parties’ respective interests in public assets made part of the system to be taken into account in determining the Parties’ financial contributions.</a:t>
            </a:r>
          </a:p>
        </p:txBody>
      </p:sp>
      <p:sp>
        <p:nvSpPr>
          <p:cNvPr id="4" name="Slide Number Placeholder 3">
            <a:extLst>
              <a:ext uri="{FF2B5EF4-FFF2-40B4-BE49-F238E27FC236}">
                <a16:creationId xmlns:a16="http://schemas.microsoft.com/office/drawing/2014/main" id="{56CA0019-3E1D-42D1-A8DE-08747DCCE10D}"/>
              </a:ext>
            </a:extLst>
          </p:cNvPr>
          <p:cNvSpPr>
            <a:spLocks noGrp="1"/>
          </p:cNvSpPr>
          <p:nvPr>
            <p:ph type="sldNum" sz="quarter" idx="12"/>
          </p:nvPr>
        </p:nvSpPr>
        <p:spPr/>
        <p:txBody>
          <a:bodyPr/>
          <a:lstStyle/>
          <a:p>
            <a:fld id="{01FA0F55-B0AA-47BB-9743-4D9109BAB490}" type="slidenum">
              <a:rPr lang="en-US" smtClean="0"/>
              <a:t>20</a:t>
            </a:fld>
            <a:endParaRPr lang="en-US"/>
          </a:p>
        </p:txBody>
      </p:sp>
    </p:spTree>
    <p:extLst>
      <p:ext uri="{BB962C8B-B14F-4D97-AF65-F5344CB8AC3E}">
        <p14:creationId xmlns:p14="http://schemas.microsoft.com/office/powerpoint/2010/main" val="2391200236"/>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63C411-B5FA-4D56-8D9C-2CEA5D0817BA}"/>
              </a:ext>
            </a:extLst>
          </p:cNvPr>
          <p:cNvSpPr>
            <a:spLocks noGrp="1"/>
          </p:cNvSpPr>
          <p:nvPr>
            <p:ph type="title"/>
          </p:nvPr>
        </p:nvSpPr>
        <p:spPr>
          <a:xfrm>
            <a:off x="643855" y="1447800"/>
            <a:ext cx="3108626" cy="4572000"/>
          </a:xfrm>
        </p:spPr>
        <p:txBody>
          <a:bodyPr anchor="ctr">
            <a:normAutofit/>
          </a:bodyPr>
          <a:lstStyle/>
          <a:p>
            <a:r>
              <a:rPr lang="en-US" sz="3200" dirty="0">
                <a:solidFill>
                  <a:srgbClr val="F2F2F2"/>
                </a:solidFill>
              </a:rPr>
              <a:t>Working Group</a:t>
            </a:r>
            <a:br>
              <a:rPr lang="en-US" sz="3200" dirty="0">
                <a:solidFill>
                  <a:srgbClr val="F2F2F2"/>
                </a:solidFill>
              </a:rPr>
            </a:br>
            <a:r>
              <a:rPr lang="en-US" sz="3200" dirty="0">
                <a:solidFill>
                  <a:srgbClr val="F2F2F2"/>
                </a:solidFill>
              </a:rPr>
              <a:t>Composition</a:t>
            </a:r>
            <a:br>
              <a:rPr lang="en-US" sz="3200" dirty="0">
                <a:solidFill>
                  <a:srgbClr val="F2F2F2"/>
                </a:solidFill>
              </a:rPr>
            </a:br>
            <a:r>
              <a:rPr lang="en-US" sz="3200" dirty="0">
                <a:solidFill>
                  <a:srgbClr val="F2F2F2"/>
                </a:solidFill>
              </a:rPr>
              <a:t>Discussion</a:t>
            </a:r>
            <a:br>
              <a:rPr lang="en-US" sz="3200" dirty="0">
                <a:solidFill>
                  <a:srgbClr val="F2F2F2"/>
                </a:solidFill>
              </a:rPr>
            </a:br>
            <a:r>
              <a:rPr lang="en-US" sz="2200" dirty="0">
                <a:solidFill>
                  <a:srgbClr val="F2F2F2"/>
                </a:solidFill>
              </a:rPr>
              <a:t>(Richard Salamon)</a:t>
            </a:r>
            <a:br>
              <a:rPr lang="en-US" sz="3200" dirty="0">
                <a:solidFill>
                  <a:srgbClr val="F2F2F2"/>
                </a:solidFill>
              </a:rPr>
            </a:br>
            <a:endParaRPr lang="en-US" sz="3200" dirty="0">
              <a:solidFill>
                <a:srgbClr val="F2F2F2"/>
              </a:solidFill>
            </a:endParaRPr>
          </a:p>
        </p:txBody>
      </p:sp>
      <p:sp>
        <p:nvSpPr>
          <p:cNvPr id="46" name="Freeform: Shape 45">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50" name="Rectangle 49">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39" name="Content Placeholder 2">
            <a:extLst>
              <a:ext uri="{FF2B5EF4-FFF2-40B4-BE49-F238E27FC236}">
                <a16:creationId xmlns:a16="http://schemas.microsoft.com/office/drawing/2014/main" id="{217E278B-42B8-44BB-A450-932BF00DDDD3}"/>
              </a:ext>
            </a:extLst>
          </p:cNvPr>
          <p:cNvGraphicFramePr>
            <a:graphicFrameLocks noGrp="1"/>
          </p:cNvGraphicFramePr>
          <p:nvPr>
            <p:ph idx="1"/>
            <p:extLst>
              <p:ext uri="{D42A27DB-BD31-4B8C-83A1-F6EECF244321}">
                <p14:modId xmlns:p14="http://schemas.microsoft.com/office/powerpoint/2010/main" val="3394711335"/>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0C0029E4-E974-4261-A5FA-D0FF45E1C1AD}"/>
              </a:ext>
            </a:extLst>
          </p:cNvPr>
          <p:cNvSpPr>
            <a:spLocks noGrp="1"/>
          </p:cNvSpPr>
          <p:nvPr>
            <p:ph type="sldNum" sz="quarter" idx="12"/>
          </p:nvPr>
        </p:nvSpPr>
        <p:spPr/>
        <p:txBody>
          <a:bodyPr/>
          <a:lstStyle/>
          <a:p>
            <a:fld id="{01FA0F55-B0AA-47BB-9743-4D9109BAB490}" type="slidenum">
              <a:rPr lang="en-US" smtClean="0"/>
              <a:t>21</a:t>
            </a:fld>
            <a:endParaRPr lang="en-US"/>
          </a:p>
        </p:txBody>
      </p:sp>
    </p:spTree>
    <p:extLst>
      <p:ext uri="{BB962C8B-B14F-4D97-AF65-F5344CB8AC3E}">
        <p14:creationId xmlns:p14="http://schemas.microsoft.com/office/powerpoint/2010/main" val="4210534110"/>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63C411-B5FA-4D56-8D9C-2CEA5D0817BA}"/>
              </a:ext>
            </a:extLst>
          </p:cNvPr>
          <p:cNvSpPr>
            <a:spLocks noGrp="1"/>
          </p:cNvSpPr>
          <p:nvPr>
            <p:ph type="title"/>
          </p:nvPr>
        </p:nvSpPr>
        <p:spPr>
          <a:xfrm>
            <a:off x="643855" y="1447800"/>
            <a:ext cx="3108626" cy="4572000"/>
          </a:xfrm>
        </p:spPr>
        <p:txBody>
          <a:bodyPr anchor="ctr">
            <a:normAutofit/>
          </a:bodyPr>
          <a:lstStyle/>
          <a:p>
            <a:r>
              <a:rPr lang="en-US" sz="3200" dirty="0">
                <a:solidFill>
                  <a:srgbClr val="F2F2F2"/>
                </a:solidFill>
              </a:rPr>
              <a:t>Sample Options for Working Group</a:t>
            </a:r>
            <a:br>
              <a:rPr lang="en-US" sz="3200" dirty="0">
                <a:solidFill>
                  <a:srgbClr val="F2F2F2"/>
                </a:solidFill>
              </a:rPr>
            </a:br>
            <a:r>
              <a:rPr lang="en-US" sz="3200" dirty="0">
                <a:solidFill>
                  <a:srgbClr val="F2F2F2"/>
                </a:solidFill>
              </a:rPr>
              <a:t>Composition</a:t>
            </a:r>
            <a:br>
              <a:rPr lang="en-US" sz="3200" dirty="0">
                <a:solidFill>
                  <a:srgbClr val="F2F2F2"/>
                </a:solidFill>
              </a:rPr>
            </a:br>
            <a:r>
              <a:rPr lang="en-US" sz="3200" dirty="0">
                <a:solidFill>
                  <a:srgbClr val="F2F2F2"/>
                </a:solidFill>
              </a:rPr>
              <a:t>By Top Ten Population</a:t>
            </a:r>
            <a:br>
              <a:rPr lang="en-US" sz="3200" dirty="0">
                <a:solidFill>
                  <a:srgbClr val="F2F2F2"/>
                </a:solidFill>
              </a:rPr>
            </a:br>
            <a:r>
              <a:rPr lang="en-US" sz="2200" dirty="0">
                <a:solidFill>
                  <a:srgbClr val="F2F2F2"/>
                </a:solidFill>
              </a:rPr>
              <a:t>(Richard Salamon)</a:t>
            </a:r>
            <a:br>
              <a:rPr lang="en-US" sz="3200" dirty="0">
                <a:solidFill>
                  <a:srgbClr val="F2F2F2"/>
                </a:solidFill>
              </a:rPr>
            </a:br>
            <a:endParaRPr lang="en-US" sz="3200" dirty="0">
              <a:solidFill>
                <a:srgbClr val="F2F2F2"/>
              </a:solidFill>
            </a:endParaRPr>
          </a:p>
        </p:txBody>
      </p:sp>
      <p:sp>
        <p:nvSpPr>
          <p:cNvPr id="46" name="Freeform: Shape 45">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50" name="Rectangle 49">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39" name="Content Placeholder 2">
            <a:extLst>
              <a:ext uri="{FF2B5EF4-FFF2-40B4-BE49-F238E27FC236}">
                <a16:creationId xmlns:a16="http://schemas.microsoft.com/office/drawing/2014/main" id="{217E278B-42B8-44BB-A450-932BF00DDDD3}"/>
              </a:ext>
            </a:extLst>
          </p:cNvPr>
          <p:cNvGraphicFramePr>
            <a:graphicFrameLocks noGrp="1"/>
          </p:cNvGraphicFramePr>
          <p:nvPr>
            <p:ph idx="1"/>
            <p:extLst>
              <p:ext uri="{D42A27DB-BD31-4B8C-83A1-F6EECF244321}">
                <p14:modId xmlns:p14="http://schemas.microsoft.com/office/powerpoint/2010/main" val="1308678163"/>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0C0029E4-E974-4261-A5FA-D0FF45E1C1AD}"/>
              </a:ext>
            </a:extLst>
          </p:cNvPr>
          <p:cNvSpPr>
            <a:spLocks noGrp="1"/>
          </p:cNvSpPr>
          <p:nvPr>
            <p:ph type="sldNum" sz="quarter" idx="12"/>
          </p:nvPr>
        </p:nvSpPr>
        <p:spPr/>
        <p:txBody>
          <a:bodyPr/>
          <a:lstStyle/>
          <a:p>
            <a:fld id="{01FA0F55-B0AA-47BB-9743-4D9109BAB490}" type="slidenum">
              <a:rPr lang="en-US" smtClean="0"/>
              <a:t>22</a:t>
            </a:fld>
            <a:endParaRPr lang="en-US"/>
          </a:p>
        </p:txBody>
      </p:sp>
    </p:spTree>
    <p:extLst>
      <p:ext uri="{BB962C8B-B14F-4D97-AF65-F5344CB8AC3E}">
        <p14:creationId xmlns:p14="http://schemas.microsoft.com/office/powerpoint/2010/main" val="1698533111"/>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7" name="Picture 6" descr="A screenshot of a cell phone&#10;&#10;Description automatically generated">
            <a:extLst>
              <a:ext uri="{FF2B5EF4-FFF2-40B4-BE49-F238E27FC236}">
                <a16:creationId xmlns:a16="http://schemas.microsoft.com/office/drawing/2014/main" id="{067558D5-91CC-4861-9EDC-D3F042B34E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2190" y="1574336"/>
            <a:ext cx="3363141" cy="3281641"/>
          </a:xfrm>
          <a:prstGeom prst="rect">
            <a:avLst/>
          </a:prstGeom>
          <a:effectLst>
            <a:outerShdw blurRad="50800" dist="38100" dir="5400000" algn="t" rotWithShape="0">
              <a:prstClr val="black">
                <a:alpha val="43000"/>
              </a:prstClr>
            </a:outerShdw>
          </a:effectLst>
        </p:spPr>
      </p:pic>
      <p:pic>
        <p:nvPicPr>
          <p:cNvPr id="9" name="Picture 8" descr="A close up of a person&#10;&#10;Description automatically generated">
            <a:extLst>
              <a:ext uri="{FF2B5EF4-FFF2-40B4-BE49-F238E27FC236}">
                <a16:creationId xmlns:a16="http://schemas.microsoft.com/office/drawing/2014/main" id="{B1B56D62-18CF-47BF-BC2E-8AD467554B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4121" y="1574336"/>
            <a:ext cx="3717905" cy="3324806"/>
          </a:xfrm>
          <a:prstGeom prst="rect">
            <a:avLst/>
          </a:prstGeom>
          <a:effectLst>
            <a:outerShdw blurRad="50800" dist="38100" dir="5400000" algn="t" rotWithShape="0">
              <a:prstClr val="black">
                <a:alpha val="43000"/>
              </a:prstClr>
            </a:outerShdw>
          </a:effectLst>
        </p:spPr>
      </p:pic>
      <p:pic>
        <p:nvPicPr>
          <p:cNvPr id="5" name="Content Placeholder 4" descr="A screenshot of a cell phone&#10;&#10;Description automatically generated">
            <a:extLst>
              <a:ext uri="{FF2B5EF4-FFF2-40B4-BE49-F238E27FC236}">
                <a16:creationId xmlns:a16="http://schemas.microsoft.com/office/drawing/2014/main" id="{F442B3D6-1FC4-4881-AB23-DE5A261A9C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346" y="1574336"/>
            <a:ext cx="3973055" cy="3281640"/>
          </a:xfrm>
          <a:prstGeom prst="rect">
            <a:avLst/>
          </a:prstGeom>
          <a:effectLst>
            <a:outerShdw blurRad="50800" dist="38100" dir="5400000" algn="t" rotWithShape="0">
              <a:prstClr val="black">
                <a:alpha val="43000"/>
              </a:prstClr>
            </a:outerShdw>
          </a:effectLst>
        </p:spPr>
      </p:pic>
      <p:sp>
        <p:nvSpPr>
          <p:cNvPr id="10" name="TextBox 9">
            <a:extLst>
              <a:ext uri="{FF2B5EF4-FFF2-40B4-BE49-F238E27FC236}">
                <a16:creationId xmlns:a16="http://schemas.microsoft.com/office/drawing/2014/main" id="{F7933E74-E5E6-482B-8D61-7F85CE1FD61E}"/>
              </a:ext>
            </a:extLst>
          </p:cNvPr>
          <p:cNvSpPr txBox="1"/>
          <p:nvPr/>
        </p:nvSpPr>
        <p:spPr>
          <a:xfrm>
            <a:off x="479834" y="1065476"/>
            <a:ext cx="3060071" cy="369332"/>
          </a:xfrm>
          <a:prstGeom prst="rect">
            <a:avLst/>
          </a:prstGeom>
          <a:noFill/>
        </p:spPr>
        <p:txBody>
          <a:bodyPr wrap="square" rtlCol="0">
            <a:spAutoFit/>
          </a:bodyPr>
          <a:lstStyle/>
          <a:p>
            <a:r>
              <a:rPr lang="en-US" dirty="0"/>
              <a:t>Four or five from Group A</a:t>
            </a:r>
          </a:p>
        </p:txBody>
      </p:sp>
      <p:sp>
        <p:nvSpPr>
          <p:cNvPr id="11" name="TextBox 10">
            <a:extLst>
              <a:ext uri="{FF2B5EF4-FFF2-40B4-BE49-F238E27FC236}">
                <a16:creationId xmlns:a16="http://schemas.microsoft.com/office/drawing/2014/main" id="{AA9A9C48-10F1-4E68-A4F1-ED182558B5F8}"/>
              </a:ext>
            </a:extLst>
          </p:cNvPr>
          <p:cNvSpPr txBox="1"/>
          <p:nvPr/>
        </p:nvSpPr>
        <p:spPr>
          <a:xfrm>
            <a:off x="4626322" y="1065476"/>
            <a:ext cx="3114391" cy="369332"/>
          </a:xfrm>
          <a:prstGeom prst="rect">
            <a:avLst/>
          </a:prstGeom>
          <a:noFill/>
        </p:spPr>
        <p:txBody>
          <a:bodyPr wrap="square" rtlCol="0">
            <a:spAutoFit/>
          </a:bodyPr>
          <a:lstStyle/>
          <a:p>
            <a:r>
              <a:rPr lang="en-US" dirty="0"/>
              <a:t>Two or three from Group B</a:t>
            </a:r>
          </a:p>
        </p:txBody>
      </p:sp>
      <p:sp>
        <p:nvSpPr>
          <p:cNvPr id="12" name="TextBox 11">
            <a:extLst>
              <a:ext uri="{FF2B5EF4-FFF2-40B4-BE49-F238E27FC236}">
                <a16:creationId xmlns:a16="http://schemas.microsoft.com/office/drawing/2014/main" id="{A69269C2-89B9-4EB9-B44A-AE1D2849C096}"/>
              </a:ext>
            </a:extLst>
          </p:cNvPr>
          <p:cNvSpPr txBox="1"/>
          <p:nvPr/>
        </p:nvSpPr>
        <p:spPr>
          <a:xfrm>
            <a:off x="8464991" y="1127300"/>
            <a:ext cx="3132498" cy="369332"/>
          </a:xfrm>
          <a:prstGeom prst="rect">
            <a:avLst/>
          </a:prstGeom>
          <a:noFill/>
        </p:spPr>
        <p:txBody>
          <a:bodyPr wrap="square" rtlCol="0">
            <a:spAutoFit/>
          </a:bodyPr>
          <a:lstStyle/>
          <a:p>
            <a:r>
              <a:rPr lang="en-US" dirty="0"/>
              <a:t>One or two from Group C</a:t>
            </a:r>
          </a:p>
        </p:txBody>
      </p:sp>
      <p:sp>
        <p:nvSpPr>
          <p:cNvPr id="2" name="Slide Number Placeholder 1">
            <a:extLst>
              <a:ext uri="{FF2B5EF4-FFF2-40B4-BE49-F238E27FC236}">
                <a16:creationId xmlns:a16="http://schemas.microsoft.com/office/drawing/2014/main" id="{D88EE4B8-D8F9-4A48-BE47-DA577105E083}"/>
              </a:ext>
            </a:extLst>
          </p:cNvPr>
          <p:cNvSpPr>
            <a:spLocks noGrp="1"/>
          </p:cNvSpPr>
          <p:nvPr>
            <p:ph type="sldNum" sz="quarter" idx="12"/>
          </p:nvPr>
        </p:nvSpPr>
        <p:spPr/>
        <p:txBody>
          <a:bodyPr/>
          <a:lstStyle/>
          <a:p>
            <a:fld id="{01FA0F55-B0AA-47BB-9743-4D9109BAB490}" type="slidenum">
              <a:rPr lang="en-US" smtClean="0"/>
              <a:t>23</a:t>
            </a:fld>
            <a:endParaRPr lang="en-US"/>
          </a:p>
        </p:txBody>
      </p:sp>
    </p:spTree>
    <p:extLst>
      <p:ext uri="{BB962C8B-B14F-4D97-AF65-F5344CB8AC3E}">
        <p14:creationId xmlns:p14="http://schemas.microsoft.com/office/powerpoint/2010/main" val="789832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63C411-B5FA-4D56-8D9C-2CEA5D0817BA}"/>
              </a:ext>
            </a:extLst>
          </p:cNvPr>
          <p:cNvSpPr>
            <a:spLocks noGrp="1"/>
          </p:cNvSpPr>
          <p:nvPr>
            <p:ph type="title"/>
          </p:nvPr>
        </p:nvSpPr>
        <p:spPr>
          <a:xfrm>
            <a:off x="643855" y="1447800"/>
            <a:ext cx="3108626" cy="4572000"/>
          </a:xfrm>
        </p:spPr>
        <p:txBody>
          <a:bodyPr anchor="ctr">
            <a:normAutofit/>
          </a:bodyPr>
          <a:lstStyle/>
          <a:p>
            <a:r>
              <a:rPr lang="en-US" sz="3200" dirty="0">
                <a:solidFill>
                  <a:srgbClr val="F2F2F2"/>
                </a:solidFill>
              </a:rPr>
              <a:t>Sample Options for Working Group</a:t>
            </a:r>
            <a:br>
              <a:rPr lang="en-US" sz="3200" dirty="0">
                <a:solidFill>
                  <a:srgbClr val="F2F2F2"/>
                </a:solidFill>
              </a:rPr>
            </a:br>
            <a:r>
              <a:rPr lang="en-US" sz="3200" dirty="0">
                <a:solidFill>
                  <a:srgbClr val="F2F2F2"/>
                </a:solidFill>
              </a:rPr>
              <a:t>Composition</a:t>
            </a:r>
            <a:br>
              <a:rPr lang="en-US" sz="3200" dirty="0">
                <a:solidFill>
                  <a:srgbClr val="F2F2F2"/>
                </a:solidFill>
              </a:rPr>
            </a:br>
            <a:r>
              <a:rPr lang="en-US" sz="3200" dirty="0">
                <a:solidFill>
                  <a:srgbClr val="F2F2F2"/>
                </a:solidFill>
              </a:rPr>
              <a:t>by 1/3 of Population</a:t>
            </a:r>
            <a:br>
              <a:rPr lang="en-US" sz="3200" dirty="0">
                <a:solidFill>
                  <a:srgbClr val="F2F2F2"/>
                </a:solidFill>
              </a:rPr>
            </a:br>
            <a:r>
              <a:rPr lang="en-US" sz="2200" dirty="0">
                <a:solidFill>
                  <a:srgbClr val="F2F2F2"/>
                </a:solidFill>
              </a:rPr>
              <a:t>(Richard Salamon)</a:t>
            </a:r>
            <a:endParaRPr lang="en-US" sz="3200" dirty="0">
              <a:solidFill>
                <a:srgbClr val="F2F2F2"/>
              </a:solidFill>
            </a:endParaRPr>
          </a:p>
        </p:txBody>
      </p:sp>
      <p:sp>
        <p:nvSpPr>
          <p:cNvPr id="46" name="Freeform: Shape 45">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50" name="Rectangle 49">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39" name="Content Placeholder 2">
            <a:extLst>
              <a:ext uri="{FF2B5EF4-FFF2-40B4-BE49-F238E27FC236}">
                <a16:creationId xmlns:a16="http://schemas.microsoft.com/office/drawing/2014/main" id="{217E278B-42B8-44BB-A450-932BF00DDDD3}"/>
              </a:ext>
            </a:extLst>
          </p:cNvPr>
          <p:cNvGraphicFramePr>
            <a:graphicFrameLocks noGrp="1"/>
          </p:cNvGraphicFramePr>
          <p:nvPr>
            <p:ph idx="1"/>
            <p:extLst>
              <p:ext uri="{D42A27DB-BD31-4B8C-83A1-F6EECF244321}">
                <p14:modId xmlns:p14="http://schemas.microsoft.com/office/powerpoint/2010/main" val="918675950"/>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8938CD40-A2C3-4AEB-9FFD-D20D37BF8B5F}"/>
              </a:ext>
            </a:extLst>
          </p:cNvPr>
          <p:cNvSpPr>
            <a:spLocks noGrp="1"/>
          </p:cNvSpPr>
          <p:nvPr>
            <p:ph type="sldNum" sz="quarter" idx="12"/>
          </p:nvPr>
        </p:nvSpPr>
        <p:spPr/>
        <p:txBody>
          <a:bodyPr/>
          <a:lstStyle/>
          <a:p>
            <a:fld id="{01FA0F55-B0AA-47BB-9743-4D9109BAB490}" type="slidenum">
              <a:rPr lang="en-US" smtClean="0"/>
              <a:t>24</a:t>
            </a:fld>
            <a:endParaRPr lang="en-US"/>
          </a:p>
        </p:txBody>
      </p:sp>
    </p:spTree>
    <p:extLst>
      <p:ext uri="{BB962C8B-B14F-4D97-AF65-F5344CB8AC3E}">
        <p14:creationId xmlns:p14="http://schemas.microsoft.com/office/powerpoint/2010/main" val="1187815778"/>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ottle&#10;&#10;Description automatically generated">
            <a:extLst>
              <a:ext uri="{FF2B5EF4-FFF2-40B4-BE49-F238E27FC236}">
                <a16:creationId xmlns:a16="http://schemas.microsoft.com/office/drawing/2014/main" id="{BE296784-14AE-497B-8D78-11F7F0A7E04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32" y="1888920"/>
            <a:ext cx="3573483" cy="2279566"/>
          </a:xfrm>
        </p:spPr>
      </p:pic>
      <p:pic>
        <p:nvPicPr>
          <p:cNvPr id="7" name="Picture 6" descr="A screenshot of a cell phone&#10;&#10;Description automatically generated">
            <a:extLst>
              <a:ext uri="{FF2B5EF4-FFF2-40B4-BE49-F238E27FC236}">
                <a16:creationId xmlns:a16="http://schemas.microsoft.com/office/drawing/2014/main" id="{D0B66920-F884-454F-9FF9-A108E4A557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4824" y="1888920"/>
            <a:ext cx="2681366" cy="2727297"/>
          </a:xfrm>
          <a:prstGeom prst="rect">
            <a:avLst/>
          </a:prstGeom>
        </p:spPr>
      </p:pic>
      <p:pic>
        <p:nvPicPr>
          <p:cNvPr id="9" name="Picture 8" descr="A close up of a person&#10;&#10;Description automatically generated">
            <a:extLst>
              <a:ext uri="{FF2B5EF4-FFF2-40B4-BE49-F238E27FC236}">
                <a16:creationId xmlns:a16="http://schemas.microsoft.com/office/drawing/2014/main" id="{E1680719-3FD9-40F3-88C4-B9ADE1673C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9100" y="1888920"/>
            <a:ext cx="3212969" cy="4489366"/>
          </a:xfrm>
          <a:prstGeom prst="rect">
            <a:avLst/>
          </a:prstGeom>
        </p:spPr>
      </p:pic>
      <p:sp>
        <p:nvSpPr>
          <p:cNvPr id="10" name="TextBox 9">
            <a:extLst>
              <a:ext uri="{FF2B5EF4-FFF2-40B4-BE49-F238E27FC236}">
                <a16:creationId xmlns:a16="http://schemas.microsoft.com/office/drawing/2014/main" id="{98EC4C80-368F-4893-9D5C-08FFA329FA5D}"/>
              </a:ext>
            </a:extLst>
          </p:cNvPr>
          <p:cNvSpPr txBox="1"/>
          <p:nvPr/>
        </p:nvSpPr>
        <p:spPr>
          <a:xfrm>
            <a:off x="353086" y="1519588"/>
            <a:ext cx="3218828" cy="369332"/>
          </a:xfrm>
          <a:prstGeom prst="rect">
            <a:avLst/>
          </a:prstGeom>
          <a:noFill/>
        </p:spPr>
        <p:txBody>
          <a:bodyPr wrap="square" rtlCol="0">
            <a:spAutoFit/>
          </a:bodyPr>
          <a:lstStyle/>
          <a:p>
            <a:r>
              <a:rPr lang="en-US" dirty="0"/>
              <a:t>Two or three from Group A</a:t>
            </a:r>
          </a:p>
        </p:txBody>
      </p:sp>
      <p:sp>
        <p:nvSpPr>
          <p:cNvPr id="11" name="TextBox 10">
            <a:extLst>
              <a:ext uri="{FF2B5EF4-FFF2-40B4-BE49-F238E27FC236}">
                <a16:creationId xmlns:a16="http://schemas.microsoft.com/office/drawing/2014/main" id="{2D51790F-3A43-4E8D-8808-F6D3D267F792}"/>
              </a:ext>
            </a:extLst>
          </p:cNvPr>
          <p:cNvSpPr txBox="1"/>
          <p:nvPr/>
        </p:nvSpPr>
        <p:spPr>
          <a:xfrm>
            <a:off x="4218916" y="1519588"/>
            <a:ext cx="2942375" cy="369332"/>
          </a:xfrm>
          <a:prstGeom prst="rect">
            <a:avLst/>
          </a:prstGeom>
          <a:noFill/>
        </p:spPr>
        <p:txBody>
          <a:bodyPr wrap="square" rtlCol="0">
            <a:spAutoFit/>
          </a:bodyPr>
          <a:lstStyle/>
          <a:p>
            <a:r>
              <a:rPr lang="en-US" dirty="0"/>
              <a:t>Two to four from Group B</a:t>
            </a:r>
          </a:p>
        </p:txBody>
      </p:sp>
      <p:sp>
        <p:nvSpPr>
          <p:cNvPr id="12" name="TextBox 11">
            <a:extLst>
              <a:ext uri="{FF2B5EF4-FFF2-40B4-BE49-F238E27FC236}">
                <a16:creationId xmlns:a16="http://schemas.microsoft.com/office/drawing/2014/main" id="{470E76DB-C64A-4152-9D93-79C69A135374}"/>
              </a:ext>
            </a:extLst>
          </p:cNvPr>
          <p:cNvSpPr txBox="1"/>
          <p:nvPr/>
        </p:nvSpPr>
        <p:spPr>
          <a:xfrm>
            <a:off x="7879101" y="1519588"/>
            <a:ext cx="3212968" cy="369332"/>
          </a:xfrm>
          <a:prstGeom prst="rect">
            <a:avLst/>
          </a:prstGeom>
          <a:noFill/>
        </p:spPr>
        <p:txBody>
          <a:bodyPr wrap="square" rtlCol="0">
            <a:spAutoFit/>
          </a:bodyPr>
          <a:lstStyle/>
          <a:p>
            <a:r>
              <a:rPr lang="en-US" dirty="0"/>
              <a:t>Two or three from Group C</a:t>
            </a:r>
          </a:p>
        </p:txBody>
      </p:sp>
      <p:sp>
        <p:nvSpPr>
          <p:cNvPr id="2" name="Slide Number Placeholder 1">
            <a:extLst>
              <a:ext uri="{FF2B5EF4-FFF2-40B4-BE49-F238E27FC236}">
                <a16:creationId xmlns:a16="http://schemas.microsoft.com/office/drawing/2014/main" id="{277101F5-7C4A-4108-805C-C277FD28C649}"/>
              </a:ext>
            </a:extLst>
          </p:cNvPr>
          <p:cNvSpPr>
            <a:spLocks noGrp="1"/>
          </p:cNvSpPr>
          <p:nvPr>
            <p:ph type="sldNum" sz="quarter" idx="12"/>
          </p:nvPr>
        </p:nvSpPr>
        <p:spPr/>
        <p:txBody>
          <a:bodyPr/>
          <a:lstStyle/>
          <a:p>
            <a:fld id="{01FA0F55-B0AA-47BB-9743-4D9109BAB490}" type="slidenum">
              <a:rPr lang="en-US" smtClean="0"/>
              <a:t>25</a:t>
            </a:fld>
            <a:endParaRPr lang="en-US"/>
          </a:p>
        </p:txBody>
      </p:sp>
    </p:spTree>
    <p:extLst>
      <p:ext uri="{BB962C8B-B14F-4D97-AF65-F5344CB8AC3E}">
        <p14:creationId xmlns:p14="http://schemas.microsoft.com/office/powerpoint/2010/main" val="2163973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63C411-B5FA-4D56-8D9C-2CEA5D0817BA}"/>
              </a:ext>
            </a:extLst>
          </p:cNvPr>
          <p:cNvSpPr>
            <a:spLocks noGrp="1"/>
          </p:cNvSpPr>
          <p:nvPr>
            <p:ph type="title"/>
          </p:nvPr>
        </p:nvSpPr>
        <p:spPr>
          <a:xfrm>
            <a:off x="643855" y="1447800"/>
            <a:ext cx="3108626" cy="4572000"/>
          </a:xfrm>
        </p:spPr>
        <p:txBody>
          <a:bodyPr anchor="ctr">
            <a:normAutofit/>
          </a:bodyPr>
          <a:lstStyle/>
          <a:p>
            <a:r>
              <a:rPr lang="en-US" sz="3200" dirty="0">
                <a:solidFill>
                  <a:srgbClr val="F2F2F2"/>
                </a:solidFill>
              </a:rPr>
              <a:t>Working Group</a:t>
            </a:r>
            <a:br>
              <a:rPr lang="en-US" sz="3200" dirty="0">
                <a:solidFill>
                  <a:srgbClr val="F2F2F2"/>
                </a:solidFill>
              </a:rPr>
            </a:br>
            <a:r>
              <a:rPr lang="en-US" sz="3200" dirty="0">
                <a:solidFill>
                  <a:srgbClr val="F2F2F2"/>
                </a:solidFill>
              </a:rPr>
              <a:t>Composition</a:t>
            </a:r>
            <a:br>
              <a:rPr lang="en-US" sz="3200" dirty="0">
                <a:solidFill>
                  <a:srgbClr val="F2F2F2"/>
                </a:solidFill>
              </a:rPr>
            </a:br>
            <a:r>
              <a:rPr lang="en-US" sz="3200" dirty="0">
                <a:solidFill>
                  <a:srgbClr val="F2F2F2"/>
                </a:solidFill>
              </a:rPr>
              <a:t>Discussion</a:t>
            </a:r>
            <a:br>
              <a:rPr lang="en-US" sz="3200" dirty="0">
                <a:solidFill>
                  <a:srgbClr val="F2F2F2"/>
                </a:solidFill>
              </a:rPr>
            </a:br>
            <a:r>
              <a:rPr lang="en-US" sz="2200" dirty="0">
                <a:solidFill>
                  <a:srgbClr val="F2F2F2"/>
                </a:solidFill>
              </a:rPr>
              <a:t>(Richard Salamon)</a:t>
            </a:r>
            <a:br>
              <a:rPr lang="en-US" sz="3200" dirty="0">
                <a:solidFill>
                  <a:srgbClr val="F2F2F2"/>
                </a:solidFill>
              </a:rPr>
            </a:br>
            <a:endParaRPr lang="en-US" sz="3200" dirty="0">
              <a:solidFill>
                <a:srgbClr val="F2F2F2"/>
              </a:solidFill>
            </a:endParaRPr>
          </a:p>
        </p:txBody>
      </p:sp>
      <p:sp>
        <p:nvSpPr>
          <p:cNvPr id="46" name="Freeform: Shape 45">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50" name="Rectangle 49">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39" name="Content Placeholder 2">
            <a:extLst>
              <a:ext uri="{FF2B5EF4-FFF2-40B4-BE49-F238E27FC236}">
                <a16:creationId xmlns:a16="http://schemas.microsoft.com/office/drawing/2014/main" id="{217E278B-42B8-44BB-A450-932BF00DDDD3}"/>
              </a:ext>
            </a:extLst>
          </p:cNvPr>
          <p:cNvGraphicFramePr>
            <a:graphicFrameLocks noGrp="1"/>
          </p:cNvGraphicFramePr>
          <p:nvPr>
            <p:ph idx="1"/>
            <p:extLst>
              <p:ext uri="{D42A27DB-BD31-4B8C-83A1-F6EECF244321}">
                <p14:modId xmlns:p14="http://schemas.microsoft.com/office/powerpoint/2010/main" val="4153211493"/>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0C0029E4-E974-4261-A5FA-D0FF45E1C1AD}"/>
              </a:ext>
            </a:extLst>
          </p:cNvPr>
          <p:cNvSpPr>
            <a:spLocks noGrp="1"/>
          </p:cNvSpPr>
          <p:nvPr>
            <p:ph type="sldNum" sz="quarter" idx="12"/>
          </p:nvPr>
        </p:nvSpPr>
        <p:spPr/>
        <p:txBody>
          <a:bodyPr/>
          <a:lstStyle/>
          <a:p>
            <a:fld id="{01FA0F55-B0AA-47BB-9743-4D9109BAB490}" type="slidenum">
              <a:rPr lang="en-US" smtClean="0"/>
              <a:t>26</a:t>
            </a:fld>
            <a:endParaRPr lang="en-US"/>
          </a:p>
        </p:txBody>
      </p:sp>
    </p:spTree>
    <p:extLst>
      <p:ext uri="{BB962C8B-B14F-4D97-AF65-F5344CB8AC3E}">
        <p14:creationId xmlns:p14="http://schemas.microsoft.com/office/powerpoint/2010/main" val="3146941134"/>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7D6207F4-5B9C-4EA9-A950-10C1973A99D4}"/>
              </a:ext>
            </a:extLst>
          </p:cNvPr>
          <p:cNvSpPr/>
          <p:nvPr/>
        </p:nvSpPr>
        <p:spPr>
          <a:xfrm>
            <a:off x="720000" y="2157069"/>
            <a:ext cx="3155467" cy="2028726"/>
          </a:xfrm>
          <a:prstGeom prst="ellipse">
            <a:avLst/>
          </a:prstGeom>
          <a:solidFill>
            <a:schemeClr val="accent1"/>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19CB8523-7164-4139-AEF4-24161030905E}"/>
              </a:ext>
            </a:extLst>
          </p:cNvPr>
          <p:cNvSpPr>
            <a:spLocks noGrp="1"/>
          </p:cNvSpPr>
          <p:nvPr>
            <p:ph type="ctrTitle"/>
          </p:nvPr>
        </p:nvSpPr>
        <p:spPr>
          <a:xfrm>
            <a:off x="1200000" y="1980000"/>
            <a:ext cx="8051576" cy="481848"/>
          </a:xfrm>
        </p:spPr>
        <p:txBody>
          <a:bodyPr/>
          <a:lstStyle/>
          <a:p>
            <a:r>
              <a:rPr lang="en-US" sz="4000" b="1" dirty="0"/>
              <a:t>Overview of Governance Structures</a:t>
            </a:r>
          </a:p>
        </p:txBody>
      </p:sp>
    </p:spTree>
    <p:extLst>
      <p:ext uri="{BB962C8B-B14F-4D97-AF65-F5344CB8AC3E}">
        <p14:creationId xmlns:p14="http://schemas.microsoft.com/office/powerpoint/2010/main" val="5727301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D38AD7B-F0ED-417B-9104-05FF2AA4C88D}"/>
              </a:ext>
            </a:extLst>
          </p:cNvPr>
          <p:cNvSpPr/>
          <p:nvPr/>
        </p:nvSpPr>
        <p:spPr>
          <a:xfrm>
            <a:off x="4129098" y="2775333"/>
            <a:ext cx="3377493" cy="1822362"/>
          </a:xfrm>
          <a:prstGeom prst="rect">
            <a:avLst/>
          </a:prstGeom>
          <a:solidFill>
            <a:srgbClr val="00A9E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4189" tIns="84189" rIns="84189" bIns="84189" numCol="1" spcCol="1270" anchor="ctr" anchorCtr="1">
            <a:noAutofit/>
          </a:bodyPr>
          <a:lstStyle/>
          <a:p>
            <a:pPr marL="0" marR="0" lvl="0" indent="0" algn="ctr" defTabSz="75565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a:ea typeface="+mn-ea"/>
                <a:cs typeface="+mn-cs"/>
              </a:rPr>
              <a:t>Independent</a:t>
            </a:r>
            <a:br>
              <a:rPr kumimoji="0" lang="en-US" sz="2800" b="0" i="0" u="none" strike="noStrike" kern="1200" cap="none" spc="0" normalizeH="0" baseline="0" noProof="0" dirty="0">
                <a:ln>
                  <a:noFill/>
                </a:ln>
                <a:solidFill>
                  <a:prstClr val="white"/>
                </a:solidFill>
                <a:effectLst/>
                <a:uLnTx/>
                <a:uFillTx/>
                <a:latin typeface="Arial"/>
                <a:ea typeface="+mn-ea"/>
                <a:cs typeface="+mn-cs"/>
              </a:rPr>
            </a:br>
            <a:r>
              <a:rPr kumimoji="0" lang="en-US" sz="2800" b="0" i="0" u="none" strike="noStrike" kern="1200" cap="none" spc="0" normalizeH="0" baseline="0" noProof="0" dirty="0">
                <a:ln>
                  <a:noFill/>
                </a:ln>
                <a:solidFill>
                  <a:prstClr val="white"/>
                </a:solidFill>
                <a:effectLst/>
                <a:uLnTx/>
                <a:uFillTx/>
                <a:latin typeface="Arial"/>
                <a:ea typeface="+mn-ea"/>
                <a:cs typeface="+mn-cs"/>
              </a:rPr>
              <a:t>Special </a:t>
            </a:r>
            <a:br>
              <a:rPr kumimoji="0" lang="en-US" sz="2800" b="0" i="0" u="none" strike="noStrike" kern="1200" cap="none" spc="0" normalizeH="0" baseline="0" noProof="0" dirty="0">
                <a:ln>
                  <a:noFill/>
                </a:ln>
                <a:solidFill>
                  <a:prstClr val="white"/>
                </a:solidFill>
                <a:effectLst/>
                <a:uLnTx/>
                <a:uFillTx/>
                <a:latin typeface="Arial"/>
                <a:ea typeface="+mn-ea"/>
                <a:cs typeface="+mn-cs"/>
              </a:rPr>
            </a:br>
            <a:r>
              <a:rPr kumimoji="0" lang="en-US" sz="2800" b="0" i="0" u="none" strike="noStrike" kern="1200" cap="none" spc="0" normalizeH="0" baseline="0" noProof="0" dirty="0">
                <a:ln>
                  <a:noFill/>
                </a:ln>
                <a:solidFill>
                  <a:prstClr val="white"/>
                </a:solidFill>
                <a:effectLst/>
                <a:uLnTx/>
                <a:uFillTx/>
                <a:latin typeface="Arial"/>
                <a:ea typeface="+mn-ea"/>
                <a:cs typeface="+mn-cs"/>
              </a:rPr>
              <a:t>District</a:t>
            </a:r>
          </a:p>
        </p:txBody>
      </p:sp>
      <p:sp>
        <p:nvSpPr>
          <p:cNvPr id="14" name="Rectangle 13">
            <a:extLst>
              <a:ext uri="{FF2B5EF4-FFF2-40B4-BE49-F238E27FC236}">
                <a16:creationId xmlns:a16="http://schemas.microsoft.com/office/drawing/2014/main" id="{547E7D3D-26A4-47CA-9E1D-B47FA91C5831}"/>
              </a:ext>
            </a:extLst>
          </p:cNvPr>
          <p:cNvSpPr/>
          <p:nvPr/>
        </p:nvSpPr>
        <p:spPr>
          <a:xfrm>
            <a:off x="7809608" y="2775333"/>
            <a:ext cx="3377493" cy="1822362"/>
          </a:xfrm>
          <a:prstGeom prst="rect">
            <a:avLst/>
          </a:prstGeom>
          <a:solidFill>
            <a:srgbClr val="00A9E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4189" tIns="84189" rIns="84189" bIns="84189" numCol="1" spcCol="1270" anchor="ctr" anchorCtr="1">
            <a:noAutofit/>
          </a:bodyPr>
          <a:lstStyle/>
          <a:p>
            <a:pPr marL="0" marR="0" lvl="0" indent="0" algn="ctr" defTabSz="75565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a:ea typeface="+mn-ea"/>
                <a:cs typeface="+mn-cs"/>
              </a:rPr>
              <a:t>Singular Government Entity</a:t>
            </a:r>
          </a:p>
        </p:txBody>
      </p:sp>
      <p:sp>
        <p:nvSpPr>
          <p:cNvPr id="3" name="Title 2">
            <a:extLst>
              <a:ext uri="{FF2B5EF4-FFF2-40B4-BE49-F238E27FC236}">
                <a16:creationId xmlns:a16="http://schemas.microsoft.com/office/drawing/2014/main" id="{19CB8523-7164-4139-AEF4-24161030905E}"/>
              </a:ext>
            </a:extLst>
          </p:cNvPr>
          <p:cNvSpPr>
            <a:spLocks noGrp="1"/>
          </p:cNvSpPr>
          <p:nvPr>
            <p:ph type="title"/>
          </p:nvPr>
        </p:nvSpPr>
        <p:spPr/>
        <p:txBody>
          <a:bodyPr/>
          <a:lstStyle/>
          <a:p>
            <a:r>
              <a:rPr lang="en-US" dirty="0"/>
              <a:t>Types of Governance Structures</a:t>
            </a:r>
          </a:p>
        </p:txBody>
      </p:sp>
      <p:pic>
        <p:nvPicPr>
          <p:cNvPr id="4" name="Picture 3">
            <a:extLst>
              <a:ext uri="{FF2B5EF4-FFF2-40B4-BE49-F238E27FC236}">
                <a16:creationId xmlns:a16="http://schemas.microsoft.com/office/drawing/2014/main" id="{8076CE72-E48C-43C7-A498-756D6BA748D9}"/>
              </a:ext>
            </a:extLst>
          </p:cNvPr>
          <p:cNvPicPr>
            <a:picLocks noChangeAspect="1"/>
          </p:cNvPicPr>
          <p:nvPr/>
        </p:nvPicPr>
        <p:blipFill>
          <a:blip r:embed="rId2"/>
          <a:stretch>
            <a:fillRect/>
          </a:stretch>
        </p:blipFill>
        <p:spPr>
          <a:xfrm>
            <a:off x="5308045" y="1679615"/>
            <a:ext cx="1019599" cy="958810"/>
          </a:xfrm>
          <a:prstGeom prst="rect">
            <a:avLst/>
          </a:prstGeom>
        </p:spPr>
      </p:pic>
      <p:pic>
        <p:nvPicPr>
          <p:cNvPr id="10" name="Picture 9">
            <a:extLst>
              <a:ext uri="{FF2B5EF4-FFF2-40B4-BE49-F238E27FC236}">
                <a16:creationId xmlns:a16="http://schemas.microsoft.com/office/drawing/2014/main" id="{D111550B-30CF-4047-B0E2-443B340B0361}"/>
              </a:ext>
            </a:extLst>
          </p:cNvPr>
          <p:cNvPicPr>
            <a:picLocks noChangeAspect="1"/>
          </p:cNvPicPr>
          <p:nvPr/>
        </p:nvPicPr>
        <p:blipFill>
          <a:blip r:embed="rId2"/>
          <a:stretch>
            <a:fillRect/>
          </a:stretch>
        </p:blipFill>
        <p:spPr>
          <a:xfrm>
            <a:off x="8988555" y="1679615"/>
            <a:ext cx="1019599" cy="958810"/>
          </a:xfrm>
          <a:prstGeom prst="rect">
            <a:avLst/>
          </a:prstGeom>
        </p:spPr>
      </p:pic>
      <p:sp>
        <p:nvSpPr>
          <p:cNvPr id="7" name="Rectangle 6">
            <a:extLst>
              <a:ext uri="{FF2B5EF4-FFF2-40B4-BE49-F238E27FC236}">
                <a16:creationId xmlns:a16="http://schemas.microsoft.com/office/drawing/2014/main" id="{BA44CA2F-B343-40FF-951F-DA6F2549CF94}"/>
              </a:ext>
            </a:extLst>
          </p:cNvPr>
          <p:cNvSpPr/>
          <p:nvPr/>
        </p:nvSpPr>
        <p:spPr>
          <a:xfrm>
            <a:off x="528648" y="2784858"/>
            <a:ext cx="3377493" cy="1822362"/>
          </a:xfrm>
          <a:prstGeom prst="rect">
            <a:avLst/>
          </a:prstGeom>
          <a:solidFill>
            <a:srgbClr val="00A9E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4189" tIns="84189" rIns="84189" bIns="84189" numCol="1" spcCol="1270" anchor="ctr" anchorCtr="1">
            <a:noAutofit/>
          </a:bodyPr>
          <a:lstStyle/>
          <a:p>
            <a:pPr marL="0" marR="0" lvl="0" indent="0" algn="ctr" defTabSz="75565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a:ea typeface="+mn-ea"/>
                <a:cs typeface="+mn-cs"/>
              </a:rPr>
              <a:t>Dependent Special </a:t>
            </a:r>
            <a:br>
              <a:rPr kumimoji="0" lang="en-US" sz="2800" b="0" i="0" u="none" strike="noStrike" kern="1200" cap="none" spc="0" normalizeH="0" baseline="0" noProof="0" dirty="0">
                <a:ln>
                  <a:noFill/>
                </a:ln>
                <a:solidFill>
                  <a:prstClr val="white"/>
                </a:solidFill>
                <a:effectLst/>
                <a:uLnTx/>
                <a:uFillTx/>
                <a:latin typeface="Arial"/>
                <a:ea typeface="+mn-ea"/>
                <a:cs typeface="+mn-cs"/>
              </a:rPr>
            </a:br>
            <a:r>
              <a:rPr kumimoji="0" lang="en-US" sz="2800" b="0" i="0" u="none" strike="noStrike" kern="1200" cap="none" spc="0" normalizeH="0" baseline="0" noProof="0" dirty="0">
                <a:ln>
                  <a:noFill/>
                </a:ln>
                <a:solidFill>
                  <a:prstClr val="white"/>
                </a:solidFill>
                <a:effectLst/>
                <a:uLnTx/>
                <a:uFillTx/>
                <a:latin typeface="Arial"/>
                <a:ea typeface="+mn-ea"/>
                <a:cs typeface="+mn-cs"/>
              </a:rPr>
              <a:t>District</a:t>
            </a:r>
          </a:p>
        </p:txBody>
      </p:sp>
      <p:pic>
        <p:nvPicPr>
          <p:cNvPr id="8" name="Picture 7">
            <a:extLst>
              <a:ext uri="{FF2B5EF4-FFF2-40B4-BE49-F238E27FC236}">
                <a16:creationId xmlns:a16="http://schemas.microsoft.com/office/drawing/2014/main" id="{8292B1D4-71A3-4876-AAB5-9DBC05BB515B}"/>
              </a:ext>
            </a:extLst>
          </p:cNvPr>
          <p:cNvPicPr>
            <a:picLocks noChangeAspect="1"/>
          </p:cNvPicPr>
          <p:nvPr/>
        </p:nvPicPr>
        <p:blipFill>
          <a:blip r:embed="rId2"/>
          <a:stretch>
            <a:fillRect/>
          </a:stretch>
        </p:blipFill>
        <p:spPr>
          <a:xfrm>
            <a:off x="1707595" y="1689140"/>
            <a:ext cx="1019599" cy="958810"/>
          </a:xfrm>
          <a:prstGeom prst="rect">
            <a:avLst/>
          </a:prstGeom>
        </p:spPr>
      </p:pic>
      <p:sp>
        <p:nvSpPr>
          <p:cNvPr id="2" name="TextBox 1">
            <a:extLst>
              <a:ext uri="{FF2B5EF4-FFF2-40B4-BE49-F238E27FC236}">
                <a16:creationId xmlns:a16="http://schemas.microsoft.com/office/drawing/2014/main" id="{6D12EF96-678A-45FF-A53B-88E813D1B2CF}"/>
              </a:ext>
            </a:extLst>
          </p:cNvPr>
          <p:cNvSpPr txBox="1"/>
          <p:nvPr/>
        </p:nvSpPr>
        <p:spPr>
          <a:xfrm>
            <a:off x="628650" y="5029199"/>
            <a:ext cx="3105150" cy="1000125"/>
          </a:xfrm>
          <a:prstGeom prst="rect">
            <a:avLst/>
          </a:prstGeom>
          <a:noFill/>
        </p:spPr>
        <p:txBody>
          <a:bodyPr wrap="square" rtlCol="0">
            <a:spAutoFit/>
          </a:bodyPr>
          <a:lstStyle/>
          <a:p>
            <a:pPr marL="0" marR="0" lvl="0" indent="0" algn="l" defTabSz="457200" rtl="0" eaLnBrk="1" fontAlgn="auto" latinLnBrk="0" hangingPunct="1">
              <a:lnSpc>
                <a:spcPct val="90000"/>
              </a:lnSpc>
              <a:spcBef>
                <a:spcPts val="200"/>
              </a:spcBef>
              <a:spcAft>
                <a:spcPts val="400"/>
              </a:spcAft>
              <a:buClrTx/>
              <a:buSzTx/>
              <a:buFontTx/>
              <a:buNone/>
              <a:tabLst/>
              <a:defRPr/>
            </a:pPr>
            <a:endParaRPr kumimoji="0" lang="en-US" sz="1800" b="0" i="0" u="none" strike="noStrike" kern="1200" cap="none" spc="0" normalizeH="0" baseline="0" noProof="0" dirty="0">
              <a:ln>
                <a:noFill/>
              </a:ln>
              <a:solidFill>
                <a:srgbClr val="1D1D1D"/>
              </a:solidFill>
              <a:effectLst/>
              <a:uLnTx/>
              <a:uFillTx/>
              <a:latin typeface="Arial"/>
              <a:ea typeface="+mn-ea"/>
              <a:cs typeface="+mn-cs"/>
            </a:endParaRPr>
          </a:p>
        </p:txBody>
      </p:sp>
      <p:pic>
        <p:nvPicPr>
          <p:cNvPr id="11" name="Picture 10" descr="A picture containing weapon&#10;&#10;Description generated with high confidence">
            <a:extLst>
              <a:ext uri="{FF2B5EF4-FFF2-40B4-BE49-F238E27FC236}">
                <a16:creationId xmlns:a16="http://schemas.microsoft.com/office/drawing/2014/main" id="{E31ED83E-AF95-4B69-B396-758703F957F8}"/>
              </a:ext>
            </a:extLst>
          </p:cNvPr>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4688439" y="4702905"/>
            <a:ext cx="1823267" cy="1694381"/>
          </a:xfrm>
          <a:prstGeom prst="rect">
            <a:avLst/>
          </a:prstGeom>
        </p:spPr>
      </p:pic>
    </p:spTree>
    <p:extLst>
      <p:ext uri="{BB962C8B-B14F-4D97-AF65-F5344CB8AC3E}">
        <p14:creationId xmlns:p14="http://schemas.microsoft.com/office/powerpoint/2010/main" val="40512213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8C1D6172-4BA0-4F3A-AE4F-86C0A7E3A324}"/>
              </a:ext>
            </a:extLst>
          </p:cNvPr>
          <p:cNvSpPr>
            <a:spLocks noGrp="1"/>
          </p:cNvSpPr>
          <p:nvPr>
            <p:ph type="title"/>
          </p:nvPr>
        </p:nvSpPr>
        <p:spPr>
          <a:xfrm>
            <a:off x="1103312" y="452718"/>
            <a:ext cx="8947522" cy="1400530"/>
          </a:xfrm>
        </p:spPr>
        <p:txBody>
          <a:bodyPr anchor="ctr">
            <a:normAutofit fontScale="90000"/>
          </a:bodyPr>
          <a:lstStyle/>
          <a:p>
            <a:r>
              <a:rPr lang="en-US" dirty="0">
                <a:solidFill>
                  <a:srgbClr val="FFFFFF"/>
                </a:solidFill>
              </a:rPr>
              <a:t>Governance Overview –</a:t>
            </a:r>
            <a:br>
              <a:rPr lang="en-US" dirty="0">
                <a:solidFill>
                  <a:srgbClr val="FFFFFF"/>
                </a:solidFill>
              </a:rPr>
            </a:br>
            <a:r>
              <a:rPr lang="en-US" sz="3200" dirty="0">
                <a:solidFill>
                  <a:srgbClr val="FFFFFF"/>
                </a:solidFill>
              </a:rPr>
              <a:t>Independent Special District</a:t>
            </a:r>
            <a:br>
              <a:rPr lang="en-US" sz="3200" dirty="0">
                <a:solidFill>
                  <a:srgbClr val="FFFFFF"/>
                </a:solidFill>
              </a:rPr>
            </a:br>
            <a:r>
              <a:rPr lang="en-US" sz="2200" dirty="0">
                <a:solidFill>
                  <a:srgbClr val="FFFFFF"/>
                </a:solidFill>
              </a:rPr>
              <a:t>(Arcadis)</a:t>
            </a:r>
            <a:endParaRPr lang="en-US" sz="3200" dirty="0">
              <a:solidFill>
                <a:srgbClr val="FFFFFF"/>
              </a:solidFill>
            </a:endParaRPr>
          </a:p>
        </p:txBody>
      </p:sp>
      <p:sp>
        <p:nvSpPr>
          <p:cNvPr id="3" name="Content Placeholder 2">
            <a:extLst>
              <a:ext uri="{FF2B5EF4-FFF2-40B4-BE49-F238E27FC236}">
                <a16:creationId xmlns:a16="http://schemas.microsoft.com/office/drawing/2014/main" id="{73C4C7A1-91B3-4BA0-8E1A-F10DF4868FE0}"/>
              </a:ext>
            </a:extLst>
          </p:cNvPr>
          <p:cNvSpPr>
            <a:spLocks noGrp="1"/>
          </p:cNvSpPr>
          <p:nvPr>
            <p:ph idx="1"/>
          </p:nvPr>
        </p:nvSpPr>
        <p:spPr>
          <a:xfrm>
            <a:off x="-319971" y="2860760"/>
            <a:ext cx="12453662" cy="3484879"/>
          </a:xfrm>
        </p:spPr>
        <p:txBody>
          <a:bodyPr>
            <a:normAutofit lnSpcReduction="10000"/>
          </a:bodyPr>
          <a:lstStyle/>
          <a:p>
            <a:pPr algn="ctr"/>
            <a:r>
              <a:rPr lang="en-US" sz="2600" b="1" dirty="0"/>
              <a:t>Governing Rules: </a:t>
            </a:r>
            <a:r>
              <a:rPr lang="en-US" sz="2600" dirty="0"/>
              <a:t>Governed by a collective body; not under control of  single county or municipality.</a:t>
            </a:r>
          </a:p>
          <a:p>
            <a:pPr algn="ctr"/>
            <a:r>
              <a:rPr lang="en-US" sz="2600" b="1" dirty="0"/>
              <a:t>Creation: </a:t>
            </a:r>
            <a:r>
              <a:rPr lang="en-US" sz="2600" dirty="0"/>
              <a:t>MUST be created and approved by the Florida Legislature.</a:t>
            </a:r>
          </a:p>
          <a:p>
            <a:pPr algn="ctr"/>
            <a:r>
              <a:rPr lang="en-US" sz="2600" b="1" dirty="0"/>
              <a:t>Characteristics: </a:t>
            </a:r>
            <a:r>
              <a:rPr lang="en-US" sz="2600" dirty="0"/>
              <a:t>Collective rule for appointment of members with equal control and voting power; independent control over budget and millage rates; significant state oversight.</a:t>
            </a:r>
          </a:p>
          <a:p>
            <a:pPr algn="ctr"/>
            <a:r>
              <a:rPr lang="en-US" sz="2600" b="1" dirty="0"/>
              <a:t>Taxing Authority: </a:t>
            </a:r>
            <a:r>
              <a:rPr lang="en-US" sz="2600" dirty="0"/>
              <a:t>Millage not subject to millage cap of any other local government.</a:t>
            </a:r>
          </a:p>
          <a:p>
            <a:endParaRPr lang="en-US" dirty="0"/>
          </a:p>
        </p:txBody>
      </p:sp>
      <p:sp>
        <p:nvSpPr>
          <p:cNvPr id="4" name="Slide Number Placeholder 3">
            <a:extLst>
              <a:ext uri="{FF2B5EF4-FFF2-40B4-BE49-F238E27FC236}">
                <a16:creationId xmlns:a16="http://schemas.microsoft.com/office/drawing/2014/main" id="{B33EDE64-18B8-4AB3-AF4D-2D946F9CFDF0}"/>
              </a:ext>
            </a:extLst>
          </p:cNvPr>
          <p:cNvSpPr>
            <a:spLocks noGrp="1"/>
          </p:cNvSpPr>
          <p:nvPr>
            <p:ph type="sldNum" sz="quarter" idx="12"/>
          </p:nvPr>
        </p:nvSpPr>
        <p:spPr/>
        <p:txBody>
          <a:bodyPr/>
          <a:lstStyle/>
          <a:p>
            <a:fld id="{01FA0F55-B0AA-47BB-9743-4D9109BAB490}" type="slidenum">
              <a:rPr lang="en-US" smtClean="0"/>
              <a:t>29</a:t>
            </a:fld>
            <a:endParaRPr lang="en-US"/>
          </a:p>
        </p:txBody>
      </p:sp>
    </p:spTree>
    <p:extLst>
      <p:ext uri="{BB962C8B-B14F-4D97-AF65-F5344CB8AC3E}">
        <p14:creationId xmlns:p14="http://schemas.microsoft.com/office/powerpoint/2010/main" val="3900670682"/>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FFB7FF7-D928-416F-8C5A-4FF2653B3E27}"/>
              </a:ext>
            </a:extLst>
          </p:cNvPr>
          <p:cNvSpPr/>
          <p:nvPr/>
        </p:nvSpPr>
        <p:spPr>
          <a:xfrm>
            <a:off x="3073280" y="3171994"/>
            <a:ext cx="8403336" cy="779311"/>
          </a:xfrm>
          <a:prstGeom prst="rect">
            <a:avLst/>
          </a:prstGeom>
          <a:solidFill>
            <a:schemeClr val="tx2">
              <a:lumMod val="20000"/>
              <a:lumOff val="8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13896" rIns="113896" bIns="113896" numCol="1" spcCol="1270" anchor="ctr" anchorCtr="0">
            <a:no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r>
              <a:rPr kumimoji="0" lang="en-US" sz="2100" b="0" i="0" u="none" strike="noStrike" kern="1200" cap="none" spc="0" normalizeH="0" baseline="0" noProof="0" dirty="0">
                <a:ln>
                  <a:noFill/>
                </a:ln>
                <a:solidFill>
                  <a:srgbClr val="1D1D1D"/>
                </a:solidFill>
                <a:effectLst/>
                <a:uLnTx/>
                <a:uFillTx/>
                <a:latin typeface="Arial"/>
                <a:ea typeface="+mn-ea"/>
                <a:cs typeface="+mn-cs"/>
              </a:rPr>
              <a:t>What are the construction costs associated with the needed Facilities?</a:t>
            </a:r>
          </a:p>
        </p:txBody>
      </p:sp>
      <p:sp>
        <p:nvSpPr>
          <p:cNvPr id="18" name="Rectangle 17">
            <a:extLst>
              <a:ext uri="{FF2B5EF4-FFF2-40B4-BE49-F238E27FC236}">
                <a16:creationId xmlns:a16="http://schemas.microsoft.com/office/drawing/2014/main" id="{024F57FA-1FC7-4B1A-9F48-641EBF352525}"/>
              </a:ext>
            </a:extLst>
          </p:cNvPr>
          <p:cNvSpPr/>
          <p:nvPr/>
        </p:nvSpPr>
        <p:spPr>
          <a:xfrm>
            <a:off x="3073278" y="2430515"/>
            <a:ext cx="8403336" cy="640080"/>
          </a:xfrm>
          <a:prstGeom prst="rect">
            <a:avLst/>
          </a:prstGeom>
          <a:solidFill>
            <a:schemeClr val="tx2">
              <a:lumMod val="20000"/>
              <a:lumOff val="8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13896" rIns="113896" bIns="113896" numCol="1" spcCol="1270" anchor="ctr" anchorCtr="0">
            <a:no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r>
              <a:rPr kumimoji="0" lang="en-US" sz="2100" b="0" i="0" u="none" strike="noStrike" kern="1200" cap="none" spc="0" normalizeH="0" baseline="0" noProof="0" dirty="0">
                <a:ln>
                  <a:noFill/>
                </a:ln>
                <a:solidFill>
                  <a:srgbClr val="1D1D1D"/>
                </a:solidFill>
                <a:effectLst/>
                <a:uLnTx/>
                <a:uFillTx/>
                <a:latin typeface="Arial"/>
                <a:ea typeface="+mn-ea"/>
                <a:cs typeface="+mn-cs"/>
              </a:rPr>
              <a:t>How can the County attain a 75% recycling goal?</a:t>
            </a:r>
          </a:p>
        </p:txBody>
      </p:sp>
      <p:pic>
        <p:nvPicPr>
          <p:cNvPr id="28" name="Picture 27">
            <a:extLst>
              <a:ext uri="{FF2B5EF4-FFF2-40B4-BE49-F238E27FC236}">
                <a16:creationId xmlns:a16="http://schemas.microsoft.com/office/drawing/2014/main" id="{0519203C-193E-4CE8-BFFA-B5241AB7AF30}"/>
              </a:ext>
            </a:extLst>
          </p:cNvPr>
          <p:cNvPicPr>
            <a:picLocks noChangeAspect="1"/>
          </p:cNvPicPr>
          <p:nvPr/>
        </p:nvPicPr>
        <p:blipFill>
          <a:blip r:embed="rId3"/>
          <a:stretch>
            <a:fillRect/>
          </a:stretch>
        </p:blipFill>
        <p:spPr>
          <a:xfrm flipH="1">
            <a:off x="-395052" y="3567026"/>
            <a:ext cx="3622846" cy="3278310"/>
          </a:xfrm>
          <a:prstGeom prst="rect">
            <a:avLst/>
          </a:prstGeom>
        </p:spPr>
      </p:pic>
      <p:sp>
        <p:nvSpPr>
          <p:cNvPr id="2" name="Title 1"/>
          <p:cNvSpPr>
            <a:spLocks noGrp="1"/>
          </p:cNvSpPr>
          <p:nvPr>
            <p:ph type="title"/>
          </p:nvPr>
        </p:nvSpPr>
        <p:spPr/>
        <p:txBody>
          <a:bodyPr/>
          <a:lstStyle/>
          <a:p>
            <a:r>
              <a:rPr lang="en-US" dirty="0"/>
              <a:t>Solid Waste and Recycling Issues </a:t>
            </a:r>
            <a:r>
              <a:rPr lang="en-US"/>
              <a:t>Study Overview</a:t>
            </a:r>
            <a:endParaRPr lang="en-US" dirty="0"/>
          </a:p>
        </p:txBody>
      </p:sp>
      <p:sp>
        <p:nvSpPr>
          <p:cNvPr id="15" name="Rectangle 14"/>
          <p:cNvSpPr/>
          <p:nvPr/>
        </p:nvSpPr>
        <p:spPr>
          <a:xfrm>
            <a:off x="3080126" y="4046180"/>
            <a:ext cx="8403336" cy="992504"/>
          </a:xfrm>
          <a:prstGeom prst="rect">
            <a:avLst/>
          </a:prstGeom>
          <a:solidFill>
            <a:schemeClr val="tx2">
              <a:lumMod val="20000"/>
              <a:lumOff val="8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13896" rIns="113896" bIns="113896" numCol="1" spcCol="1270" anchor="ctr" anchorCtr="0">
            <a:no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r>
              <a:rPr kumimoji="0" lang="en-US" sz="2100" b="0" i="0" u="none" strike="noStrike" kern="1200" cap="none" spc="0" normalizeH="0" baseline="0" noProof="0" dirty="0">
                <a:ln>
                  <a:noFill/>
                </a:ln>
                <a:solidFill>
                  <a:srgbClr val="1D1D1D"/>
                </a:solidFill>
                <a:effectLst/>
                <a:uLnTx/>
                <a:uFillTx/>
                <a:latin typeface="Arial"/>
                <a:ea typeface="+mn-ea"/>
                <a:cs typeface="+mn-cs"/>
              </a:rPr>
              <a:t>Will retaining public ownership of Alpha 250 facilitate the County’s meeting the recycling goal or provide other benefits for solid waste disposal?</a:t>
            </a:r>
          </a:p>
        </p:txBody>
      </p:sp>
      <p:sp>
        <p:nvSpPr>
          <p:cNvPr id="17" name="Rectangle 16"/>
          <p:cNvSpPr/>
          <p:nvPr/>
        </p:nvSpPr>
        <p:spPr>
          <a:xfrm>
            <a:off x="3073278" y="5113360"/>
            <a:ext cx="8403336" cy="992504"/>
          </a:xfrm>
          <a:prstGeom prst="rect">
            <a:avLst/>
          </a:prstGeom>
          <a:solidFill>
            <a:schemeClr val="tx2">
              <a:lumMod val="20000"/>
              <a:lumOff val="8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13896" rIns="113896" bIns="113896" numCol="1" spcCol="1270" anchor="ctr" anchorCtr="0">
            <a:no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endParaRPr kumimoji="0" lang="en-US" sz="2100" b="0" i="0" u="none" strike="noStrike" kern="1200" cap="none" spc="0" normalizeH="0" baseline="0" noProof="0" dirty="0">
              <a:ln>
                <a:noFill/>
              </a:ln>
              <a:solidFill>
                <a:srgbClr val="1D1D1D"/>
              </a:solidFill>
              <a:effectLst/>
              <a:uLnTx/>
              <a:uFillTx/>
              <a:latin typeface="Arial"/>
              <a:ea typeface="+mn-ea"/>
              <a:cs typeface="+mn-cs"/>
            </a:endParaRPr>
          </a:p>
          <a:p>
            <a:pPr marL="0" marR="0" lvl="0" indent="0" algn="l" defTabSz="889000" rtl="0" eaLnBrk="1" fontAlgn="auto" latinLnBrk="0" hangingPunct="1">
              <a:lnSpc>
                <a:spcPct val="90000"/>
              </a:lnSpc>
              <a:spcBef>
                <a:spcPct val="0"/>
              </a:spcBef>
              <a:spcAft>
                <a:spcPct val="35000"/>
              </a:spcAft>
              <a:buClrTx/>
              <a:buSzTx/>
              <a:buFontTx/>
              <a:buNone/>
              <a:tabLst/>
              <a:defRPr/>
            </a:pPr>
            <a:r>
              <a:rPr kumimoji="0" lang="en-US" sz="2100" b="0" i="0" u="none" strike="noStrike" kern="1200" cap="none" spc="0" normalizeH="0" baseline="0" noProof="0" dirty="0">
                <a:ln>
                  <a:noFill/>
                </a:ln>
                <a:solidFill>
                  <a:srgbClr val="1D1D1D"/>
                </a:solidFill>
                <a:effectLst/>
                <a:uLnTx/>
                <a:uFillTx/>
                <a:latin typeface="Arial"/>
                <a:ea typeface="+mn-ea"/>
                <a:cs typeface="+mn-cs"/>
              </a:rPr>
              <a:t>Investigate solid waste disposal issues and options such as flow control, governance and contractual structures for collaborative solid waste management.</a:t>
            </a:r>
          </a:p>
          <a:p>
            <a:pPr marL="0" marR="0" lvl="0" indent="0" algn="l" defTabSz="889000" rtl="0" eaLnBrk="1" fontAlgn="auto" latinLnBrk="0" hangingPunct="1">
              <a:lnSpc>
                <a:spcPct val="90000"/>
              </a:lnSpc>
              <a:spcBef>
                <a:spcPct val="0"/>
              </a:spcBef>
              <a:spcAft>
                <a:spcPct val="35000"/>
              </a:spcAft>
              <a:buClrTx/>
              <a:buSzTx/>
              <a:buFontTx/>
              <a:buNone/>
              <a:tabLst/>
              <a:defRPr/>
            </a:pPr>
            <a:endParaRPr kumimoji="0" lang="en-US" sz="2100" b="0" i="0" u="none" strike="noStrike" kern="1200" cap="none" spc="0" normalizeH="0" baseline="0" noProof="0" dirty="0">
              <a:ln>
                <a:noFill/>
              </a:ln>
              <a:solidFill>
                <a:srgbClr val="1D1D1D"/>
              </a:solidFill>
              <a:effectLst/>
              <a:uLnTx/>
              <a:uFillTx/>
              <a:latin typeface="Arial"/>
              <a:ea typeface="+mn-ea"/>
              <a:cs typeface="+mn-cs"/>
            </a:endParaRPr>
          </a:p>
        </p:txBody>
      </p:sp>
      <p:sp>
        <p:nvSpPr>
          <p:cNvPr id="9" name="Rectangle 8">
            <a:extLst>
              <a:ext uri="{FF2B5EF4-FFF2-40B4-BE49-F238E27FC236}">
                <a16:creationId xmlns:a16="http://schemas.microsoft.com/office/drawing/2014/main" id="{83CAA19F-29B1-41BF-BAC2-72E93C8282BC}"/>
              </a:ext>
            </a:extLst>
          </p:cNvPr>
          <p:cNvSpPr/>
          <p:nvPr/>
        </p:nvSpPr>
        <p:spPr>
          <a:xfrm>
            <a:off x="2218704" y="2200443"/>
            <a:ext cx="9418320" cy="87692"/>
          </a:xfrm>
          <a:prstGeom prst="rect">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Rectangle 9">
            <a:extLst>
              <a:ext uri="{FF2B5EF4-FFF2-40B4-BE49-F238E27FC236}">
                <a16:creationId xmlns:a16="http://schemas.microsoft.com/office/drawing/2014/main" id="{B7674B09-2F06-4A13-B6C1-68DB5F08FDFC}"/>
              </a:ext>
            </a:extLst>
          </p:cNvPr>
          <p:cNvSpPr/>
          <p:nvPr/>
        </p:nvSpPr>
        <p:spPr>
          <a:xfrm>
            <a:off x="2353467" y="2231705"/>
            <a:ext cx="91440" cy="2338161"/>
          </a:xfrm>
          <a:prstGeom prst="rect">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6A30B778-416A-4DD7-A4F7-824FD18D42A7}"/>
              </a:ext>
            </a:extLst>
          </p:cNvPr>
          <p:cNvSpPr/>
          <p:nvPr/>
        </p:nvSpPr>
        <p:spPr>
          <a:xfrm>
            <a:off x="2353467" y="5263466"/>
            <a:ext cx="91440" cy="1043436"/>
          </a:xfrm>
          <a:prstGeom prst="rect">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4A5F91D9-75DC-467F-AA01-563245B19FC2}"/>
              </a:ext>
            </a:extLst>
          </p:cNvPr>
          <p:cNvSpPr/>
          <p:nvPr/>
        </p:nvSpPr>
        <p:spPr>
          <a:xfrm>
            <a:off x="2218704" y="6255219"/>
            <a:ext cx="9418320" cy="74784"/>
          </a:xfrm>
          <a:prstGeom prst="rect">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93197DF9-8EF6-4635-AE4C-9562D2D4A13D}"/>
              </a:ext>
            </a:extLst>
          </p:cNvPr>
          <p:cNvSpPr/>
          <p:nvPr/>
        </p:nvSpPr>
        <p:spPr>
          <a:xfrm>
            <a:off x="11451809" y="2231706"/>
            <a:ext cx="91440" cy="4075195"/>
          </a:xfrm>
          <a:prstGeom prst="rect">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650ABC40-F7C1-45DA-AAB7-11DFEAEBFB9E}"/>
              </a:ext>
            </a:extLst>
          </p:cNvPr>
          <p:cNvSpPr/>
          <p:nvPr/>
        </p:nvSpPr>
        <p:spPr>
          <a:xfrm>
            <a:off x="6052698" y="6255218"/>
            <a:ext cx="140011" cy="602781"/>
          </a:xfrm>
          <a:prstGeom prst="rect">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0" name="Rectangle 19">
            <a:extLst>
              <a:ext uri="{FF2B5EF4-FFF2-40B4-BE49-F238E27FC236}">
                <a16:creationId xmlns:a16="http://schemas.microsoft.com/office/drawing/2014/main" id="{85C9FFC0-0623-4715-92A7-1060913A0B1B}"/>
              </a:ext>
            </a:extLst>
          </p:cNvPr>
          <p:cNvSpPr/>
          <p:nvPr/>
        </p:nvSpPr>
        <p:spPr>
          <a:xfrm>
            <a:off x="6771207" y="6255218"/>
            <a:ext cx="140011" cy="602781"/>
          </a:xfrm>
          <a:prstGeom prst="rect">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25" name="Picture 24">
            <a:extLst>
              <a:ext uri="{FF2B5EF4-FFF2-40B4-BE49-F238E27FC236}">
                <a16:creationId xmlns:a16="http://schemas.microsoft.com/office/drawing/2014/main" id="{BAA02A31-3033-4C8C-9ECE-933A0AE6B251}"/>
              </a:ext>
            </a:extLst>
          </p:cNvPr>
          <p:cNvPicPr>
            <a:picLocks noChangeAspect="1"/>
          </p:cNvPicPr>
          <p:nvPr/>
        </p:nvPicPr>
        <p:blipFill>
          <a:blip r:embed="rId4"/>
          <a:stretch>
            <a:fillRect/>
          </a:stretch>
        </p:blipFill>
        <p:spPr>
          <a:xfrm>
            <a:off x="2677022" y="3333161"/>
            <a:ext cx="396258" cy="466484"/>
          </a:xfrm>
          <a:prstGeom prst="rect">
            <a:avLst/>
          </a:prstGeom>
        </p:spPr>
      </p:pic>
      <p:pic>
        <p:nvPicPr>
          <p:cNvPr id="27" name="Picture 26">
            <a:extLst>
              <a:ext uri="{FF2B5EF4-FFF2-40B4-BE49-F238E27FC236}">
                <a16:creationId xmlns:a16="http://schemas.microsoft.com/office/drawing/2014/main" id="{5E04604C-558E-4B77-B22D-36170BC1EF95}"/>
              </a:ext>
            </a:extLst>
          </p:cNvPr>
          <p:cNvPicPr>
            <a:picLocks noChangeAspect="1"/>
          </p:cNvPicPr>
          <p:nvPr/>
        </p:nvPicPr>
        <p:blipFill>
          <a:blip r:embed="rId4"/>
          <a:stretch>
            <a:fillRect/>
          </a:stretch>
        </p:blipFill>
        <p:spPr>
          <a:xfrm>
            <a:off x="2677022" y="5437698"/>
            <a:ext cx="396258" cy="466484"/>
          </a:xfrm>
          <a:prstGeom prst="rect">
            <a:avLst/>
          </a:prstGeom>
        </p:spPr>
      </p:pic>
      <p:pic>
        <p:nvPicPr>
          <p:cNvPr id="21" name="Picture 20">
            <a:extLst>
              <a:ext uri="{FF2B5EF4-FFF2-40B4-BE49-F238E27FC236}">
                <a16:creationId xmlns:a16="http://schemas.microsoft.com/office/drawing/2014/main" id="{17614C75-2975-4205-9645-68258253C6B8}"/>
              </a:ext>
            </a:extLst>
          </p:cNvPr>
          <p:cNvPicPr>
            <a:picLocks noChangeAspect="1"/>
          </p:cNvPicPr>
          <p:nvPr/>
        </p:nvPicPr>
        <p:blipFill>
          <a:blip r:embed="rId4"/>
          <a:stretch>
            <a:fillRect/>
          </a:stretch>
        </p:blipFill>
        <p:spPr>
          <a:xfrm>
            <a:off x="2677022" y="2542692"/>
            <a:ext cx="396258" cy="466484"/>
          </a:xfrm>
          <a:prstGeom prst="rect">
            <a:avLst/>
          </a:prstGeom>
        </p:spPr>
      </p:pic>
      <p:pic>
        <p:nvPicPr>
          <p:cNvPr id="23" name="Picture 22">
            <a:extLst>
              <a:ext uri="{FF2B5EF4-FFF2-40B4-BE49-F238E27FC236}">
                <a16:creationId xmlns:a16="http://schemas.microsoft.com/office/drawing/2014/main" id="{5CA75E37-1126-4F02-BFBF-A23304E19C61}"/>
              </a:ext>
            </a:extLst>
          </p:cNvPr>
          <p:cNvPicPr>
            <a:picLocks noChangeAspect="1"/>
          </p:cNvPicPr>
          <p:nvPr/>
        </p:nvPicPr>
        <p:blipFill>
          <a:blip r:embed="rId4"/>
          <a:stretch>
            <a:fillRect/>
          </a:stretch>
        </p:blipFill>
        <p:spPr>
          <a:xfrm>
            <a:off x="2672406" y="4277225"/>
            <a:ext cx="396258" cy="466484"/>
          </a:xfrm>
          <a:prstGeom prst="rect">
            <a:avLst/>
          </a:prstGeom>
        </p:spPr>
      </p:pic>
    </p:spTree>
    <p:extLst>
      <p:ext uri="{BB962C8B-B14F-4D97-AF65-F5344CB8AC3E}">
        <p14:creationId xmlns:p14="http://schemas.microsoft.com/office/powerpoint/2010/main" val="38739465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62B0E67C-1059-4441-AA1D-F22968082AE4}"/>
              </a:ext>
            </a:extLst>
          </p:cNvPr>
          <p:cNvSpPr>
            <a:spLocks noGrp="1"/>
          </p:cNvSpPr>
          <p:nvPr>
            <p:ph type="title"/>
          </p:nvPr>
        </p:nvSpPr>
        <p:spPr>
          <a:xfrm>
            <a:off x="1103312" y="452718"/>
            <a:ext cx="8947522" cy="1400530"/>
          </a:xfrm>
        </p:spPr>
        <p:txBody>
          <a:bodyPr anchor="ctr">
            <a:normAutofit fontScale="90000"/>
          </a:bodyPr>
          <a:lstStyle/>
          <a:p>
            <a:r>
              <a:rPr lang="en-US" dirty="0">
                <a:solidFill>
                  <a:srgbClr val="FFFFFF"/>
                </a:solidFill>
              </a:rPr>
              <a:t>Governance Overview –</a:t>
            </a:r>
            <a:br>
              <a:rPr lang="en-US" dirty="0">
                <a:solidFill>
                  <a:srgbClr val="FFFFFF"/>
                </a:solidFill>
              </a:rPr>
            </a:br>
            <a:r>
              <a:rPr lang="en-US" sz="3200" dirty="0">
                <a:solidFill>
                  <a:srgbClr val="FFFFFF"/>
                </a:solidFill>
              </a:rPr>
              <a:t>Dependent Special District</a:t>
            </a:r>
            <a:br>
              <a:rPr lang="en-US" sz="3200" dirty="0">
                <a:solidFill>
                  <a:srgbClr val="FFFFFF"/>
                </a:solidFill>
              </a:rPr>
            </a:br>
            <a:r>
              <a:rPr lang="en-US" sz="2200" dirty="0">
                <a:solidFill>
                  <a:srgbClr val="FFFFFF"/>
                </a:solidFill>
              </a:rPr>
              <a:t>(Arcadis)</a:t>
            </a:r>
            <a:endParaRPr lang="en-US" sz="3200" dirty="0">
              <a:solidFill>
                <a:srgbClr val="FFFFFF"/>
              </a:solidFill>
            </a:endParaRPr>
          </a:p>
        </p:txBody>
      </p:sp>
      <p:sp>
        <p:nvSpPr>
          <p:cNvPr id="3" name="Content Placeholder 2">
            <a:extLst>
              <a:ext uri="{FF2B5EF4-FFF2-40B4-BE49-F238E27FC236}">
                <a16:creationId xmlns:a16="http://schemas.microsoft.com/office/drawing/2014/main" id="{3F3D3278-6E87-4D0E-A55C-2F292B0DC821}"/>
              </a:ext>
            </a:extLst>
          </p:cNvPr>
          <p:cNvSpPr>
            <a:spLocks noGrp="1"/>
          </p:cNvSpPr>
          <p:nvPr>
            <p:ph idx="1"/>
          </p:nvPr>
        </p:nvSpPr>
        <p:spPr>
          <a:xfrm>
            <a:off x="421436" y="2562869"/>
            <a:ext cx="11516608" cy="4057508"/>
          </a:xfrm>
        </p:spPr>
        <p:txBody>
          <a:bodyPr>
            <a:noAutofit/>
          </a:bodyPr>
          <a:lstStyle/>
          <a:p>
            <a:pPr algn="ctr"/>
            <a:r>
              <a:rPr lang="en-US" sz="2200" b="1" dirty="0"/>
              <a:t>Governing Rules</a:t>
            </a:r>
            <a:r>
              <a:rPr lang="en-US" sz="2200" dirty="0"/>
              <a:t>: Governed and controlled by single county or municipality. </a:t>
            </a:r>
          </a:p>
          <a:p>
            <a:pPr algn="ctr"/>
            <a:r>
              <a:rPr lang="en-US" sz="2200" b="1" dirty="0"/>
              <a:t>Creation</a:t>
            </a:r>
            <a:r>
              <a:rPr lang="en-US" sz="2200" dirty="0"/>
              <a:t>: Created through ordinance so long as the district lies within the boundaries of creating entity and ALL impacted municipalities approve; can also be created via special act of Florida Legislature.</a:t>
            </a:r>
          </a:p>
          <a:p>
            <a:pPr algn="ctr"/>
            <a:r>
              <a:rPr lang="en-US" sz="2200" b="1" dirty="0"/>
              <a:t>Characteristics</a:t>
            </a:r>
            <a:r>
              <a:rPr lang="en-US" sz="2200" dirty="0"/>
              <a:t>: Governing board sets solid waste policy; selection/retention of board membership subject to controlling entity; controlling entity approves the district’s budget.</a:t>
            </a:r>
          </a:p>
          <a:p>
            <a:pPr algn="ctr"/>
            <a:r>
              <a:rPr lang="en-US" sz="2200" b="1" dirty="0"/>
              <a:t>Taxing Authority</a:t>
            </a:r>
            <a:r>
              <a:rPr lang="en-US" sz="2200" dirty="0"/>
              <a:t>: Can only tax up to a certain limit (millage to be added to millage of creating entity and combined millage subject to millage cap of creating entity).</a:t>
            </a:r>
          </a:p>
        </p:txBody>
      </p:sp>
      <p:sp>
        <p:nvSpPr>
          <p:cNvPr id="4" name="Slide Number Placeholder 3">
            <a:extLst>
              <a:ext uri="{FF2B5EF4-FFF2-40B4-BE49-F238E27FC236}">
                <a16:creationId xmlns:a16="http://schemas.microsoft.com/office/drawing/2014/main" id="{91EF1F06-0E2E-4626-B3BA-FFA8DBEB5A71}"/>
              </a:ext>
            </a:extLst>
          </p:cNvPr>
          <p:cNvSpPr>
            <a:spLocks noGrp="1"/>
          </p:cNvSpPr>
          <p:nvPr>
            <p:ph type="sldNum" sz="quarter" idx="12"/>
          </p:nvPr>
        </p:nvSpPr>
        <p:spPr/>
        <p:txBody>
          <a:bodyPr/>
          <a:lstStyle/>
          <a:p>
            <a:fld id="{01FA0F55-B0AA-47BB-9743-4D9109BAB490}" type="slidenum">
              <a:rPr lang="en-US" smtClean="0"/>
              <a:t>30</a:t>
            </a:fld>
            <a:endParaRPr lang="en-US"/>
          </a:p>
        </p:txBody>
      </p:sp>
    </p:spTree>
    <p:extLst>
      <p:ext uri="{BB962C8B-B14F-4D97-AF65-F5344CB8AC3E}">
        <p14:creationId xmlns:p14="http://schemas.microsoft.com/office/powerpoint/2010/main" val="2727237629"/>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CB8523-7164-4139-AEF4-24161030905E}"/>
              </a:ext>
            </a:extLst>
          </p:cNvPr>
          <p:cNvSpPr>
            <a:spLocks noGrp="1"/>
          </p:cNvSpPr>
          <p:nvPr>
            <p:ph type="title"/>
          </p:nvPr>
        </p:nvSpPr>
        <p:spPr>
          <a:xfrm>
            <a:off x="720000" y="1008000"/>
            <a:ext cx="10752000" cy="630000"/>
          </a:xfrm>
        </p:spPr>
        <p:txBody>
          <a:bodyPr/>
          <a:lstStyle/>
          <a:p>
            <a:r>
              <a:rPr lang="en-US" dirty="0"/>
              <a:t>Types of Governance Structures – </a:t>
            </a:r>
            <a:br>
              <a:rPr lang="en-US" dirty="0"/>
            </a:br>
            <a:r>
              <a:rPr lang="en-US" sz="3200" dirty="0">
                <a:solidFill>
                  <a:schemeClr val="accent4"/>
                </a:solidFill>
              </a:rPr>
              <a:t>DEPENDENT VS. INDEPENDENT SPECIAL DISTRICT</a:t>
            </a:r>
            <a:endParaRPr lang="en-US" dirty="0">
              <a:solidFill>
                <a:schemeClr val="accent4"/>
              </a:solidFill>
            </a:endParaRPr>
          </a:p>
        </p:txBody>
      </p:sp>
      <p:graphicFrame>
        <p:nvGraphicFramePr>
          <p:cNvPr id="11" name="Table 10">
            <a:extLst>
              <a:ext uri="{FF2B5EF4-FFF2-40B4-BE49-F238E27FC236}">
                <a16:creationId xmlns:a16="http://schemas.microsoft.com/office/drawing/2014/main" id="{8BE35B7E-D566-4532-83C5-53C436ADCCD9}"/>
              </a:ext>
            </a:extLst>
          </p:cNvPr>
          <p:cNvGraphicFramePr>
            <a:graphicFrameLocks noGrp="1"/>
          </p:cNvGraphicFramePr>
          <p:nvPr/>
        </p:nvGraphicFramePr>
        <p:xfrm>
          <a:off x="720001" y="2247662"/>
          <a:ext cx="10752000" cy="3884625"/>
        </p:xfrm>
        <a:graphic>
          <a:graphicData uri="http://schemas.openxmlformats.org/drawingml/2006/table">
            <a:tbl>
              <a:tblPr firstRow="1" bandRow="1">
                <a:tableStyleId>{5C22544A-7EE6-4342-B048-85BDC9FD1C3A}</a:tableStyleId>
              </a:tblPr>
              <a:tblGrid>
                <a:gridCol w="8902082">
                  <a:extLst>
                    <a:ext uri="{9D8B030D-6E8A-4147-A177-3AD203B41FA5}">
                      <a16:colId xmlns:a16="http://schemas.microsoft.com/office/drawing/2014/main" val="1797401877"/>
                    </a:ext>
                  </a:extLst>
                </a:gridCol>
                <a:gridCol w="889053">
                  <a:extLst>
                    <a:ext uri="{9D8B030D-6E8A-4147-A177-3AD203B41FA5}">
                      <a16:colId xmlns:a16="http://schemas.microsoft.com/office/drawing/2014/main" val="2568927839"/>
                    </a:ext>
                  </a:extLst>
                </a:gridCol>
                <a:gridCol w="960865">
                  <a:extLst>
                    <a:ext uri="{9D8B030D-6E8A-4147-A177-3AD203B41FA5}">
                      <a16:colId xmlns:a16="http://schemas.microsoft.com/office/drawing/2014/main" val="2134973833"/>
                    </a:ext>
                  </a:extLst>
                </a:gridCol>
              </a:tblGrid>
              <a:tr h="751863">
                <a:tc>
                  <a:txBody>
                    <a:bodyPr/>
                    <a:lstStyle/>
                    <a:p>
                      <a:pPr algn="ctr"/>
                      <a:endParaRPr lang="en-US" dirty="0"/>
                    </a:p>
                  </a:txBody>
                  <a:tcPr/>
                </a:tc>
                <a:tc gridSpan="2">
                  <a:txBody>
                    <a:bodyPr/>
                    <a:lstStyle/>
                    <a:p>
                      <a:pPr algn="ctr"/>
                      <a:r>
                        <a:rPr lang="en-US" dirty="0"/>
                        <a:t>SPECIAL DISTRICTS</a:t>
                      </a:r>
                    </a:p>
                  </a:txBody>
                  <a:tcPr/>
                </a:tc>
                <a:tc hMerge="1">
                  <a:txBody>
                    <a:bodyPr/>
                    <a:lstStyle/>
                    <a:p>
                      <a:endParaRPr lang="en-US" dirty="0"/>
                    </a:p>
                  </a:txBody>
                  <a:tcPr/>
                </a:tc>
                <a:extLst>
                  <a:ext uri="{0D108BD9-81ED-4DB2-BD59-A6C34878D82A}">
                    <a16:rowId xmlns:a16="http://schemas.microsoft.com/office/drawing/2014/main" val="489794868"/>
                  </a:ext>
                </a:extLst>
              </a:tr>
              <a:tr h="751863">
                <a:tc>
                  <a:txBody>
                    <a:bodyPr/>
                    <a:lstStyle/>
                    <a:p>
                      <a:r>
                        <a:rPr lang="en-US" dirty="0"/>
                        <a:t>Criteria for Dependent and Independent Special Districts in accordance with F.S. 189.012</a:t>
                      </a:r>
                    </a:p>
                  </a:txBody>
                  <a:tcPr/>
                </a:tc>
                <a:tc>
                  <a:txBody>
                    <a:bodyPr/>
                    <a:lstStyle/>
                    <a:p>
                      <a:pPr algn="ctr"/>
                      <a:r>
                        <a:rPr lang="en-US" b="1" dirty="0">
                          <a:solidFill>
                            <a:schemeClr val="accent4"/>
                          </a:solidFill>
                        </a:rPr>
                        <a:t>DEP</a:t>
                      </a:r>
                    </a:p>
                  </a:txBody>
                  <a:tcPr/>
                </a:tc>
                <a:tc>
                  <a:txBody>
                    <a:bodyPr/>
                    <a:lstStyle/>
                    <a:p>
                      <a:pPr algn="ctr"/>
                      <a:r>
                        <a:rPr lang="en-US" b="1" dirty="0">
                          <a:solidFill>
                            <a:schemeClr val="accent4"/>
                          </a:solidFill>
                        </a:rPr>
                        <a:t>IND</a:t>
                      </a:r>
                    </a:p>
                  </a:txBody>
                  <a:tcPr/>
                </a:tc>
                <a:extLst>
                  <a:ext uri="{0D108BD9-81ED-4DB2-BD59-A6C34878D82A}">
                    <a16:rowId xmlns:a16="http://schemas.microsoft.com/office/drawing/2014/main" val="3962891350"/>
                  </a:ext>
                </a:extLst>
              </a:tr>
              <a:tr h="435603">
                <a:tc>
                  <a:txBody>
                    <a:bodyPr/>
                    <a:lstStyle/>
                    <a:p>
                      <a:r>
                        <a:rPr lang="en-US" dirty="0"/>
                        <a:t>Governing body members are identical to governing body members of the county.</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107975458"/>
                  </a:ext>
                </a:extLst>
              </a:tr>
              <a:tr h="435603">
                <a:tc>
                  <a:txBody>
                    <a:bodyPr/>
                    <a:lstStyle/>
                    <a:p>
                      <a:r>
                        <a:rPr lang="en-US" dirty="0"/>
                        <a:t>All members of the governing body are appointed by a single county or municipality</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180191593"/>
                  </a:ext>
                </a:extLst>
              </a:tr>
              <a:tr h="1074090">
                <a:tc>
                  <a:txBody>
                    <a:bodyPr/>
                    <a:lstStyle/>
                    <a:p>
                      <a:r>
                        <a:rPr lang="en-US" dirty="0"/>
                        <a:t>During their unexpired terms, members of the special district’s governing body are subject to removal at will by the governing body of a single county or a single municipality.</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9317742"/>
                  </a:ext>
                </a:extLst>
              </a:tr>
              <a:tr h="435603">
                <a:tc>
                  <a:txBody>
                    <a:bodyPr/>
                    <a:lstStyle/>
                    <a:p>
                      <a:r>
                        <a:rPr lang="en-US" dirty="0"/>
                        <a:t>Budget requires approval by governing body vote.</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993605042"/>
                  </a:ext>
                </a:extLst>
              </a:tr>
            </a:tbl>
          </a:graphicData>
        </a:graphic>
      </p:graphicFrame>
      <p:pic>
        <p:nvPicPr>
          <p:cNvPr id="14" name="Picture 13">
            <a:extLst>
              <a:ext uri="{FF2B5EF4-FFF2-40B4-BE49-F238E27FC236}">
                <a16:creationId xmlns:a16="http://schemas.microsoft.com/office/drawing/2014/main" id="{CD9104ED-76DD-4C57-BDA9-DC917299A554}"/>
              </a:ext>
            </a:extLst>
          </p:cNvPr>
          <p:cNvPicPr>
            <a:picLocks noChangeAspect="1"/>
          </p:cNvPicPr>
          <p:nvPr/>
        </p:nvPicPr>
        <p:blipFill>
          <a:blip r:embed="rId2"/>
          <a:stretch>
            <a:fillRect/>
          </a:stretch>
        </p:blipFill>
        <p:spPr>
          <a:xfrm>
            <a:off x="9877019" y="3770464"/>
            <a:ext cx="391633" cy="391633"/>
          </a:xfrm>
          <a:prstGeom prst="rect">
            <a:avLst/>
          </a:prstGeom>
        </p:spPr>
      </p:pic>
      <p:pic>
        <p:nvPicPr>
          <p:cNvPr id="15" name="Picture 14">
            <a:extLst>
              <a:ext uri="{FF2B5EF4-FFF2-40B4-BE49-F238E27FC236}">
                <a16:creationId xmlns:a16="http://schemas.microsoft.com/office/drawing/2014/main" id="{3FF9E239-08AD-4FAD-B64B-0E2D5100894E}"/>
              </a:ext>
            </a:extLst>
          </p:cNvPr>
          <p:cNvPicPr>
            <a:picLocks noChangeAspect="1"/>
          </p:cNvPicPr>
          <p:nvPr/>
        </p:nvPicPr>
        <p:blipFill>
          <a:blip r:embed="rId2"/>
          <a:stretch>
            <a:fillRect/>
          </a:stretch>
        </p:blipFill>
        <p:spPr>
          <a:xfrm>
            <a:off x="9877018" y="4202734"/>
            <a:ext cx="391633" cy="391633"/>
          </a:xfrm>
          <a:prstGeom prst="rect">
            <a:avLst/>
          </a:prstGeom>
        </p:spPr>
      </p:pic>
      <p:pic>
        <p:nvPicPr>
          <p:cNvPr id="16" name="Picture 15">
            <a:extLst>
              <a:ext uri="{FF2B5EF4-FFF2-40B4-BE49-F238E27FC236}">
                <a16:creationId xmlns:a16="http://schemas.microsoft.com/office/drawing/2014/main" id="{23A82242-EE80-428B-B554-347B1A58A869}"/>
              </a:ext>
            </a:extLst>
          </p:cNvPr>
          <p:cNvPicPr>
            <a:picLocks noChangeAspect="1"/>
          </p:cNvPicPr>
          <p:nvPr/>
        </p:nvPicPr>
        <p:blipFill>
          <a:blip r:embed="rId2"/>
          <a:stretch>
            <a:fillRect/>
          </a:stretch>
        </p:blipFill>
        <p:spPr>
          <a:xfrm>
            <a:off x="9877017" y="4917618"/>
            <a:ext cx="391633" cy="391633"/>
          </a:xfrm>
          <a:prstGeom prst="rect">
            <a:avLst/>
          </a:prstGeom>
        </p:spPr>
      </p:pic>
      <p:pic>
        <p:nvPicPr>
          <p:cNvPr id="17" name="Picture 16">
            <a:extLst>
              <a:ext uri="{FF2B5EF4-FFF2-40B4-BE49-F238E27FC236}">
                <a16:creationId xmlns:a16="http://schemas.microsoft.com/office/drawing/2014/main" id="{57B45E9E-0480-41EB-86B8-75ADB990817F}"/>
              </a:ext>
            </a:extLst>
          </p:cNvPr>
          <p:cNvPicPr>
            <a:picLocks noChangeAspect="1"/>
          </p:cNvPicPr>
          <p:nvPr/>
        </p:nvPicPr>
        <p:blipFill>
          <a:blip r:embed="rId2"/>
          <a:stretch>
            <a:fillRect/>
          </a:stretch>
        </p:blipFill>
        <p:spPr>
          <a:xfrm>
            <a:off x="9877016" y="5719007"/>
            <a:ext cx="391633" cy="391633"/>
          </a:xfrm>
          <a:prstGeom prst="rect">
            <a:avLst/>
          </a:prstGeom>
        </p:spPr>
      </p:pic>
      <p:grpSp>
        <p:nvGrpSpPr>
          <p:cNvPr id="28" name="Group 27">
            <a:extLst>
              <a:ext uri="{FF2B5EF4-FFF2-40B4-BE49-F238E27FC236}">
                <a16:creationId xmlns:a16="http://schemas.microsoft.com/office/drawing/2014/main" id="{20D60FF3-3716-41EB-98FB-AAFE922CF1AD}"/>
              </a:ext>
            </a:extLst>
          </p:cNvPr>
          <p:cNvGrpSpPr/>
          <p:nvPr/>
        </p:nvGrpSpPr>
        <p:grpSpPr>
          <a:xfrm>
            <a:off x="10792833" y="4216445"/>
            <a:ext cx="401765" cy="387753"/>
            <a:chOff x="10792833" y="4216445"/>
            <a:chExt cx="401765" cy="387753"/>
          </a:xfrm>
        </p:grpSpPr>
        <p:pic>
          <p:nvPicPr>
            <p:cNvPr id="20" name="Picture 19">
              <a:extLst>
                <a:ext uri="{FF2B5EF4-FFF2-40B4-BE49-F238E27FC236}">
                  <a16:creationId xmlns:a16="http://schemas.microsoft.com/office/drawing/2014/main" id="{913A8387-6896-48BB-819A-A802BCDC2FC5}"/>
                </a:ext>
              </a:extLst>
            </p:cNvPr>
            <p:cNvPicPr>
              <a:picLocks noChangeAspect="1"/>
            </p:cNvPicPr>
            <p:nvPr/>
          </p:nvPicPr>
          <p:blipFill>
            <a:blip r:embed="rId3"/>
            <a:stretch>
              <a:fillRect/>
            </a:stretch>
          </p:blipFill>
          <p:spPr>
            <a:xfrm>
              <a:off x="10792833" y="4216445"/>
              <a:ext cx="382185" cy="382185"/>
            </a:xfrm>
            <a:prstGeom prst="rect">
              <a:avLst/>
            </a:prstGeom>
          </p:spPr>
        </p:pic>
        <p:sp>
          <p:nvSpPr>
            <p:cNvPr id="22" name="TextBox 21">
              <a:extLst>
                <a:ext uri="{FF2B5EF4-FFF2-40B4-BE49-F238E27FC236}">
                  <a16:creationId xmlns:a16="http://schemas.microsoft.com/office/drawing/2014/main" id="{41C2BD7C-14CE-476E-A03B-643A24651514}"/>
                </a:ext>
              </a:extLst>
            </p:cNvPr>
            <p:cNvSpPr txBox="1"/>
            <p:nvPr/>
          </p:nvSpPr>
          <p:spPr>
            <a:xfrm>
              <a:off x="10812413" y="4234866"/>
              <a:ext cx="382185" cy="369332"/>
            </a:xfrm>
            <a:prstGeom prst="rect">
              <a:avLst/>
            </a:prstGeom>
            <a:noFill/>
          </p:spPr>
          <p:txBody>
            <a:bodyPr wrap="square" rtlCol="0">
              <a:spAutoFit/>
            </a:bodyPr>
            <a:lstStyle/>
            <a:p>
              <a:pPr marL="0" marR="0" lvl="0" indent="0" algn="l" defTabSz="457200" rtl="0" eaLnBrk="1" fontAlgn="auto" latinLnBrk="0" hangingPunct="1">
                <a:lnSpc>
                  <a:spcPct val="90000"/>
                </a:lnSpc>
                <a:spcBef>
                  <a:spcPts val="200"/>
                </a:spcBef>
                <a:spcAft>
                  <a:spcPts val="4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a:ea typeface="+mn-ea"/>
                  <a:cs typeface="+mn-cs"/>
                </a:rPr>
                <a:t>X</a:t>
              </a:r>
            </a:p>
          </p:txBody>
        </p:sp>
      </p:grpSp>
      <p:grpSp>
        <p:nvGrpSpPr>
          <p:cNvPr id="29" name="Group 28">
            <a:extLst>
              <a:ext uri="{FF2B5EF4-FFF2-40B4-BE49-F238E27FC236}">
                <a16:creationId xmlns:a16="http://schemas.microsoft.com/office/drawing/2014/main" id="{3E6C1C19-BC7B-4867-A17E-9CC9E709573A}"/>
              </a:ext>
            </a:extLst>
          </p:cNvPr>
          <p:cNvGrpSpPr/>
          <p:nvPr/>
        </p:nvGrpSpPr>
        <p:grpSpPr>
          <a:xfrm>
            <a:off x="10792833" y="3779912"/>
            <a:ext cx="401765" cy="393009"/>
            <a:chOff x="10792833" y="3779912"/>
            <a:chExt cx="401765" cy="393009"/>
          </a:xfrm>
        </p:grpSpPr>
        <p:pic>
          <p:nvPicPr>
            <p:cNvPr id="21" name="Picture 20">
              <a:extLst>
                <a:ext uri="{FF2B5EF4-FFF2-40B4-BE49-F238E27FC236}">
                  <a16:creationId xmlns:a16="http://schemas.microsoft.com/office/drawing/2014/main" id="{FF87B3C9-0A05-4C64-9B48-D12AA22C7DEA}"/>
                </a:ext>
              </a:extLst>
            </p:cNvPr>
            <p:cNvPicPr>
              <a:picLocks noChangeAspect="1"/>
            </p:cNvPicPr>
            <p:nvPr/>
          </p:nvPicPr>
          <p:blipFill>
            <a:blip r:embed="rId3"/>
            <a:stretch>
              <a:fillRect/>
            </a:stretch>
          </p:blipFill>
          <p:spPr>
            <a:xfrm>
              <a:off x="10792833" y="3779912"/>
              <a:ext cx="382185" cy="382185"/>
            </a:xfrm>
            <a:prstGeom prst="rect">
              <a:avLst/>
            </a:prstGeom>
          </p:spPr>
        </p:pic>
        <p:sp>
          <p:nvSpPr>
            <p:cNvPr id="23" name="TextBox 22">
              <a:extLst>
                <a:ext uri="{FF2B5EF4-FFF2-40B4-BE49-F238E27FC236}">
                  <a16:creationId xmlns:a16="http://schemas.microsoft.com/office/drawing/2014/main" id="{FDD5F87A-7E61-48B9-A099-4B9D94DCB81C}"/>
                </a:ext>
              </a:extLst>
            </p:cNvPr>
            <p:cNvSpPr txBox="1"/>
            <p:nvPr/>
          </p:nvSpPr>
          <p:spPr>
            <a:xfrm>
              <a:off x="10812413" y="3803589"/>
              <a:ext cx="382185" cy="369332"/>
            </a:xfrm>
            <a:prstGeom prst="rect">
              <a:avLst/>
            </a:prstGeom>
            <a:noFill/>
          </p:spPr>
          <p:txBody>
            <a:bodyPr wrap="square" rtlCol="0">
              <a:spAutoFit/>
            </a:bodyPr>
            <a:lstStyle/>
            <a:p>
              <a:pPr marL="0" marR="0" lvl="0" indent="0" algn="l" defTabSz="457200" rtl="0" eaLnBrk="1" fontAlgn="auto" latinLnBrk="0" hangingPunct="1">
                <a:lnSpc>
                  <a:spcPct val="90000"/>
                </a:lnSpc>
                <a:spcBef>
                  <a:spcPts val="200"/>
                </a:spcBef>
                <a:spcAft>
                  <a:spcPts val="4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a:ea typeface="+mn-ea"/>
                  <a:cs typeface="+mn-cs"/>
                </a:rPr>
                <a:t>X</a:t>
              </a:r>
            </a:p>
          </p:txBody>
        </p:sp>
      </p:grpSp>
      <p:grpSp>
        <p:nvGrpSpPr>
          <p:cNvPr id="27" name="Group 26">
            <a:extLst>
              <a:ext uri="{FF2B5EF4-FFF2-40B4-BE49-F238E27FC236}">
                <a16:creationId xmlns:a16="http://schemas.microsoft.com/office/drawing/2014/main" id="{E43B9230-F56C-4842-8D29-EB843815E30F}"/>
              </a:ext>
            </a:extLst>
          </p:cNvPr>
          <p:cNvGrpSpPr/>
          <p:nvPr/>
        </p:nvGrpSpPr>
        <p:grpSpPr>
          <a:xfrm>
            <a:off x="10792833" y="4922341"/>
            <a:ext cx="397913" cy="390847"/>
            <a:chOff x="10792833" y="4922341"/>
            <a:chExt cx="397913" cy="390847"/>
          </a:xfrm>
        </p:grpSpPr>
        <p:pic>
          <p:nvPicPr>
            <p:cNvPr id="19" name="Picture 18">
              <a:extLst>
                <a:ext uri="{FF2B5EF4-FFF2-40B4-BE49-F238E27FC236}">
                  <a16:creationId xmlns:a16="http://schemas.microsoft.com/office/drawing/2014/main" id="{B426A32A-CA13-4DA3-8615-B78B36F4F657}"/>
                </a:ext>
              </a:extLst>
            </p:cNvPr>
            <p:cNvPicPr>
              <a:picLocks noChangeAspect="1"/>
            </p:cNvPicPr>
            <p:nvPr/>
          </p:nvPicPr>
          <p:blipFill>
            <a:blip r:embed="rId3"/>
            <a:stretch>
              <a:fillRect/>
            </a:stretch>
          </p:blipFill>
          <p:spPr>
            <a:xfrm>
              <a:off x="10792833" y="4922341"/>
              <a:ext cx="382185" cy="382185"/>
            </a:xfrm>
            <a:prstGeom prst="rect">
              <a:avLst/>
            </a:prstGeom>
          </p:spPr>
        </p:pic>
        <p:sp>
          <p:nvSpPr>
            <p:cNvPr id="24" name="TextBox 23">
              <a:extLst>
                <a:ext uri="{FF2B5EF4-FFF2-40B4-BE49-F238E27FC236}">
                  <a16:creationId xmlns:a16="http://schemas.microsoft.com/office/drawing/2014/main" id="{07C91C11-9CFC-4C3E-A181-9E9B4A0F5DB0}"/>
                </a:ext>
              </a:extLst>
            </p:cNvPr>
            <p:cNvSpPr txBox="1"/>
            <p:nvPr/>
          </p:nvSpPr>
          <p:spPr>
            <a:xfrm>
              <a:off x="10808561" y="4943856"/>
              <a:ext cx="382185" cy="369332"/>
            </a:xfrm>
            <a:prstGeom prst="rect">
              <a:avLst/>
            </a:prstGeom>
            <a:noFill/>
          </p:spPr>
          <p:txBody>
            <a:bodyPr wrap="square" rtlCol="0">
              <a:spAutoFit/>
            </a:bodyPr>
            <a:lstStyle/>
            <a:p>
              <a:pPr marL="0" marR="0" lvl="0" indent="0" algn="l" defTabSz="457200" rtl="0" eaLnBrk="1" fontAlgn="auto" latinLnBrk="0" hangingPunct="1">
                <a:lnSpc>
                  <a:spcPct val="90000"/>
                </a:lnSpc>
                <a:spcBef>
                  <a:spcPts val="200"/>
                </a:spcBef>
                <a:spcAft>
                  <a:spcPts val="4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a:ea typeface="+mn-ea"/>
                  <a:cs typeface="+mn-cs"/>
                </a:rPr>
                <a:t>X</a:t>
              </a:r>
            </a:p>
          </p:txBody>
        </p:sp>
      </p:grpSp>
      <p:grpSp>
        <p:nvGrpSpPr>
          <p:cNvPr id="26" name="Group 25">
            <a:extLst>
              <a:ext uri="{FF2B5EF4-FFF2-40B4-BE49-F238E27FC236}">
                <a16:creationId xmlns:a16="http://schemas.microsoft.com/office/drawing/2014/main" id="{36560D8C-1C1C-474C-8C71-83AE8BA03235}"/>
              </a:ext>
            </a:extLst>
          </p:cNvPr>
          <p:cNvGrpSpPr/>
          <p:nvPr/>
        </p:nvGrpSpPr>
        <p:grpSpPr>
          <a:xfrm>
            <a:off x="10792833" y="5728455"/>
            <a:ext cx="397913" cy="397086"/>
            <a:chOff x="10792833" y="5728455"/>
            <a:chExt cx="397913" cy="397086"/>
          </a:xfrm>
        </p:grpSpPr>
        <p:pic>
          <p:nvPicPr>
            <p:cNvPr id="18" name="Picture 17">
              <a:extLst>
                <a:ext uri="{FF2B5EF4-FFF2-40B4-BE49-F238E27FC236}">
                  <a16:creationId xmlns:a16="http://schemas.microsoft.com/office/drawing/2014/main" id="{AA8EA935-6996-43CD-95FD-22703E4628B6}"/>
                </a:ext>
              </a:extLst>
            </p:cNvPr>
            <p:cNvPicPr>
              <a:picLocks noChangeAspect="1"/>
            </p:cNvPicPr>
            <p:nvPr/>
          </p:nvPicPr>
          <p:blipFill>
            <a:blip r:embed="rId3"/>
            <a:stretch>
              <a:fillRect/>
            </a:stretch>
          </p:blipFill>
          <p:spPr>
            <a:xfrm>
              <a:off x="10792833" y="5728455"/>
              <a:ext cx="382185" cy="382185"/>
            </a:xfrm>
            <a:prstGeom prst="rect">
              <a:avLst/>
            </a:prstGeom>
          </p:spPr>
        </p:pic>
        <p:sp>
          <p:nvSpPr>
            <p:cNvPr id="25" name="TextBox 24">
              <a:extLst>
                <a:ext uri="{FF2B5EF4-FFF2-40B4-BE49-F238E27FC236}">
                  <a16:creationId xmlns:a16="http://schemas.microsoft.com/office/drawing/2014/main" id="{BE127AFF-C4AE-40C6-B3B1-A1E01C8D0257}"/>
                </a:ext>
              </a:extLst>
            </p:cNvPr>
            <p:cNvSpPr txBox="1"/>
            <p:nvPr/>
          </p:nvSpPr>
          <p:spPr>
            <a:xfrm>
              <a:off x="10808561" y="5756209"/>
              <a:ext cx="382185" cy="369332"/>
            </a:xfrm>
            <a:prstGeom prst="rect">
              <a:avLst/>
            </a:prstGeom>
            <a:noFill/>
          </p:spPr>
          <p:txBody>
            <a:bodyPr wrap="square" rtlCol="0">
              <a:spAutoFit/>
            </a:bodyPr>
            <a:lstStyle/>
            <a:p>
              <a:pPr marL="0" marR="0" lvl="0" indent="0" algn="l" defTabSz="457200" rtl="0" eaLnBrk="1" fontAlgn="auto" latinLnBrk="0" hangingPunct="1">
                <a:lnSpc>
                  <a:spcPct val="90000"/>
                </a:lnSpc>
                <a:spcBef>
                  <a:spcPts val="200"/>
                </a:spcBef>
                <a:spcAft>
                  <a:spcPts val="4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a:ea typeface="+mn-ea"/>
                  <a:cs typeface="+mn-cs"/>
                </a:rPr>
                <a:t>X</a:t>
              </a:r>
            </a:p>
          </p:txBody>
        </p:sp>
      </p:grpSp>
    </p:spTree>
    <p:extLst>
      <p:ext uri="{BB962C8B-B14F-4D97-AF65-F5344CB8AC3E}">
        <p14:creationId xmlns:p14="http://schemas.microsoft.com/office/powerpoint/2010/main" val="36800445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5107341D-1485-4DBE-A176-B84D81537479}"/>
              </a:ext>
            </a:extLst>
          </p:cNvPr>
          <p:cNvSpPr>
            <a:spLocks noGrp="1"/>
          </p:cNvSpPr>
          <p:nvPr>
            <p:ph type="title"/>
          </p:nvPr>
        </p:nvSpPr>
        <p:spPr>
          <a:xfrm>
            <a:off x="1103312" y="452718"/>
            <a:ext cx="8947522" cy="1400530"/>
          </a:xfrm>
        </p:spPr>
        <p:txBody>
          <a:bodyPr anchor="ctr">
            <a:normAutofit fontScale="90000"/>
          </a:bodyPr>
          <a:lstStyle/>
          <a:p>
            <a:r>
              <a:rPr lang="en-US" dirty="0">
                <a:solidFill>
                  <a:srgbClr val="FFFFFF"/>
                </a:solidFill>
              </a:rPr>
              <a:t>Governance Overview –</a:t>
            </a:r>
            <a:br>
              <a:rPr lang="en-US" dirty="0">
                <a:solidFill>
                  <a:srgbClr val="FFFFFF"/>
                </a:solidFill>
              </a:rPr>
            </a:br>
            <a:r>
              <a:rPr lang="en-US" sz="3200" dirty="0">
                <a:solidFill>
                  <a:srgbClr val="FFFFFF"/>
                </a:solidFill>
              </a:rPr>
              <a:t>Interlocal Agreement</a:t>
            </a:r>
            <a:br>
              <a:rPr lang="en-US" sz="3200" dirty="0">
                <a:solidFill>
                  <a:srgbClr val="FFFFFF"/>
                </a:solidFill>
              </a:rPr>
            </a:br>
            <a:r>
              <a:rPr lang="en-US" sz="2200" dirty="0">
                <a:solidFill>
                  <a:srgbClr val="FFFFFF"/>
                </a:solidFill>
              </a:rPr>
              <a:t>(Arcadis)</a:t>
            </a:r>
            <a:endParaRPr lang="en-US" sz="3200" dirty="0">
              <a:solidFill>
                <a:srgbClr val="FFFFFF"/>
              </a:solidFill>
            </a:endParaRPr>
          </a:p>
        </p:txBody>
      </p:sp>
      <p:sp>
        <p:nvSpPr>
          <p:cNvPr id="3" name="Content Placeholder 2">
            <a:extLst>
              <a:ext uri="{FF2B5EF4-FFF2-40B4-BE49-F238E27FC236}">
                <a16:creationId xmlns:a16="http://schemas.microsoft.com/office/drawing/2014/main" id="{AFC03247-8D3B-4352-9629-301AE6B0D754}"/>
              </a:ext>
            </a:extLst>
          </p:cNvPr>
          <p:cNvSpPr>
            <a:spLocks noGrp="1"/>
          </p:cNvSpPr>
          <p:nvPr>
            <p:ph idx="1"/>
          </p:nvPr>
        </p:nvSpPr>
        <p:spPr>
          <a:xfrm>
            <a:off x="1103312" y="2587999"/>
            <a:ext cx="10020300" cy="3989618"/>
          </a:xfrm>
        </p:spPr>
        <p:txBody>
          <a:bodyPr>
            <a:noAutofit/>
          </a:bodyPr>
          <a:lstStyle/>
          <a:p>
            <a:pPr algn="ctr">
              <a:lnSpc>
                <a:spcPct val="90000"/>
              </a:lnSpc>
            </a:pPr>
            <a:r>
              <a:rPr lang="en-US" sz="2600" b="1" dirty="0"/>
              <a:t>Governing Rules</a:t>
            </a:r>
            <a:r>
              <a:rPr lang="en-US" sz="2600" dirty="0"/>
              <a:t>: Allows for creation of separate legal entity to make decisions on comprehensive solid waste system.</a:t>
            </a:r>
          </a:p>
          <a:p>
            <a:pPr algn="ctr">
              <a:lnSpc>
                <a:spcPct val="90000"/>
              </a:lnSpc>
            </a:pPr>
            <a:r>
              <a:rPr lang="en-US" sz="2600" b="1" dirty="0"/>
              <a:t>Creation: </a:t>
            </a:r>
            <a:r>
              <a:rPr lang="en-US" sz="2600" dirty="0"/>
              <a:t>Requires municipalities representing at least 50% of County residents to sign on before it can go into effect.</a:t>
            </a:r>
          </a:p>
          <a:p>
            <a:pPr algn="ctr">
              <a:lnSpc>
                <a:spcPct val="90000"/>
              </a:lnSpc>
            </a:pPr>
            <a:r>
              <a:rPr lang="en-US" sz="2600" b="1" dirty="0"/>
              <a:t>Characteristics: </a:t>
            </a:r>
            <a:r>
              <a:rPr lang="en-US" sz="2600" dirty="0"/>
              <a:t>Would provide flexibility for cooperative solutions; created entity would have ability to levy special assessments and establish rates/fees. </a:t>
            </a:r>
          </a:p>
          <a:p>
            <a:pPr algn="ctr">
              <a:lnSpc>
                <a:spcPct val="90000"/>
              </a:lnSpc>
            </a:pPr>
            <a:r>
              <a:rPr lang="en-US" sz="2600" b="1" dirty="0"/>
              <a:t>Taxing Authority: </a:t>
            </a:r>
            <a:r>
              <a:rPr lang="en-US" sz="2600" dirty="0"/>
              <a:t>None. </a:t>
            </a:r>
          </a:p>
        </p:txBody>
      </p:sp>
      <p:sp>
        <p:nvSpPr>
          <p:cNvPr id="4" name="Slide Number Placeholder 3">
            <a:extLst>
              <a:ext uri="{FF2B5EF4-FFF2-40B4-BE49-F238E27FC236}">
                <a16:creationId xmlns:a16="http://schemas.microsoft.com/office/drawing/2014/main" id="{F20477E8-B5C5-408E-8D95-00DEA7C7FE56}"/>
              </a:ext>
            </a:extLst>
          </p:cNvPr>
          <p:cNvSpPr>
            <a:spLocks noGrp="1"/>
          </p:cNvSpPr>
          <p:nvPr>
            <p:ph type="sldNum" sz="quarter" idx="12"/>
          </p:nvPr>
        </p:nvSpPr>
        <p:spPr/>
        <p:txBody>
          <a:bodyPr/>
          <a:lstStyle/>
          <a:p>
            <a:fld id="{01FA0F55-B0AA-47BB-9743-4D9109BAB490}" type="slidenum">
              <a:rPr lang="en-US" smtClean="0"/>
              <a:t>32</a:t>
            </a:fld>
            <a:endParaRPr lang="en-US"/>
          </a:p>
        </p:txBody>
      </p:sp>
    </p:spTree>
    <p:extLst>
      <p:ext uri="{BB962C8B-B14F-4D97-AF65-F5344CB8AC3E}">
        <p14:creationId xmlns:p14="http://schemas.microsoft.com/office/powerpoint/2010/main" val="204252700"/>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CB8523-7164-4139-AEF4-24161030905E}"/>
              </a:ext>
            </a:extLst>
          </p:cNvPr>
          <p:cNvSpPr>
            <a:spLocks noGrp="1"/>
          </p:cNvSpPr>
          <p:nvPr>
            <p:ph type="title"/>
          </p:nvPr>
        </p:nvSpPr>
        <p:spPr/>
        <p:txBody>
          <a:bodyPr/>
          <a:lstStyle/>
          <a:p>
            <a:r>
              <a:rPr lang="en-US" dirty="0"/>
              <a:t>Special District vs. Singular Government Entity </a:t>
            </a:r>
          </a:p>
        </p:txBody>
      </p:sp>
      <p:sp>
        <p:nvSpPr>
          <p:cNvPr id="7" name="Content Placeholder 1">
            <a:extLst>
              <a:ext uri="{FF2B5EF4-FFF2-40B4-BE49-F238E27FC236}">
                <a16:creationId xmlns:a16="http://schemas.microsoft.com/office/drawing/2014/main" id="{D5EA6E64-3732-4BDD-B9A5-BA3FD7C546F3}"/>
              </a:ext>
            </a:extLst>
          </p:cNvPr>
          <p:cNvSpPr>
            <a:spLocks noGrp="1"/>
          </p:cNvSpPr>
          <p:nvPr>
            <p:ph sz="quarter" idx="16"/>
          </p:nvPr>
        </p:nvSpPr>
        <p:spPr>
          <a:xfrm>
            <a:off x="1031754" y="1929580"/>
            <a:ext cx="7252710" cy="630000"/>
          </a:xfrm>
        </p:spPr>
        <p:txBody>
          <a:bodyPr/>
          <a:lstStyle/>
          <a:p>
            <a:r>
              <a:rPr lang="en-US" sz="2800" b="1" i="1" dirty="0"/>
              <a:t>The main difference is </a:t>
            </a:r>
            <a:r>
              <a:rPr lang="en-US" sz="2800" b="1" i="1" dirty="0">
                <a:solidFill>
                  <a:srgbClr val="00A9E4"/>
                </a:solidFill>
              </a:rPr>
              <a:t>their purpose</a:t>
            </a:r>
            <a:r>
              <a:rPr lang="en-US" sz="2800" b="1" i="1" dirty="0"/>
              <a:t>:</a:t>
            </a:r>
          </a:p>
        </p:txBody>
      </p:sp>
      <p:sp>
        <p:nvSpPr>
          <p:cNvPr id="4" name="Content Placeholder 1">
            <a:extLst>
              <a:ext uri="{FF2B5EF4-FFF2-40B4-BE49-F238E27FC236}">
                <a16:creationId xmlns:a16="http://schemas.microsoft.com/office/drawing/2014/main" id="{3D5631E9-9EF7-450D-ADCD-981DA8804367}"/>
              </a:ext>
            </a:extLst>
          </p:cNvPr>
          <p:cNvSpPr txBox="1">
            <a:spLocks/>
          </p:cNvSpPr>
          <p:nvPr/>
        </p:nvSpPr>
        <p:spPr>
          <a:xfrm>
            <a:off x="6906839" y="2854763"/>
            <a:ext cx="4696979" cy="2512765"/>
          </a:xfrm>
          <a:prstGeom prst="rect">
            <a:avLst/>
          </a:prstGeom>
        </p:spPr>
        <p:txBody>
          <a:bodyPr vert="horz" lIns="0" tIns="45720" rIns="0" bIns="45720" rtlCol="0">
            <a:noAutofit/>
          </a:bodyPr>
          <a:lstStyle>
            <a:lvl1pPr marL="0" indent="0" algn="l" defTabSz="914400" rtl="0" eaLnBrk="1" latinLnBrk="0" hangingPunct="1">
              <a:lnSpc>
                <a:spcPct val="90000"/>
              </a:lnSpc>
              <a:spcBef>
                <a:spcPts val="600"/>
              </a:spcBef>
              <a:spcAft>
                <a:spcPts val="1200"/>
              </a:spcAft>
              <a:buClr>
                <a:schemeClr val="accent1"/>
              </a:buClr>
              <a:buFont typeface="Arial" panose="020B0604020202020204" pitchFamily="34" charset="0"/>
              <a:buNone/>
              <a:defRPr sz="2400" kern="1200">
                <a:solidFill>
                  <a:schemeClr val="tx1"/>
                </a:solidFill>
                <a:latin typeface="+mn-lt"/>
                <a:ea typeface="+mn-ea"/>
                <a:cs typeface="+mn-cs"/>
              </a:defRPr>
            </a:lvl1pPr>
            <a:lvl2pPr marL="269875" indent="-269875"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lang="en-US" sz="2400" kern="1200" dirty="0" smtClean="0">
                <a:solidFill>
                  <a:schemeClr val="tx1"/>
                </a:solidFill>
                <a:latin typeface="+mn-lt"/>
                <a:ea typeface="+mn-ea"/>
                <a:cs typeface="+mn-cs"/>
              </a:defRPr>
            </a:lvl2pPr>
            <a:lvl3pPr marL="538163" indent="-268288"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lang="en-US" sz="2000" kern="1200" dirty="0" smtClean="0">
                <a:solidFill>
                  <a:schemeClr val="tx1"/>
                </a:solidFill>
                <a:latin typeface="+mn-lt"/>
                <a:ea typeface="+mn-ea"/>
                <a:cs typeface="+mn-cs"/>
              </a:defRPr>
            </a:lvl3pPr>
            <a:lvl4pPr marL="808038" indent="-269875" algn="l" defTabSz="914400" rtl="0" eaLnBrk="1" latinLnBrk="0" hangingPunct="1">
              <a:lnSpc>
                <a:spcPct val="90000"/>
              </a:lnSpc>
              <a:spcBef>
                <a:spcPts val="300"/>
              </a:spcBef>
              <a:spcAft>
                <a:spcPts val="600"/>
              </a:spcAft>
              <a:buClr>
                <a:schemeClr val="accent1"/>
              </a:buClr>
              <a:buFont typeface="Arial" panose="020B0604020202020204" pitchFamily="34" charset="0"/>
              <a:buChar char="•"/>
              <a:tabLst>
                <a:tab pos="808038" algn="l"/>
              </a:tabLst>
              <a:defRPr lang="en-US" sz="1800" kern="1200" dirty="0">
                <a:solidFill>
                  <a:schemeClr val="tx1"/>
                </a:solidFill>
                <a:latin typeface="+mn-lt"/>
                <a:ea typeface="+mn-ea"/>
                <a:cs typeface="+mn-cs"/>
              </a:defRPr>
            </a:lvl4pPr>
            <a:lvl5pPr marL="1076325" indent="-268288"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1200"/>
              </a:spcAft>
              <a:buClr>
                <a:srgbClr val="E4610F"/>
              </a:buClr>
              <a:buSzTx/>
              <a:buFont typeface="Arial" panose="020B0604020202020204" pitchFamily="34" charset="0"/>
              <a:buNone/>
              <a:tabLst/>
              <a:defRPr/>
            </a:pPr>
            <a:r>
              <a:rPr kumimoji="0" lang="en-US" sz="2600" b="1" i="0" u="none" strike="noStrike" kern="1200" cap="none" spc="0" normalizeH="0" baseline="0" noProof="0" dirty="0">
                <a:ln>
                  <a:noFill/>
                </a:ln>
                <a:solidFill>
                  <a:srgbClr val="E5610F"/>
                </a:solidFill>
                <a:effectLst/>
                <a:uLnTx/>
                <a:uFillTx/>
                <a:latin typeface="Arial"/>
                <a:ea typeface="+mn-ea"/>
                <a:cs typeface="+mn-cs"/>
              </a:rPr>
              <a:t>Special districts: </a:t>
            </a:r>
          </a:p>
          <a:p>
            <a:pPr marL="269875" marR="0" lvl="1" indent="-269875" algn="l" defTabSz="914400" rtl="0" eaLnBrk="1" fontAlgn="auto" latinLnBrk="0" hangingPunct="1">
              <a:lnSpc>
                <a:spcPct val="90000"/>
              </a:lnSpc>
              <a:spcBef>
                <a:spcPts val="300"/>
              </a:spcBef>
              <a:spcAft>
                <a:spcPts val="600"/>
              </a:spcAft>
              <a:buClr>
                <a:srgbClr val="E4610F"/>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1D1D1D"/>
                </a:solidFill>
                <a:effectLst/>
                <a:uLnTx/>
                <a:uFillTx/>
                <a:latin typeface="Arial"/>
                <a:ea typeface="+mn-ea"/>
                <a:cs typeface="+mn-cs"/>
              </a:rPr>
              <a:t>Provide local specialized governmental services</a:t>
            </a:r>
          </a:p>
          <a:p>
            <a:pPr marL="269875" marR="0" lvl="1" indent="-269875" algn="l" defTabSz="914400" rtl="0" eaLnBrk="1" fontAlgn="auto" latinLnBrk="0" hangingPunct="1">
              <a:lnSpc>
                <a:spcPct val="90000"/>
              </a:lnSpc>
              <a:spcBef>
                <a:spcPts val="300"/>
              </a:spcBef>
              <a:spcAft>
                <a:spcPts val="600"/>
              </a:spcAft>
              <a:buClr>
                <a:srgbClr val="E4610F"/>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1D1D1D"/>
                </a:solidFill>
                <a:effectLst/>
                <a:uLnTx/>
                <a:uFillTx/>
                <a:latin typeface="Arial"/>
                <a:ea typeface="+mn-ea"/>
                <a:cs typeface="+mn-cs"/>
              </a:rPr>
              <a:t>Have very limited, related, and specific prescribed powers</a:t>
            </a:r>
          </a:p>
        </p:txBody>
      </p:sp>
      <p:sp>
        <p:nvSpPr>
          <p:cNvPr id="5" name="Content Placeholder 1">
            <a:extLst>
              <a:ext uri="{FF2B5EF4-FFF2-40B4-BE49-F238E27FC236}">
                <a16:creationId xmlns:a16="http://schemas.microsoft.com/office/drawing/2014/main" id="{9DC4206D-6B68-40DE-8116-55DD3E58F905}"/>
              </a:ext>
            </a:extLst>
          </p:cNvPr>
          <p:cNvSpPr txBox="1">
            <a:spLocks/>
          </p:cNvSpPr>
          <p:nvPr/>
        </p:nvSpPr>
        <p:spPr>
          <a:xfrm>
            <a:off x="1597105" y="2854763"/>
            <a:ext cx="4943974" cy="2668213"/>
          </a:xfrm>
          <a:prstGeom prst="rect">
            <a:avLst/>
          </a:prstGeom>
        </p:spPr>
        <p:txBody>
          <a:bodyPr vert="horz" lIns="0" tIns="45720" rIns="0" bIns="45720" rtlCol="0">
            <a:noAutofit/>
          </a:bodyPr>
          <a:lstStyle>
            <a:lvl1pPr marL="0" indent="0" algn="l" defTabSz="914400" rtl="0" eaLnBrk="1" latinLnBrk="0" hangingPunct="1">
              <a:lnSpc>
                <a:spcPct val="90000"/>
              </a:lnSpc>
              <a:spcBef>
                <a:spcPts val="600"/>
              </a:spcBef>
              <a:spcAft>
                <a:spcPts val="1200"/>
              </a:spcAft>
              <a:buClr>
                <a:schemeClr val="accent1"/>
              </a:buClr>
              <a:buFont typeface="Arial" panose="020B0604020202020204" pitchFamily="34" charset="0"/>
              <a:buNone/>
              <a:defRPr sz="2400" kern="1200">
                <a:solidFill>
                  <a:schemeClr val="tx1"/>
                </a:solidFill>
                <a:latin typeface="+mn-lt"/>
                <a:ea typeface="+mn-ea"/>
                <a:cs typeface="+mn-cs"/>
              </a:defRPr>
            </a:lvl1pPr>
            <a:lvl2pPr marL="269875" indent="-269875"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lang="en-US" sz="2400" kern="1200" dirty="0" smtClean="0">
                <a:solidFill>
                  <a:schemeClr val="tx1"/>
                </a:solidFill>
                <a:latin typeface="+mn-lt"/>
                <a:ea typeface="+mn-ea"/>
                <a:cs typeface="+mn-cs"/>
              </a:defRPr>
            </a:lvl2pPr>
            <a:lvl3pPr marL="538163" indent="-268288"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lang="en-US" sz="2000" kern="1200" dirty="0" smtClean="0">
                <a:solidFill>
                  <a:schemeClr val="tx1"/>
                </a:solidFill>
                <a:latin typeface="+mn-lt"/>
                <a:ea typeface="+mn-ea"/>
                <a:cs typeface="+mn-cs"/>
              </a:defRPr>
            </a:lvl3pPr>
            <a:lvl4pPr marL="808038" indent="-269875" algn="l" defTabSz="914400" rtl="0" eaLnBrk="1" latinLnBrk="0" hangingPunct="1">
              <a:lnSpc>
                <a:spcPct val="90000"/>
              </a:lnSpc>
              <a:spcBef>
                <a:spcPts val="300"/>
              </a:spcBef>
              <a:spcAft>
                <a:spcPts val="600"/>
              </a:spcAft>
              <a:buClr>
                <a:schemeClr val="accent1"/>
              </a:buClr>
              <a:buFont typeface="Arial" panose="020B0604020202020204" pitchFamily="34" charset="0"/>
              <a:buChar char="•"/>
              <a:tabLst>
                <a:tab pos="808038" algn="l"/>
              </a:tabLst>
              <a:defRPr lang="en-US" sz="1800" kern="1200" dirty="0">
                <a:solidFill>
                  <a:schemeClr val="tx1"/>
                </a:solidFill>
                <a:latin typeface="+mn-lt"/>
                <a:ea typeface="+mn-ea"/>
                <a:cs typeface="+mn-cs"/>
              </a:defRPr>
            </a:lvl4pPr>
            <a:lvl5pPr marL="1076325" indent="-268288"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1200"/>
              </a:spcAft>
              <a:buClr>
                <a:srgbClr val="E4610F"/>
              </a:buClr>
              <a:buSzTx/>
              <a:buFont typeface="Arial" panose="020B0604020202020204" pitchFamily="34" charset="0"/>
              <a:buNone/>
              <a:tabLst/>
              <a:defRPr/>
            </a:pPr>
            <a:r>
              <a:rPr kumimoji="0" lang="en-US" sz="2600" b="1" i="0" u="none" strike="noStrike" kern="1200" cap="none" spc="0" normalizeH="0" baseline="0" noProof="0" dirty="0">
                <a:ln>
                  <a:noFill/>
                </a:ln>
                <a:solidFill>
                  <a:srgbClr val="00A9E4"/>
                </a:solidFill>
                <a:effectLst/>
                <a:uLnTx/>
                <a:uFillTx/>
                <a:latin typeface="Arial"/>
                <a:ea typeface="+mn-ea"/>
                <a:cs typeface="+mn-cs"/>
              </a:rPr>
              <a:t>Municipalities and counties:</a:t>
            </a:r>
            <a:r>
              <a:rPr kumimoji="0" lang="en-US" sz="2400" b="1" i="0" u="none" strike="noStrike" kern="1200" cap="none" spc="0" normalizeH="0" baseline="0" noProof="0" dirty="0">
                <a:ln>
                  <a:noFill/>
                </a:ln>
                <a:solidFill>
                  <a:srgbClr val="00A9E4"/>
                </a:solidFill>
                <a:effectLst/>
                <a:uLnTx/>
                <a:uFillTx/>
                <a:latin typeface="Arial"/>
                <a:ea typeface="+mn-ea"/>
                <a:cs typeface="+mn-cs"/>
              </a:rPr>
              <a:t> </a:t>
            </a:r>
          </a:p>
          <a:p>
            <a:pPr marL="269875" marR="0" lvl="1" indent="-269875" algn="l" defTabSz="914400" rtl="0" eaLnBrk="1" fontAlgn="auto" latinLnBrk="0" hangingPunct="1">
              <a:lnSpc>
                <a:spcPct val="90000"/>
              </a:lnSpc>
              <a:spcBef>
                <a:spcPts val="300"/>
              </a:spcBef>
              <a:spcAft>
                <a:spcPts val="600"/>
              </a:spcAft>
              <a:buClr>
                <a:srgbClr val="E4610F"/>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1D1D1D"/>
                </a:solidFill>
                <a:effectLst/>
                <a:uLnTx/>
                <a:uFillTx/>
                <a:latin typeface="Arial"/>
                <a:ea typeface="+mn-ea"/>
                <a:cs typeface="+mn-cs"/>
              </a:rPr>
              <a:t>Provide local general governmental services</a:t>
            </a:r>
          </a:p>
          <a:p>
            <a:pPr marL="269875" marR="0" lvl="1" indent="-269875" algn="l" defTabSz="914400" rtl="0" eaLnBrk="1" fontAlgn="auto" latinLnBrk="0" hangingPunct="1">
              <a:lnSpc>
                <a:spcPct val="90000"/>
              </a:lnSpc>
              <a:spcBef>
                <a:spcPts val="300"/>
              </a:spcBef>
              <a:spcAft>
                <a:spcPts val="600"/>
              </a:spcAft>
              <a:buClr>
                <a:srgbClr val="E4610F"/>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1D1D1D"/>
                </a:solidFill>
                <a:effectLst/>
                <a:uLnTx/>
                <a:uFillTx/>
                <a:latin typeface="Arial"/>
                <a:ea typeface="+mn-ea"/>
                <a:cs typeface="+mn-cs"/>
              </a:rPr>
              <a:t>Have broad powers</a:t>
            </a:r>
          </a:p>
        </p:txBody>
      </p:sp>
      <p:pic>
        <p:nvPicPr>
          <p:cNvPr id="6" name="Picture 5">
            <a:extLst>
              <a:ext uri="{FF2B5EF4-FFF2-40B4-BE49-F238E27FC236}">
                <a16:creationId xmlns:a16="http://schemas.microsoft.com/office/drawing/2014/main" id="{F85B250E-350A-411C-A6FF-C14EA2987259}"/>
              </a:ext>
            </a:extLst>
          </p:cNvPr>
          <p:cNvPicPr>
            <a:picLocks noChangeAspect="1"/>
          </p:cNvPicPr>
          <p:nvPr/>
        </p:nvPicPr>
        <p:blipFill>
          <a:blip r:embed="rId2"/>
          <a:stretch>
            <a:fillRect/>
          </a:stretch>
        </p:blipFill>
        <p:spPr>
          <a:xfrm>
            <a:off x="6351976" y="2854763"/>
            <a:ext cx="396258" cy="466484"/>
          </a:xfrm>
          <a:prstGeom prst="rect">
            <a:avLst/>
          </a:prstGeom>
        </p:spPr>
      </p:pic>
      <p:pic>
        <p:nvPicPr>
          <p:cNvPr id="9" name="Picture 8">
            <a:extLst>
              <a:ext uri="{FF2B5EF4-FFF2-40B4-BE49-F238E27FC236}">
                <a16:creationId xmlns:a16="http://schemas.microsoft.com/office/drawing/2014/main" id="{E0AC7D4F-81B3-4C99-9C15-790860F6847D}"/>
              </a:ext>
            </a:extLst>
          </p:cNvPr>
          <p:cNvPicPr>
            <a:picLocks noChangeAspect="1"/>
          </p:cNvPicPr>
          <p:nvPr/>
        </p:nvPicPr>
        <p:blipFill>
          <a:blip r:embed="rId2"/>
          <a:stretch>
            <a:fillRect/>
          </a:stretch>
        </p:blipFill>
        <p:spPr>
          <a:xfrm>
            <a:off x="1048327" y="2854763"/>
            <a:ext cx="396258" cy="466484"/>
          </a:xfrm>
          <a:prstGeom prst="rect">
            <a:avLst/>
          </a:prstGeom>
        </p:spPr>
      </p:pic>
    </p:spTree>
    <p:extLst>
      <p:ext uri="{BB962C8B-B14F-4D97-AF65-F5344CB8AC3E}">
        <p14:creationId xmlns:p14="http://schemas.microsoft.com/office/powerpoint/2010/main" val="10110271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3AEEAE5-0FB0-4257-87EA-D6BF37EBDF0F}"/>
              </a:ext>
            </a:extLst>
          </p:cNvPr>
          <p:cNvSpPr/>
          <p:nvPr/>
        </p:nvSpPr>
        <p:spPr>
          <a:xfrm>
            <a:off x="6945731" y="2743201"/>
            <a:ext cx="5170069" cy="3383280"/>
          </a:xfrm>
          <a:prstGeom prst="rect">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DFF5C3A-75CF-4FD9-8F1D-75F00A49062D}"/>
              </a:ext>
            </a:extLst>
          </p:cNvPr>
          <p:cNvSpPr/>
          <p:nvPr/>
        </p:nvSpPr>
        <p:spPr>
          <a:xfrm>
            <a:off x="0" y="2743201"/>
            <a:ext cx="6684263" cy="3383280"/>
          </a:xfrm>
          <a:prstGeom prst="rect">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73D54C34-0A78-4C6E-B4FD-E3E4F3F17F15}"/>
              </a:ext>
            </a:extLst>
          </p:cNvPr>
          <p:cNvSpPr>
            <a:spLocks noGrp="1"/>
          </p:cNvSpPr>
          <p:nvPr>
            <p:ph sz="quarter" idx="16"/>
          </p:nvPr>
        </p:nvSpPr>
        <p:spPr>
          <a:xfrm>
            <a:off x="1113339" y="2887863"/>
            <a:ext cx="6033560" cy="3521191"/>
          </a:xfrm>
        </p:spPr>
        <p:txBody>
          <a:bodyPr/>
          <a:lstStyle/>
          <a:p>
            <a:pPr marL="342900" indent="-342900">
              <a:lnSpc>
                <a:spcPts val="2600"/>
              </a:lnSpc>
              <a:spcBef>
                <a:spcPts val="0"/>
              </a:spcBef>
              <a:spcAft>
                <a:spcPts val="500"/>
              </a:spcAft>
              <a:buClr>
                <a:schemeClr val="bg1"/>
              </a:buClr>
              <a:buFont typeface="Arial" panose="020B0604020202020204" pitchFamily="34" charset="0"/>
              <a:buChar char="•"/>
            </a:pPr>
            <a:r>
              <a:rPr lang="en-US" dirty="0">
                <a:solidFill>
                  <a:schemeClr val="bg1"/>
                </a:solidFill>
              </a:rPr>
              <a:t>Single point of responsibility. </a:t>
            </a:r>
          </a:p>
          <a:p>
            <a:pPr marL="342900" indent="-342900">
              <a:lnSpc>
                <a:spcPts val="2600"/>
              </a:lnSpc>
              <a:spcBef>
                <a:spcPts val="0"/>
              </a:spcBef>
              <a:spcAft>
                <a:spcPts val="500"/>
              </a:spcAft>
              <a:buClr>
                <a:schemeClr val="bg1"/>
              </a:buClr>
              <a:buFont typeface="Arial" panose="020B0604020202020204" pitchFamily="34" charset="0"/>
              <a:buChar char="•"/>
            </a:pPr>
            <a:r>
              <a:rPr lang="en-US" dirty="0">
                <a:solidFill>
                  <a:schemeClr val="bg1"/>
                </a:solidFill>
              </a:rPr>
              <a:t>Greater efficiencies achieved through economies of scale.</a:t>
            </a:r>
          </a:p>
          <a:p>
            <a:pPr marL="342900" indent="-342900">
              <a:lnSpc>
                <a:spcPts val="2600"/>
              </a:lnSpc>
              <a:spcBef>
                <a:spcPts val="0"/>
              </a:spcBef>
              <a:spcAft>
                <a:spcPts val="500"/>
              </a:spcAft>
              <a:buClr>
                <a:schemeClr val="bg1"/>
              </a:buClr>
              <a:buFont typeface="Arial" panose="020B0604020202020204" pitchFamily="34" charset="0"/>
              <a:buChar char="•"/>
            </a:pPr>
            <a:r>
              <a:rPr lang="en-US" dirty="0">
                <a:solidFill>
                  <a:schemeClr val="bg1"/>
                </a:solidFill>
              </a:rPr>
              <a:t>Less exposure to private sector monopoly. </a:t>
            </a:r>
          </a:p>
          <a:p>
            <a:pPr marL="342900" indent="-342900">
              <a:lnSpc>
                <a:spcPts val="2600"/>
              </a:lnSpc>
              <a:spcBef>
                <a:spcPts val="0"/>
              </a:spcBef>
              <a:spcAft>
                <a:spcPts val="500"/>
              </a:spcAft>
              <a:buClr>
                <a:schemeClr val="bg1"/>
              </a:buClr>
              <a:buFont typeface="Arial" panose="020B0604020202020204" pitchFamily="34" charset="0"/>
              <a:buChar char="•"/>
            </a:pPr>
            <a:r>
              <a:rPr lang="en-US" dirty="0">
                <a:solidFill>
                  <a:schemeClr val="bg1"/>
                </a:solidFill>
              </a:rPr>
              <a:t>Fiscal independence. </a:t>
            </a:r>
          </a:p>
          <a:p>
            <a:pPr marL="342900" indent="-342900">
              <a:lnSpc>
                <a:spcPts val="2600"/>
              </a:lnSpc>
              <a:spcBef>
                <a:spcPts val="0"/>
              </a:spcBef>
              <a:spcAft>
                <a:spcPts val="500"/>
              </a:spcAft>
              <a:buClr>
                <a:schemeClr val="bg1"/>
              </a:buClr>
              <a:buFont typeface="Arial" panose="020B0604020202020204" pitchFamily="34" charset="0"/>
              <a:buChar char="•"/>
            </a:pPr>
            <a:r>
              <a:rPr lang="en-US" dirty="0">
                <a:solidFill>
                  <a:schemeClr val="bg1"/>
                </a:solidFill>
              </a:rPr>
              <a:t>For Independent Districts, allows </a:t>
            </a:r>
            <a:br>
              <a:rPr lang="en-US" dirty="0">
                <a:solidFill>
                  <a:schemeClr val="bg1"/>
                </a:solidFill>
              </a:rPr>
            </a:br>
            <a:r>
              <a:rPr lang="en-US" dirty="0">
                <a:solidFill>
                  <a:schemeClr val="bg1"/>
                </a:solidFill>
              </a:rPr>
              <a:t>parties to participate in governance.  </a:t>
            </a:r>
          </a:p>
          <a:p>
            <a:pPr marL="342900" indent="-342900">
              <a:buFont typeface="Arial" panose="020B0604020202020204" pitchFamily="34" charset="0"/>
              <a:buChar char="•"/>
            </a:pPr>
            <a:endParaRPr lang="en-US" dirty="0"/>
          </a:p>
        </p:txBody>
      </p:sp>
      <p:sp>
        <p:nvSpPr>
          <p:cNvPr id="3" name="Title 2">
            <a:extLst>
              <a:ext uri="{FF2B5EF4-FFF2-40B4-BE49-F238E27FC236}">
                <a16:creationId xmlns:a16="http://schemas.microsoft.com/office/drawing/2014/main" id="{19CB8523-7164-4139-AEF4-24161030905E}"/>
              </a:ext>
            </a:extLst>
          </p:cNvPr>
          <p:cNvSpPr>
            <a:spLocks noGrp="1"/>
          </p:cNvSpPr>
          <p:nvPr>
            <p:ph type="title"/>
          </p:nvPr>
        </p:nvSpPr>
        <p:spPr>
          <a:xfrm>
            <a:off x="720000" y="1008000"/>
            <a:ext cx="10752000" cy="630000"/>
          </a:xfrm>
        </p:spPr>
        <p:txBody>
          <a:bodyPr/>
          <a:lstStyle/>
          <a:p>
            <a:r>
              <a:rPr lang="en-US" dirty="0"/>
              <a:t>Types of Governance Structures – </a:t>
            </a:r>
            <a:br>
              <a:rPr lang="en-US" dirty="0"/>
            </a:br>
            <a:r>
              <a:rPr lang="en-US" dirty="0">
                <a:solidFill>
                  <a:schemeClr val="accent4"/>
                </a:solidFill>
              </a:rPr>
              <a:t>TYPICAL ADVANTAGES / DISADVANTAGES </a:t>
            </a:r>
            <a:br>
              <a:rPr lang="en-US" dirty="0">
                <a:solidFill>
                  <a:schemeClr val="accent4"/>
                </a:solidFill>
              </a:rPr>
            </a:br>
            <a:r>
              <a:rPr lang="en-US" dirty="0">
                <a:solidFill>
                  <a:schemeClr val="accent4"/>
                </a:solidFill>
              </a:rPr>
              <a:t>OF SPECIAL DISTRICTS</a:t>
            </a:r>
          </a:p>
        </p:txBody>
      </p:sp>
      <p:sp>
        <p:nvSpPr>
          <p:cNvPr id="5" name="Content Placeholder 1">
            <a:extLst>
              <a:ext uri="{FF2B5EF4-FFF2-40B4-BE49-F238E27FC236}">
                <a16:creationId xmlns:a16="http://schemas.microsoft.com/office/drawing/2014/main" id="{6DC3A958-C161-4E76-B465-507F73250746}"/>
              </a:ext>
            </a:extLst>
          </p:cNvPr>
          <p:cNvSpPr txBox="1">
            <a:spLocks/>
          </p:cNvSpPr>
          <p:nvPr/>
        </p:nvSpPr>
        <p:spPr>
          <a:xfrm>
            <a:off x="7720919" y="3249630"/>
            <a:ext cx="4294297" cy="2797656"/>
          </a:xfrm>
          <a:prstGeom prst="rect">
            <a:avLst/>
          </a:prstGeom>
        </p:spPr>
        <p:txBody>
          <a:bodyPr vert="horz" lIns="0" tIns="45720" rIns="0" bIns="45720" rtlCol="0">
            <a:noAutofit/>
          </a:bodyPr>
          <a:lstStyle>
            <a:lvl1pPr marL="0" indent="0" algn="l" defTabSz="914400" rtl="0" eaLnBrk="1" latinLnBrk="0" hangingPunct="1">
              <a:lnSpc>
                <a:spcPct val="90000"/>
              </a:lnSpc>
              <a:spcBef>
                <a:spcPts val="600"/>
              </a:spcBef>
              <a:spcAft>
                <a:spcPts val="1200"/>
              </a:spcAft>
              <a:buClr>
                <a:schemeClr val="accent1"/>
              </a:buClr>
              <a:buFont typeface="Arial" panose="020B0604020202020204" pitchFamily="34" charset="0"/>
              <a:buNone/>
              <a:defRPr sz="2400" kern="1200">
                <a:solidFill>
                  <a:schemeClr val="tx1"/>
                </a:solidFill>
                <a:latin typeface="+mn-lt"/>
                <a:ea typeface="+mn-ea"/>
                <a:cs typeface="+mn-cs"/>
              </a:defRPr>
            </a:lvl1pPr>
            <a:lvl2pPr marL="269875" indent="-269875"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lang="en-US" sz="2400" kern="1200" dirty="0" smtClean="0">
                <a:solidFill>
                  <a:schemeClr val="tx1"/>
                </a:solidFill>
                <a:latin typeface="+mn-lt"/>
                <a:ea typeface="+mn-ea"/>
                <a:cs typeface="+mn-cs"/>
              </a:defRPr>
            </a:lvl2pPr>
            <a:lvl3pPr marL="538163" indent="-268288"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lang="en-US" sz="2000" kern="1200" dirty="0" smtClean="0">
                <a:solidFill>
                  <a:schemeClr val="tx1"/>
                </a:solidFill>
                <a:latin typeface="+mn-lt"/>
                <a:ea typeface="+mn-ea"/>
                <a:cs typeface="+mn-cs"/>
              </a:defRPr>
            </a:lvl3pPr>
            <a:lvl4pPr marL="808038" indent="-269875" algn="l" defTabSz="914400" rtl="0" eaLnBrk="1" latinLnBrk="0" hangingPunct="1">
              <a:lnSpc>
                <a:spcPct val="90000"/>
              </a:lnSpc>
              <a:spcBef>
                <a:spcPts val="300"/>
              </a:spcBef>
              <a:spcAft>
                <a:spcPts val="600"/>
              </a:spcAft>
              <a:buClr>
                <a:schemeClr val="accent1"/>
              </a:buClr>
              <a:buFont typeface="Arial" panose="020B0604020202020204" pitchFamily="34" charset="0"/>
              <a:buChar char="•"/>
              <a:tabLst>
                <a:tab pos="808038" algn="l"/>
              </a:tabLst>
              <a:defRPr lang="en-US" sz="1800" kern="1200" dirty="0">
                <a:solidFill>
                  <a:schemeClr val="tx1"/>
                </a:solidFill>
                <a:latin typeface="+mn-lt"/>
                <a:ea typeface="+mn-ea"/>
                <a:cs typeface="+mn-cs"/>
              </a:defRPr>
            </a:lvl4pPr>
            <a:lvl5pPr marL="1076325" indent="-268288"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ts val="2600"/>
              </a:lnSpc>
              <a:spcBef>
                <a:spcPts val="0"/>
              </a:spcBef>
              <a:spcAft>
                <a:spcPts val="500"/>
              </a:spcAft>
              <a:buClr>
                <a:schemeClr val="bg1"/>
              </a:buClr>
              <a:buFont typeface="Arial" panose="020B0604020202020204" pitchFamily="34" charset="0"/>
              <a:buChar char="•"/>
            </a:pPr>
            <a:r>
              <a:rPr lang="en-US" dirty="0">
                <a:solidFill>
                  <a:schemeClr val="bg1"/>
                </a:solidFill>
              </a:rPr>
              <a:t>Less control at local level. </a:t>
            </a:r>
          </a:p>
          <a:p>
            <a:pPr marL="342900" indent="-342900">
              <a:lnSpc>
                <a:spcPts val="2600"/>
              </a:lnSpc>
              <a:spcBef>
                <a:spcPts val="0"/>
              </a:spcBef>
              <a:spcAft>
                <a:spcPts val="500"/>
              </a:spcAft>
              <a:buClr>
                <a:schemeClr val="bg1"/>
              </a:buClr>
              <a:buFont typeface="Arial" panose="020B0604020202020204" pitchFamily="34" charset="0"/>
              <a:buChar char="•"/>
            </a:pPr>
            <a:r>
              <a:rPr lang="en-US" dirty="0">
                <a:solidFill>
                  <a:schemeClr val="bg1"/>
                </a:solidFill>
              </a:rPr>
              <a:t>Generally requires longer term commitments.</a:t>
            </a:r>
          </a:p>
          <a:p>
            <a:pPr marL="342900" indent="-342900">
              <a:lnSpc>
                <a:spcPts val="2600"/>
              </a:lnSpc>
              <a:spcBef>
                <a:spcPts val="0"/>
              </a:spcBef>
              <a:spcAft>
                <a:spcPts val="500"/>
              </a:spcAft>
              <a:buClr>
                <a:schemeClr val="bg1"/>
              </a:buClr>
              <a:buFont typeface="Arial" panose="020B0604020202020204" pitchFamily="34" charset="0"/>
              <a:buChar char="•"/>
            </a:pPr>
            <a:r>
              <a:rPr lang="en-US" dirty="0">
                <a:solidFill>
                  <a:schemeClr val="bg1"/>
                </a:solidFill>
              </a:rPr>
              <a:t>For Dependent Districts, governance structure must conform to the parent organization.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8" name="TextBox 7">
            <a:extLst>
              <a:ext uri="{FF2B5EF4-FFF2-40B4-BE49-F238E27FC236}">
                <a16:creationId xmlns:a16="http://schemas.microsoft.com/office/drawing/2014/main" id="{B17A792A-CECA-4487-B876-5A97404C0E6B}"/>
              </a:ext>
            </a:extLst>
          </p:cNvPr>
          <p:cNvSpPr txBox="1"/>
          <p:nvPr/>
        </p:nvSpPr>
        <p:spPr>
          <a:xfrm>
            <a:off x="267372" y="2829515"/>
            <a:ext cx="905256" cy="840230"/>
          </a:xfrm>
          <a:prstGeom prst="rect">
            <a:avLst/>
          </a:prstGeom>
          <a:noFill/>
        </p:spPr>
        <p:txBody>
          <a:bodyPr wrap="square" rtlCol="0">
            <a:spAutoFit/>
          </a:bodyPr>
          <a:lstStyle/>
          <a:p>
            <a:pPr>
              <a:lnSpc>
                <a:spcPct val="90000"/>
              </a:lnSpc>
              <a:spcBef>
                <a:spcPts val="200"/>
              </a:spcBef>
              <a:spcAft>
                <a:spcPts val="400"/>
              </a:spcAft>
            </a:pPr>
            <a:r>
              <a:rPr lang="en-US" sz="5400" dirty="0">
                <a:solidFill>
                  <a:schemeClr val="bg1"/>
                </a:solidFill>
                <a:sym typeface="Wingdings 2" panose="05020102010507070707" pitchFamily="18" charset="2"/>
              </a:rPr>
              <a:t></a:t>
            </a:r>
            <a:endParaRPr lang="en-US" sz="5400" dirty="0">
              <a:solidFill>
                <a:schemeClr val="bg1"/>
              </a:solidFill>
            </a:endParaRPr>
          </a:p>
        </p:txBody>
      </p:sp>
      <p:sp>
        <p:nvSpPr>
          <p:cNvPr id="9" name="Rectangle 8">
            <a:extLst>
              <a:ext uri="{FF2B5EF4-FFF2-40B4-BE49-F238E27FC236}">
                <a16:creationId xmlns:a16="http://schemas.microsoft.com/office/drawing/2014/main" id="{80FF2E0A-90FA-431C-9105-8BB0385B49EE}"/>
              </a:ext>
            </a:extLst>
          </p:cNvPr>
          <p:cNvSpPr/>
          <p:nvPr/>
        </p:nvSpPr>
        <p:spPr>
          <a:xfrm>
            <a:off x="7215316" y="2976197"/>
            <a:ext cx="548640" cy="208357"/>
          </a:xfrm>
          <a:prstGeom prst="rect">
            <a:avLst/>
          </a:prstGeom>
          <a:solidFill>
            <a:schemeClr val="bg1"/>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67314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170D9C4-B6D2-48FA-82ED-A3A035F6C9E5}"/>
              </a:ext>
            </a:extLst>
          </p:cNvPr>
          <p:cNvSpPr/>
          <p:nvPr/>
        </p:nvSpPr>
        <p:spPr>
          <a:xfrm>
            <a:off x="6419089" y="2743201"/>
            <a:ext cx="5772910" cy="3383280"/>
          </a:xfrm>
          <a:prstGeom prst="rect">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D9FC17E-D338-4927-81B6-E18580F37ABF}"/>
              </a:ext>
            </a:extLst>
          </p:cNvPr>
          <p:cNvSpPr/>
          <p:nvPr/>
        </p:nvSpPr>
        <p:spPr>
          <a:xfrm>
            <a:off x="1" y="2743201"/>
            <a:ext cx="6096000" cy="3383280"/>
          </a:xfrm>
          <a:prstGeom prst="rect">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73D54C34-0A78-4C6E-B4FD-E3E4F3F17F15}"/>
              </a:ext>
            </a:extLst>
          </p:cNvPr>
          <p:cNvSpPr>
            <a:spLocks noGrp="1"/>
          </p:cNvSpPr>
          <p:nvPr>
            <p:ph sz="quarter" idx="16"/>
          </p:nvPr>
        </p:nvSpPr>
        <p:spPr>
          <a:xfrm>
            <a:off x="1166724" y="2928035"/>
            <a:ext cx="4832934" cy="3273028"/>
          </a:xfrm>
        </p:spPr>
        <p:txBody>
          <a:bodyPr/>
          <a:lstStyle/>
          <a:p>
            <a:pPr marL="342900" indent="-342900">
              <a:spcAft>
                <a:spcPts val="600"/>
              </a:spcAft>
              <a:buClr>
                <a:schemeClr val="bg1"/>
              </a:buClr>
              <a:buFont typeface="Arial" panose="020B0604020202020204" pitchFamily="34" charset="0"/>
              <a:buChar char="•"/>
            </a:pPr>
            <a:r>
              <a:rPr lang="en-US" dirty="0">
                <a:solidFill>
                  <a:schemeClr val="bg1"/>
                </a:solidFill>
              </a:rPr>
              <a:t>Single point of responsibility. </a:t>
            </a:r>
          </a:p>
          <a:p>
            <a:pPr marL="342900" indent="-342900">
              <a:spcAft>
                <a:spcPts val="600"/>
              </a:spcAft>
              <a:buClr>
                <a:schemeClr val="bg1"/>
              </a:buClr>
              <a:buFont typeface="Arial" panose="020B0604020202020204" pitchFamily="34" charset="0"/>
              <a:buChar char="•"/>
            </a:pPr>
            <a:r>
              <a:rPr lang="en-US" dirty="0">
                <a:solidFill>
                  <a:schemeClr val="bg1"/>
                </a:solidFill>
              </a:rPr>
              <a:t>Greater efficiencies achieved through economies of scale.</a:t>
            </a:r>
          </a:p>
          <a:p>
            <a:pPr marL="342900" indent="-342900">
              <a:spcAft>
                <a:spcPts val="600"/>
              </a:spcAft>
              <a:buClr>
                <a:schemeClr val="bg1"/>
              </a:buClr>
              <a:buFont typeface="Arial" panose="020B0604020202020204" pitchFamily="34" charset="0"/>
              <a:buChar char="•"/>
            </a:pPr>
            <a:r>
              <a:rPr lang="en-US" dirty="0">
                <a:solidFill>
                  <a:schemeClr val="bg1"/>
                </a:solidFill>
              </a:rPr>
              <a:t>Less exposure to private sector monopoly. </a:t>
            </a:r>
          </a:p>
          <a:p>
            <a:pPr marL="342900" indent="-342900">
              <a:spcAft>
                <a:spcPts val="600"/>
              </a:spcAft>
              <a:buClr>
                <a:schemeClr val="bg1"/>
              </a:buClr>
              <a:buFont typeface="Arial" panose="020B0604020202020204" pitchFamily="34" charset="0"/>
              <a:buChar char="•"/>
            </a:pPr>
            <a:r>
              <a:rPr lang="en-US" dirty="0">
                <a:solidFill>
                  <a:schemeClr val="bg1"/>
                </a:solidFill>
              </a:rPr>
              <a:t>Overall reduction of administrative burden.  </a:t>
            </a:r>
          </a:p>
          <a:p>
            <a:pPr marL="342900" indent="-342900">
              <a:buFont typeface="Arial" panose="020B0604020202020204" pitchFamily="34" charset="0"/>
              <a:buChar char="•"/>
            </a:pPr>
            <a:endParaRPr lang="en-US" dirty="0"/>
          </a:p>
        </p:txBody>
      </p:sp>
      <p:sp>
        <p:nvSpPr>
          <p:cNvPr id="3" name="Title 2">
            <a:extLst>
              <a:ext uri="{FF2B5EF4-FFF2-40B4-BE49-F238E27FC236}">
                <a16:creationId xmlns:a16="http://schemas.microsoft.com/office/drawing/2014/main" id="{19CB8523-7164-4139-AEF4-24161030905E}"/>
              </a:ext>
            </a:extLst>
          </p:cNvPr>
          <p:cNvSpPr>
            <a:spLocks noGrp="1"/>
          </p:cNvSpPr>
          <p:nvPr>
            <p:ph type="title"/>
          </p:nvPr>
        </p:nvSpPr>
        <p:spPr>
          <a:xfrm>
            <a:off x="720000" y="1008000"/>
            <a:ext cx="10752000" cy="630000"/>
          </a:xfrm>
        </p:spPr>
        <p:txBody>
          <a:bodyPr/>
          <a:lstStyle/>
          <a:p>
            <a:r>
              <a:rPr lang="en-US" dirty="0"/>
              <a:t>Types of Governance Structures – </a:t>
            </a:r>
            <a:br>
              <a:rPr lang="en-US" dirty="0"/>
            </a:br>
            <a:r>
              <a:rPr lang="en-US" dirty="0">
                <a:solidFill>
                  <a:schemeClr val="accent4"/>
                </a:solidFill>
              </a:rPr>
              <a:t>TYPICAL ADVANTAGES / DISADVANTAGES OF SINGULAR GOVERNMENT ENTITY </a:t>
            </a:r>
          </a:p>
        </p:txBody>
      </p:sp>
      <p:sp>
        <p:nvSpPr>
          <p:cNvPr id="5" name="Content Placeholder 1">
            <a:extLst>
              <a:ext uri="{FF2B5EF4-FFF2-40B4-BE49-F238E27FC236}">
                <a16:creationId xmlns:a16="http://schemas.microsoft.com/office/drawing/2014/main" id="{6DC3A958-C161-4E76-B465-507F73250746}"/>
              </a:ext>
            </a:extLst>
          </p:cNvPr>
          <p:cNvSpPr txBox="1">
            <a:spLocks/>
          </p:cNvSpPr>
          <p:nvPr/>
        </p:nvSpPr>
        <p:spPr>
          <a:xfrm>
            <a:off x="7390408" y="3070743"/>
            <a:ext cx="4313581" cy="2788921"/>
          </a:xfrm>
          <a:prstGeom prst="rect">
            <a:avLst/>
          </a:prstGeom>
        </p:spPr>
        <p:txBody>
          <a:bodyPr vert="horz" lIns="0" tIns="45720" rIns="0" bIns="45720" rtlCol="0">
            <a:noAutofit/>
          </a:bodyPr>
          <a:lstStyle>
            <a:lvl1pPr marL="0" indent="0" algn="l" defTabSz="914400" rtl="0" eaLnBrk="1" latinLnBrk="0" hangingPunct="1">
              <a:lnSpc>
                <a:spcPct val="90000"/>
              </a:lnSpc>
              <a:spcBef>
                <a:spcPts val="600"/>
              </a:spcBef>
              <a:spcAft>
                <a:spcPts val="1200"/>
              </a:spcAft>
              <a:buClr>
                <a:schemeClr val="accent1"/>
              </a:buClr>
              <a:buFont typeface="Arial" panose="020B0604020202020204" pitchFamily="34" charset="0"/>
              <a:buNone/>
              <a:defRPr sz="2400" kern="1200">
                <a:solidFill>
                  <a:schemeClr val="tx1"/>
                </a:solidFill>
                <a:latin typeface="+mn-lt"/>
                <a:ea typeface="+mn-ea"/>
                <a:cs typeface="+mn-cs"/>
              </a:defRPr>
            </a:lvl1pPr>
            <a:lvl2pPr marL="269875" indent="-269875"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lang="en-US" sz="2400" kern="1200" dirty="0" smtClean="0">
                <a:solidFill>
                  <a:schemeClr val="tx1"/>
                </a:solidFill>
                <a:latin typeface="+mn-lt"/>
                <a:ea typeface="+mn-ea"/>
                <a:cs typeface="+mn-cs"/>
              </a:defRPr>
            </a:lvl2pPr>
            <a:lvl3pPr marL="538163" indent="-268288"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lang="en-US" sz="2000" kern="1200" dirty="0" smtClean="0">
                <a:solidFill>
                  <a:schemeClr val="tx1"/>
                </a:solidFill>
                <a:latin typeface="+mn-lt"/>
                <a:ea typeface="+mn-ea"/>
                <a:cs typeface="+mn-cs"/>
              </a:defRPr>
            </a:lvl3pPr>
            <a:lvl4pPr marL="808038" indent="-269875" algn="l" defTabSz="914400" rtl="0" eaLnBrk="1" latinLnBrk="0" hangingPunct="1">
              <a:lnSpc>
                <a:spcPct val="90000"/>
              </a:lnSpc>
              <a:spcBef>
                <a:spcPts val="300"/>
              </a:spcBef>
              <a:spcAft>
                <a:spcPts val="600"/>
              </a:spcAft>
              <a:buClr>
                <a:schemeClr val="accent1"/>
              </a:buClr>
              <a:buFont typeface="Arial" panose="020B0604020202020204" pitchFamily="34" charset="0"/>
              <a:buChar char="•"/>
              <a:tabLst>
                <a:tab pos="808038" algn="l"/>
              </a:tabLst>
              <a:defRPr lang="en-US" sz="1800" kern="1200" dirty="0">
                <a:solidFill>
                  <a:schemeClr val="tx1"/>
                </a:solidFill>
                <a:latin typeface="+mn-lt"/>
                <a:ea typeface="+mn-ea"/>
                <a:cs typeface="+mn-cs"/>
              </a:defRPr>
            </a:lvl4pPr>
            <a:lvl5pPr marL="1076325" indent="-268288"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Aft>
                <a:spcPts val="600"/>
              </a:spcAft>
              <a:buClr>
                <a:schemeClr val="bg1"/>
              </a:buClr>
              <a:buFont typeface="Arial" panose="020B0604020202020204" pitchFamily="34" charset="0"/>
              <a:buChar char="•"/>
            </a:pPr>
            <a:r>
              <a:rPr lang="en-US" dirty="0">
                <a:solidFill>
                  <a:schemeClr val="bg1"/>
                </a:solidFill>
              </a:rPr>
              <a:t>Less control at local level. </a:t>
            </a:r>
          </a:p>
          <a:p>
            <a:pPr marL="342900" indent="-342900">
              <a:spcAft>
                <a:spcPts val="600"/>
              </a:spcAft>
              <a:buClr>
                <a:schemeClr val="bg1"/>
              </a:buClr>
              <a:buFont typeface="Arial" panose="020B0604020202020204" pitchFamily="34" charset="0"/>
              <a:buChar char="•"/>
            </a:pPr>
            <a:r>
              <a:rPr lang="en-US" dirty="0">
                <a:solidFill>
                  <a:schemeClr val="bg1"/>
                </a:solidFill>
              </a:rPr>
              <a:t>Generally requires longer term commitments.</a:t>
            </a:r>
          </a:p>
          <a:p>
            <a:pPr marL="342900" indent="-342900">
              <a:spcAft>
                <a:spcPts val="600"/>
              </a:spcAft>
              <a:buClr>
                <a:schemeClr val="bg1"/>
              </a:buClr>
              <a:buFont typeface="Arial" panose="020B0604020202020204" pitchFamily="34" charset="0"/>
              <a:buChar char="•"/>
            </a:pPr>
            <a:r>
              <a:rPr lang="en-US" dirty="0">
                <a:solidFill>
                  <a:schemeClr val="bg1"/>
                </a:solidFill>
              </a:rPr>
              <a:t>Fiscal dependence.</a:t>
            </a:r>
          </a:p>
          <a:p>
            <a:pPr marL="342900" indent="-342900">
              <a:spcAft>
                <a:spcPts val="600"/>
              </a:spcAft>
              <a:buClr>
                <a:schemeClr val="bg1"/>
              </a:buClr>
              <a:buFont typeface="Arial" panose="020B0604020202020204" pitchFamily="34" charset="0"/>
              <a:buChar char="•"/>
            </a:pPr>
            <a:r>
              <a:rPr lang="en-US" dirty="0">
                <a:solidFill>
                  <a:schemeClr val="bg1"/>
                </a:solidFill>
              </a:rPr>
              <a:t>Regional cooperation required to gain economies of scale.</a:t>
            </a:r>
          </a:p>
          <a:p>
            <a:pPr marL="342900" indent="-342900">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0EF36013-606F-46CB-9216-98B497F6E030}"/>
              </a:ext>
            </a:extLst>
          </p:cNvPr>
          <p:cNvSpPr txBox="1"/>
          <p:nvPr/>
        </p:nvSpPr>
        <p:spPr>
          <a:xfrm>
            <a:off x="261468" y="2743201"/>
            <a:ext cx="905256" cy="840230"/>
          </a:xfrm>
          <a:prstGeom prst="rect">
            <a:avLst/>
          </a:prstGeom>
          <a:noFill/>
        </p:spPr>
        <p:txBody>
          <a:bodyPr wrap="square" rtlCol="0">
            <a:spAutoFit/>
          </a:bodyPr>
          <a:lstStyle/>
          <a:p>
            <a:pPr>
              <a:lnSpc>
                <a:spcPct val="90000"/>
              </a:lnSpc>
              <a:spcBef>
                <a:spcPts val="200"/>
              </a:spcBef>
              <a:spcAft>
                <a:spcPts val="400"/>
              </a:spcAft>
            </a:pPr>
            <a:r>
              <a:rPr lang="en-US" sz="5400" dirty="0">
                <a:solidFill>
                  <a:schemeClr val="bg1"/>
                </a:solidFill>
                <a:sym typeface="Wingdings 2" panose="05020102010507070707" pitchFamily="18" charset="2"/>
              </a:rPr>
              <a:t></a:t>
            </a:r>
            <a:endParaRPr lang="en-US" sz="5400" dirty="0">
              <a:solidFill>
                <a:schemeClr val="bg1"/>
              </a:solidFill>
            </a:endParaRPr>
          </a:p>
        </p:txBody>
      </p:sp>
      <p:sp>
        <p:nvSpPr>
          <p:cNvPr id="9" name="Rectangle 8">
            <a:extLst>
              <a:ext uri="{FF2B5EF4-FFF2-40B4-BE49-F238E27FC236}">
                <a16:creationId xmlns:a16="http://schemas.microsoft.com/office/drawing/2014/main" id="{46000F07-8AEA-43F6-8328-D494FF53D5B0}"/>
              </a:ext>
            </a:extLst>
          </p:cNvPr>
          <p:cNvSpPr/>
          <p:nvPr/>
        </p:nvSpPr>
        <p:spPr>
          <a:xfrm>
            <a:off x="6591832" y="2964610"/>
            <a:ext cx="548640" cy="208357"/>
          </a:xfrm>
          <a:prstGeom prst="rect">
            <a:avLst/>
          </a:prstGeom>
          <a:solidFill>
            <a:schemeClr val="bg1"/>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04134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DC2339-EF4D-48DC-8C2E-0163247F06BF}"/>
              </a:ext>
            </a:extLst>
          </p:cNvPr>
          <p:cNvSpPr>
            <a:spLocks noGrp="1"/>
          </p:cNvSpPr>
          <p:nvPr>
            <p:ph type="title"/>
          </p:nvPr>
        </p:nvSpPr>
        <p:spPr>
          <a:xfrm>
            <a:off x="9599612" y="986787"/>
            <a:ext cx="3352375" cy="3066507"/>
          </a:xfrm>
        </p:spPr>
        <p:txBody>
          <a:bodyPr vert="horz" lIns="91440" tIns="45720" rIns="91440" bIns="45720" rtlCol="0" anchor="b">
            <a:normAutofit/>
          </a:bodyPr>
          <a:lstStyle/>
          <a:p>
            <a:r>
              <a:rPr lang="en-US" sz="5400" b="0" i="0" kern="1200" dirty="0">
                <a:solidFill>
                  <a:srgbClr val="EBEBEB"/>
                </a:solidFill>
                <a:latin typeface="+mj-lt"/>
                <a:ea typeface="+mj-ea"/>
                <a:cs typeface="+mj-cs"/>
              </a:rPr>
              <a:t>Next Steps</a:t>
            </a:r>
            <a:br>
              <a:rPr lang="en-US" sz="5400" b="0" i="0" kern="1200" dirty="0">
                <a:solidFill>
                  <a:srgbClr val="EBEBEB"/>
                </a:solidFill>
                <a:latin typeface="+mj-lt"/>
                <a:ea typeface="+mj-ea"/>
                <a:cs typeface="+mj-cs"/>
              </a:rPr>
            </a:br>
            <a:r>
              <a:rPr lang="en-US" sz="2200" b="0" i="0" kern="1200" dirty="0">
                <a:solidFill>
                  <a:srgbClr val="EBEBEB"/>
                </a:solidFill>
                <a:latin typeface="+mj-lt"/>
                <a:ea typeface="+mj-ea"/>
                <a:cs typeface="+mj-cs"/>
              </a:rPr>
              <a:t>(Michael </a:t>
            </a:r>
            <a:r>
              <a:rPr lang="en-US" sz="2200" b="0" i="0" kern="1200" dirty="0" err="1">
                <a:solidFill>
                  <a:srgbClr val="EBEBEB"/>
                </a:solidFill>
                <a:latin typeface="+mj-lt"/>
                <a:ea typeface="+mj-ea"/>
                <a:cs typeface="+mj-cs"/>
              </a:rPr>
              <a:t>Cirullo</a:t>
            </a:r>
            <a:r>
              <a:rPr lang="en-US" sz="2200" b="0" i="0" kern="1200" dirty="0">
                <a:solidFill>
                  <a:srgbClr val="EBEBEB"/>
                </a:solidFill>
                <a:latin typeface="+mj-lt"/>
                <a:ea typeface="+mj-ea"/>
                <a:cs typeface="+mj-cs"/>
              </a:rPr>
              <a:t>)</a:t>
            </a:r>
            <a:endParaRPr lang="en-US" sz="5400" b="0" i="0" kern="1200" dirty="0">
              <a:solidFill>
                <a:srgbClr val="EBEBEB"/>
              </a:solidFill>
              <a:latin typeface="+mj-lt"/>
              <a:ea typeface="+mj-ea"/>
              <a:cs typeface="+mj-cs"/>
            </a:endParaRPr>
          </a:p>
        </p:txBody>
      </p:sp>
      <p:sp>
        <p:nvSpPr>
          <p:cNvPr id="24"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6" name="Freeform: Shape 25">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5" name="Content Placeholder 4" descr="A screenshot of a cell phone&#10;&#10;Description automatically generated">
            <a:extLst>
              <a:ext uri="{FF2B5EF4-FFF2-40B4-BE49-F238E27FC236}">
                <a16:creationId xmlns:a16="http://schemas.microsoft.com/office/drawing/2014/main" id="{E41CD353-9E90-419A-8CE9-C18F1CFA7E0B}"/>
              </a:ext>
            </a:extLst>
          </p:cNvPr>
          <p:cNvPicPr>
            <a:picLocks noGrp="1" noChangeAspect="1"/>
          </p:cNvPicPr>
          <p:nvPr>
            <p:ph idx="1"/>
          </p:nvPr>
        </p:nvPicPr>
        <p:blipFill rotWithShape="1">
          <a:blip r:embed="rId6">
            <a:extLst>
              <a:ext uri="{28A0092B-C50C-407E-A947-70E740481C1C}">
                <a14:useLocalDpi xmlns:a14="http://schemas.microsoft.com/office/drawing/2010/main" val="0"/>
              </a:ext>
            </a:extLst>
          </a:blip>
          <a:srcRect t="15878" r="5795" b="16557"/>
          <a:stretch/>
        </p:blipFill>
        <p:spPr>
          <a:xfrm>
            <a:off x="-1" y="603139"/>
            <a:ext cx="9343153" cy="5193362"/>
          </a:xfrm>
          <a:prstGeom prst="rect">
            <a:avLst/>
          </a:prstGeom>
          <a:effectLst/>
        </p:spPr>
      </p:pic>
      <p:sp>
        <p:nvSpPr>
          <p:cNvPr id="3" name="Slide Number Placeholder 2">
            <a:extLst>
              <a:ext uri="{FF2B5EF4-FFF2-40B4-BE49-F238E27FC236}">
                <a16:creationId xmlns:a16="http://schemas.microsoft.com/office/drawing/2014/main" id="{789CB34B-C4E5-480D-A50B-662B4A92B328}"/>
              </a:ext>
            </a:extLst>
          </p:cNvPr>
          <p:cNvSpPr>
            <a:spLocks noGrp="1"/>
          </p:cNvSpPr>
          <p:nvPr>
            <p:ph type="sldNum" sz="quarter" idx="12"/>
          </p:nvPr>
        </p:nvSpPr>
        <p:spPr/>
        <p:txBody>
          <a:bodyPr/>
          <a:lstStyle/>
          <a:p>
            <a:fld id="{01FA0F55-B0AA-47BB-9743-4D9109BAB490}" type="slidenum">
              <a:rPr lang="en-US" smtClean="0"/>
              <a:t>36</a:t>
            </a:fld>
            <a:endParaRPr lang="en-US"/>
          </a:p>
        </p:txBody>
      </p:sp>
    </p:spTree>
    <p:extLst>
      <p:ext uri="{BB962C8B-B14F-4D97-AF65-F5344CB8AC3E}">
        <p14:creationId xmlns:p14="http://schemas.microsoft.com/office/powerpoint/2010/main" val="811505146"/>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0519203C-193E-4CE8-BFFA-B5241AB7AF30}"/>
              </a:ext>
            </a:extLst>
          </p:cNvPr>
          <p:cNvPicPr>
            <a:picLocks noChangeAspect="1"/>
          </p:cNvPicPr>
          <p:nvPr/>
        </p:nvPicPr>
        <p:blipFill>
          <a:blip r:embed="rId3"/>
          <a:stretch>
            <a:fillRect/>
          </a:stretch>
        </p:blipFill>
        <p:spPr>
          <a:xfrm flipH="1">
            <a:off x="-518363" y="4604148"/>
            <a:ext cx="2476726" cy="2241187"/>
          </a:xfrm>
          <a:prstGeom prst="rect">
            <a:avLst/>
          </a:prstGeom>
        </p:spPr>
      </p:pic>
      <p:sp>
        <p:nvSpPr>
          <p:cNvPr id="2" name="Title 1"/>
          <p:cNvSpPr>
            <a:spLocks noGrp="1"/>
          </p:cNvSpPr>
          <p:nvPr>
            <p:ph type="title"/>
          </p:nvPr>
        </p:nvSpPr>
        <p:spPr>
          <a:xfrm>
            <a:off x="720000" y="581603"/>
            <a:ext cx="10752000" cy="630000"/>
          </a:xfrm>
        </p:spPr>
        <p:txBody>
          <a:bodyPr/>
          <a:lstStyle/>
          <a:p>
            <a:r>
              <a:rPr lang="en-US" dirty="0"/>
              <a:t>Solid Waste and Recycling Issues </a:t>
            </a:r>
            <a:br>
              <a:rPr lang="en-US" dirty="0"/>
            </a:br>
            <a:r>
              <a:rPr lang="en-US" dirty="0"/>
              <a:t>Study Project Timeline</a:t>
            </a:r>
          </a:p>
        </p:txBody>
      </p:sp>
      <p:sp>
        <p:nvSpPr>
          <p:cNvPr id="15" name="Rectangle 14"/>
          <p:cNvSpPr/>
          <p:nvPr/>
        </p:nvSpPr>
        <p:spPr>
          <a:xfrm>
            <a:off x="1314811" y="1829832"/>
            <a:ext cx="10598146" cy="4200112"/>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320" tIns="113896" rIns="113896" bIns="113896" numCol="1" spcCol="1270" anchor="t" anchorCtr="0">
            <a:noAutofit/>
          </a:bodyPr>
          <a:lstStyle/>
          <a:p>
            <a:pPr marL="285750" marR="0" lvl="0" indent="-285750" algn="l" defTabSz="457200" rtl="0" eaLnBrk="1" fontAlgn="auto" latinLnBrk="0" hangingPunct="0">
              <a:lnSpc>
                <a:spcPct val="100000"/>
              </a:lnSpc>
              <a:spcBef>
                <a:spcPts val="600"/>
              </a:spcBef>
              <a:spcAft>
                <a:spcPts val="0"/>
              </a:spcAft>
              <a:buClr>
                <a:srgbClr val="E4610F"/>
              </a:buClr>
              <a:buSzTx/>
              <a:buFont typeface="Wingdings" panose="05000000000000000000" pitchFamily="2" charset="2"/>
              <a:buChar char="ü"/>
              <a:tabLst/>
              <a:defRPr/>
            </a:pPr>
            <a:r>
              <a:rPr kumimoji="0" lang="en-US" sz="1700" b="0" i="0" u="none" strike="noStrike" kern="1200" cap="none" spc="0" normalizeH="0" baseline="0" noProof="0" dirty="0">
                <a:ln>
                  <a:noFill/>
                </a:ln>
                <a:solidFill>
                  <a:srgbClr val="55575A"/>
                </a:solidFill>
                <a:effectLst/>
                <a:uLnTx/>
                <a:uFillTx/>
                <a:latin typeface="Arial"/>
                <a:ea typeface="+mn-ea"/>
                <a:cs typeface="+mn-cs"/>
              </a:rPr>
              <a:t>Task 1 – Project Kickoff Meeting </a:t>
            </a:r>
            <a:r>
              <a:rPr kumimoji="0" lang="en-US" sz="1700" b="1" i="0" u="none" strike="noStrike" kern="1200" cap="none" spc="0" normalizeH="0" baseline="0" noProof="0" dirty="0">
                <a:ln>
                  <a:noFill/>
                </a:ln>
                <a:solidFill>
                  <a:srgbClr val="E4610F"/>
                </a:solidFill>
                <a:effectLst/>
                <a:uLnTx/>
                <a:uFillTx/>
                <a:latin typeface="Arial"/>
                <a:ea typeface="+mn-ea"/>
                <a:cs typeface="+mn-cs"/>
              </a:rPr>
              <a:t>(December 2017)</a:t>
            </a:r>
          </a:p>
          <a:p>
            <a:pPr marL="285750" marR="0" lvl="0" indent="-285750" algn="l" defTabSz="457200" rtl="0" eaLnBrk="1" fontAlgn="auto" latinLnBrk="0" hangingPunct="0">
              <a:lnSpc>
                <a:spcPct val="100000"/>
              </a:lnSpc>
              <a:spcBef>
                <a:spcPts val="600"/>
              </a:spcBef>
              <a:spcAft>
                <a:spcPts val="0"/>
              </a:spcAft>
              <a:buClr>
                <a:srgbClr val="E4610F"/>
              </a:buClr>
              <a:buSzTx/>
              <a:buFont typeface="Wingdings" panose="05000000000000000000" pitchFamily="2" charset="2"/>
              <a:buChar char="ü"/>
              <a:tabLst/>
              <a:defRPr/>
            </a:pPr>
            <a:r>
              <a:rPr kumimoji="0" lang="en-US" sz="1700" b="0" i="0" u="none" strike="noStrike" kern="1200" cap="none" spc="0" normalizeH="0" baseline="0" noProof="0" dirty="0">
                <a:ln>
                  <a:noFill/>
                </a:ln>
                <a:solidFill>
                  <a:srgbClr val="55575A"/>
                </a:solidFill>
                <a:effectLst/>
                <a:uLnTx/>
                <a:uFillTx/>
                <a:latin typeface="Arial"/>
                <a:ea typeface="+mn-ea"/>
                <a:cs typeface="+mn-cs"/>
              </a:rPr>
              <a:t>Task 2 – Review Existing Documentation </a:t>
            </a:r>
            <a:endParaRPr kumimoji="0" lang="en-US" sz="1700" b="1" i="0" u="none" strike="noStrike" kern="1200" cap="none" spc="0" normalizeH="0" baseline="0" noProof="0" dirty="0">
              <a:ln>
                <a:noFill/>
              </a:ln>
              <a:solidFill>
                <a:srgbClr val="55575A"/>
              </a:solidFill>
              <a:effectLst/>
              <a:uLnTx/>
              <a:uFillTx/>
              <a:latin typeface="Arial"/>
              <a:ea typeface="+mn-ea"/>
              <a:cs typeface="+mn-cs"/>
            </a:endParaRPr>
          </a:p>
          <a:p>
            <a:pPr marL="285750" marR="0" lvl="0" indent="-285750" algn="l" defTabSz="457200" rtl="0" eaLnBrk="1" fontAlgn="auto" latinLnBrk="0" hangingPunct="0">
              <a:lnSpc>
                <a:spcPct val="100000"/>
              </a:lnSpc>
              <a:spcBef>
                <a:spcPts val="600"/>
              </a:spcBef>
              <a:spcAft>
                <a:spcPts val="0"/>
              </a:spcAft>
              <a:buClr>
                <a:srgbClr val="E4610F"/>
              </a:buClr>
              <a:buSzTx/>
              <a:buFont typeface="Wingdings" panose="05000000000000000000" pitchFamily="2" charset="2"/>
              <a:buChar char="ü"/>
              <a:tabLst/>
              <a:defRPr/>
            </a:pPr>
            <a:r>
              <a:rPr kumimoji="0" lang="en-US" sz="1700" b="0" i="0" u="none" strike="noStrike" kern="1200" cap="none" spc="0" normalizeH="0" baseline="0" noProof="0" dirty="0">
                <a:ln>
                  <a:noFill/>
                </a:ln>
                <a:solidFill>
                  <a:srgbClr val="55575A"/>
                </a:solidFill>
                <a:effectLst/>
                <a:uLnTx/>
                <a:uFillTx/>
                <a:latin typeface="Arial"/>
                <a:ea typeface="+mn-ea"/>
                <a:cs typeface="+mn-cs"/>
              </a:rPr>
              <a:t>Task 3 – Establish Solid Waste Composition </a:t>
            </a:r>
            <a:endParaRPr kumimoji="0" lang="en-US" sz="1700" b="1" i="0" u="none" strike="noStrike" kern="1200" cap="none" spc="0" normalizeH="0" baseline="0" noProof="0" dirty="0">
              <a:ln>
                <a:noFill/>
              </a:ln>
              <a:solidFill>
                <a:srgbClr val="55575A"/>
              </a:solidFill>
              <a:effectLst/>
              <a:uLnTx/>
              <a:uFillTx/>
              <a:latin typeface="Arial"/>
              <a:ea typeface="+mn-ea"/>
              <a:cs typeface="+mn-cs"/>
            </a:endParaRPr>
          </a:p>
          <a:p>
            <a:pPr marL="285750" marR="0" lvl="0" indent="-285750" algn="l" defTabSz="457200" rtl="0" eaLnBrk="1" fontAlgn="auto" latinLnBrk="0" hangingPunct="0">
              <a:lnSpc>
                <a:spcPct val="100000"/>
              </a:lnSpc>
              <a:spcBef>
                <a:spcPts val="600"/>
              </a:spcBef>
              <a:spcAft>
                <a:spcPts val="0"/>
              </a:spcAft>
              <a:buClr>
                <a:srgbClr val="E4610F"/>
              </a:buClr>
              <a:buSzTx/>
              <a:buFont typeface="Wingdings" panose="05000000000000000000" pitchFamily="2" charset="2"/>
              <a:buChar char="ü"/>
              <a:tabLst/>
              <a:defRPr/>
            </a:pPr>
            <a:r>
              <a:rPr kumimoji="0" lang="en-US" sz="1700" b="0" i="0" u="none" strike="noStrike" kern="1200" cap="none" spc="0" normalizeH="0" baseline="0" noProof="0" dirty="0">
                <a:ln>
                  <a:noFill/>
                </a:ln>
                <a:solidFill>
                  <a:srgbClr val="55575A"/>
                </a:solidFill>
                <a:effectLst/>
                <a:uLnTx/>
                <a:uFillTx/>
                <a:latin typeface="Arial"/>
                <a:ea typeface="+mn-ea"/>
                <a:cs typeface="+mn-cs"/>
              </a:rPr>
              <a:t>Task 4 – Estimate Solid Waste Quantity </a:t>
            </a:r>
            <a:endParaRPr kumimoji="0" lang="en-US" sz="1700" b="1" i="0" u="none" strike="noStrike" kern="1200" cap="none" spc="0" normalizeH="0" baseline="0" noProof="0" dirty="0">
              <a:ln>
                <a:noFill/>
              </a:ln>
              <a:solidFill>
                <a:srgbClr val="55575A"/>
              </a:solidFill>
              <a:effectLst/>
              <a:uLnTx/>
              <a:uFillTx/>
              <a:latin typeface="Arial"/>
              <a:ea typeface="+mn-ea"/>
              <a:cs typeface="+mn-cs"/>
            </a:endParaRPr>
          </a:p>
          <a:p>
            <a:pPr marL="285750" marR="0" lvl="0" indent="-285750" algn="l" defTabSz="457200" rtl="0" eaLnBrk="1" fontAlgn="auto" latinLnBrk="0" hangingPunct="0">
              <a:lnSpc>
                <a:spcPct val="100000"/>
              </a:lnSpc>
              <a:spcBef>
                <a:spcPts val="600"/>
              </a:spcBef>
              <a:spcAft>
                <a:spcPts val="0"/>
              </a:spcAft>
              <a:buClr>
                <a:srgbClr val="E4610F"/>
              </a:buClr>
              <a:buSzTx/>
              <a:buFont typeface="Wingdings" panose="05000000000000000000" pitchFamily="2" charset="2"/>
              <a:buChar char="ü"/>
              <a:tabLst/>
              <a:defRPr/>
            </a:pPr>
            <a:r>
              <a:rPr kumimoji="0" lang="en-US" sz="1700" b="0" i="0" u="none" strike="noStrike" kern="1200" cap="none" spc="0" normalizeH="0" baseline="0" noProof="0" dirty="0">
                <a:ln>
                  <a:noFill/>
                </a:ln>
                <a:solidFill>
                  <a:srgbClr val="55575A"/>
                </a:solidFill>
                <a:effectLst/>
                <a:uLnTx/>
                <a:uFillTx/>
                <a:latin typeface="Arial"/>
                <a:ea typeface="+mn-ea"/>
                <a:cs typeface="+mn-cs"/>
              </a:rPr>
              <a:t>Task 5 – Identify Alternatives / Options for Improvement to Achieve Recycling Goals</a:t>
            </a:r>
            <a:endParaRPr kumimoji="0" lang="en-US" sz="1700" b="1" i="0" u="none" strike="noStrike" kern="1200" cap="none" spc="0" normalizeH="0" baseline="0" noProof="0" dirty="0">
              <a:ln>
                <a:noFill/>
              </a:ln>
              <a:solidFill>
                <a:srgbClr val="55575A"/>
              </a:solidFill>
              <a:effectLst/>
              <a:uLnTx/>
              <a:uFillTx/>
              <a:latin typeface="Arial"/>
              <a:ea typeface="+mn-ea"/>
              <a:cs typeface="+mn-cs"/>
            </a:endParaRPr>
          </a:p>
          <a:p>
            <a:pPr marL="285750" marR="0" lvl="0" indent="-285750" algn="l" defTabSz="457200" rtl="0" eaLnBrk="1" fontAlgn="auto" latinLnBrk="0" hangingPunct="0">
              <a:lnSpc>
                <a:spcPct val="100000"/>
              </a:lnSpc>
              <a:spcBef>
                <a:spcPts val="600"/>
              </a:spcBef>
              <a:spcAft>
                <a:spcPts val="0"/>
              </a:spcAft>
              <a:buClr>
                <a:srgbClr val="E4610F"/>
              </a:buClr>
              <a:buSzTx/>
              <a:buFont typeface="Wingdings" panose="05000000000000000000" pitchFamily="2" charset="2"/>
              <a:buChar char="ü"/>
              <a:tabLst/>
              <a:defRPr/>
            </a:pPr>
            <a:r>
              <a:rPr kumimoji="0" lang="en-US" sz="1700" b="0" i="0" u="none" strike="noStrike" kern="1200" cap="none" spc="0" normalizeH="0" baseline="0" noProof="0" dirty="0">
                <a:ln>
                  <a:noFill/>
                </a:ln>
                <a:solidFill>
                  <a:srgbClr val="55575A"/>
                </a:solidFill>
                <a:effectLst/>
                <a:uLnTx/>
                <a:uFillTx/>
                <a:latin typeface="Arial"/>
                <a:ea typeface="+mn-ea"/>
                <a:cs typeface="+mn-cs"/>
              </a:rPr>
              <a:t>Task 6 – Evaluate Site Requirements</a:t>
            </a:r>
          </a:p>
          <a:p>
            <a:pPr marL="285750" marR="0" lvl="1" indent="-285750" algn="l" defTabSz="457200" rtl="0" eaLnBrk="1" fontAlgn="auto" latinLnBrk="0" hangingPunct="0">
              <a:lnSpc>
                <a:spcPct val="100000"/>
              </a:lnSpc>
              <a:spcBef>
                <a:spcPts val="600"/>
              </a:spcBef>
              <a:spcAft>
                <a:spcPts val="0"/>
              </a:spcAft>
              <a:buClr>
                <a:srgbClr val="E4610F"/>
              </a:buClr>
              <a:buSzTx/>
              <a:buFont typeface="Wingdings" panose="05000000000000000000" pitchFamily="2" charset="2"/>
              <a:buChar char="ü"/>
              <a:tabLst/>
              <a:defRPr/>
            </a:pPr>
            <a:r>
              <a:rPr kumimoji="0" lang="en-US" sz="1700" b="0" i="0" u="none" strike="noStrike" kern="1200" cap="none" spc="0" normalizeH="0" baseline="0" noProof="0" dirty="0">
                <a:ln>
                  <a:noFill/>
                </a:ln>
                <a:solidFill>
                  <a:srgbClr val="55575A"/>
                </a:solidFill>
                <a:effectLst/>
                <a:uLnTx/>
                <a:uFillTx/>
                <a:latin typeface="Arial"/>
                <a:ea typeface="+mn-ea"/>
                <a:cs typeface="+mn-cs"/>
              </a:rPr>
              <a:t>Interim Governance Workshop </a:t>
            </a:r>
            <a:r>
              <a:rPr kumimoji="0" lang="en-US" sz="1700" b="1" i="0" u="none" strike="noStrike" kern="1200" cap="none" spc="0" normalizeH="0" baseline="0" noProof="0" dirty="0">
                <a:ln>
                  <a:noFill/>
                </a:ln>
                <a:solidFill>
                  <a:srgbClr val="E4610F"/>
                </a:solidFill>
                <a:effectLst/>
                <a:uLnTx/>
                <a:uFillTx/>
                <a:latin typeface="Arial"/>
                <a:ea typeface="+mn-ea"/>
                <a:cs typeface="+mn-cs"/>
              </a:rPr>
              <a:t>(February 2018)</a:t>
            </a:r>
          </a:p>
          <a:p>
            <a:pPr marL="285750" marR="0" lvl="0" indent="-285750" algn="l" defTabSz="457200" rtl="0" eaLnBrk="1" fontAlgn="auto" latinLnBrk="0" hangingPunct="0">
              <a:lnSpc>
                <a:spcPct val="100000"/>
              </a:lnSpc>
              <a:spcBef>
                <a:spcPts val="600"/>
              </a:spcBef>
              <a:spcAft>
                <a:spcPts val="0"/>
              </a:spcAft>
              <a:buClr>
                <a:srgbClr val="E4610F"/>
              </a:buClr>
              <a:buSzTx/>
              <a:buFont typeface="Wingdings" panose="05000000000000000000" pitchFamily="2" charset="2"/>
              <a:buChar char="ü"/>
              <a:tabLst/>
              <a:defRPr/>
            </a:pPr>
            <a:r>
              <a:rPr kumimoji="0" lang="en-US" sz="1700" b="0" i="0" u="none" strike="noStrike" kern="1200" cap="none" spc="0" normalizeH="0" baseline="0" noProof="0" dirty="0">
                <a:ln>
                  <a:noFill/>
                </a:ln>
                <a:solidFill>
                  <a:srgbClr val="55575A"/>
                </a:solidFill>
                <a:effectLst/>
                <a:uLnTx/>
                <a:uFillTx/>
                <a:latin typeface="Arial"/>
                <a:ea typeface="+mn-ea"/>
                <a:cs typeface="+mn-cs"/>
              </a:rPr>
              <a:t>Task 7 – Identify Alternatives / Options for the Future of Solid Waste Management in Broward County  </a:t>
            </a:r>
            <a:endParaRPr kumimoji="0" lang="en-US" sz="1700" b="1" i="0" u="none" strike="noStrike" kern="1200" cap="none" spc="0" normalizeH="0" baseline="0" noProof="0" dirty="0">
              <a:ln>
                <a:noFill/>
              </a:ln>
              <a:solidFill>
                <a:srgbClr val="55575A"/>
              </a:solidFill>
              <a:effectLst/>
              <a:uLnTx/>
              <a:uFillTx/>
              <a:latin typeface="Arial"/>
              <a:ea typeface="+mn-ea"/>
              <a:cs typeface="+mn-cs"/>
            </a:endParaRPr>
          </a:p>
          <a:p>
            <a:pPr marL="285750" marR="0" lvl="0" indent="-285750" algn="l" defTabSz="457200" rtl="0" eaLnBrk="1" fontAlgn="auto" latinLnBrk="0" hangingPunct="0">
              <a:lnSpc>
                <a:spcPct val="100000"/>
              </a:lnSpc>
              <a:spcBef>
                <a:spcPts val="600"/>
              </a:spcBef>
              <a:spcAft>
                <a:spcPts val="0"/>
              </a:spcAft>
              <a:buClr>
                <a:srgbClr val="E4610F"/>
              </a:buClr>
              <a:buSzTx/>
              <a:buFont typeface="Wingdings" panose="05000000000000000000" pitchFamily="2" charset="2"/>
              <a:buChar char="ü"/>
              <a:tabLst/>
              <a:defRPr/>
            </a:pPr>
            <a:r>
              <a:rPr kumimoji="0" lang="en-US" sz="1700" b="0" i="0" u="none" strike="noStrike" kern="1200" cap="none" spc="0" normalizeH="0" baseline="0" noProof="0" dirty="0">
                <a:ln>
                  <a:noFill/>
                </a:ln>
                <a:solidFill>
                  <a:srgbClr val="55575A"/>
                </a:solidFill>
                <a:effectLst/>
                <a:uLnTx/>
                <a:uFillTx/>
                <a:latin typeface="Arial"/>
                <a:ea typeface="+mn-ea"/>
                <a:cs typeface="+mn-cs"/>
              </a:rPr>
              <a:t>Task 8 – Prepare Conceptual Level Cost Estimate</a:t>
            </a:r>
          </a:p>
          <a:p>
            <a:pPr marL="285750" marR="0" lvl="0" indent="-285750" algn="l" defTabSz="457200" rtl="0" eaLnBrk="1" fontAlgn="auto" latinLnBrk="0" hangingPunct="0">
              <a:lnSpc>
                <a:spcPct val="100000"/>
              </a:lnSpc>
              <a:spcBef>
                <a:spcPts val="600"/>
              </a:spcBef>
              <a:spcAft>
                <a:spcPts val="0"/>
              </a:spcAft>
              <a:buClr>
                <a:srgbClr val="E4610F"/>
              </a:buClr>
              <a:buSzTx/>
              <a:buFont typeface="Wingdings" panose="05000000000000000000" pitchFamily="2" charset="2"/>
              <a:buChar char="ü"/>
              <a:tabLst/>
              <a:defRPr/>
            </a:pPr>
            <a:r>
              <a:rPr kumimoji="0" lang="en-US" sz="1700" b="0" i="0" u="none" strike="noStrike" kern="1200" cap="none" spc="0" normalizeH="0" baseline="0" noProof="0" dirty="0">
                <a:ln>
                  <a:noFill/>
                </a:ln>
                <a:solidFill>
                  <a:srgbClr val="55575A"/>
                </a:solidFill>
                <a:effectLst/>
                <a:uLnTx/>
                <a:uFillTx/>
                <a:latin typeface="Arial"/>
                <a:ea typeface="+mn-ea"/>
                <a:cs typeface="+mn-cs"/>
              </a:rPr>
              <a:t>Task 9 – Prepare Technical Memorandum</a:t>
            </a:r>
          </a:p>
          <a:p>
            <a:pPr marL="285750" marR="0" lvl="0" indent="-285750" algn="l" defTabSz="457200" rtl="0" eaLnBrk="1" fontAlgn="auto" latinLnBrk="0" hangingPunct="0">
              <a:lnSpc>
                <a:spcPct val="100000"/>
              </a:lnSpc>
              <a:spcBef>
                <a:spcPts val="600"/>
              </a:spcBef>
              <a:spcAft>
                <a:spcPts val="0"/>
              </a:spcAft>
              <a:buClr>
                <a:srgbClr val="E4610F"/>
              </a:buClr>
              <a:buSzTx/>
              <a:buFont typeface="Wingdings" panose="05000000000000000000" pitchFamily="2" charset="2"/>
              <a:buChar char="ü"/>
              <a:tabLst/>
              <a:defRPr/>
            </a:pPr>
            <a:r>
              <a:rPr kumimoji="0" lang="en-US" sz="1700" b="0" i="0" u="none" strike="noStrike" kern="1200" cap="none" spc="0" normalizeH="0" baseline="0" noProof="0" dirty="0">
                <a:ln>
                  <a:noFill/>
                </a:ln>
                <a:solidFill>
                  <a:srgbClr val="55575A"/>
                </a:solidFill>
                <a:effectLst/>
                <a:uLnTx/>
                <a:uFillTx/>
                <a:latin typeface="Arial"/>
                <a:ea typeface="+mn-ea"/>
                <a:cs typeface="+mn-cs"/>
              </a:rPr>
              <a:t>Task 10 – Prepare Draft Solid Waste and Recycling Issues Study Report </a:t>
            </a:r>
            <a:r>
              <a:rPr kumimoji="0" lang="en-US" sz="1700" b="1" i="0" u="none" strike="noStrike" kern="1200" cap="none" spc="0" normalizeH="0" baseline="0" noProof="0" dirty="0">
                <a:ln>
                  <a:noFill/>
                </a:ln>
                <a:solidFill>
                  <a:srgbClr val="E4610F"/>
                </a:solidFill>
                <a:effectLst/>
                <a:uLnTx/>
                <a:uFillTx/>
                <a:latin typeface="Arial"/>
                <a:ea typeface="+mn-ea"/>
                <a:cs typeface="+mn-cs"/>
              </a:rPr>
              <a:t>(July 2018)</a:t>
            </a:r>
            <a:endParaRPr kumimoji="0" lang="en-US" sz="1700" b="0" i="0" u="none" strike="noStrike" kern="1200" cap="none" spc="0" normalizeH="0" baseline="0" noProof="0" dirty="0">
              <a:ln>
                <a:noFill/>
              </a:ln>
              <a:solidFill>
                <a:srgbClr val="55575A"/>
              </a:solidFill>
              <a:effectLst/>
              <a:uLnTx/>
              <a:uFillTx/>
              <a:latin typeface="Arial"/>
              <a:ea typeface="+mn-ea"/>
              <a:cs typeface="+mn-cs"/>
            </a:endParaRPr>
          </a:p>
          <a:p>
            <a:pPr marL="285750" marR="0" lvl="0" indent="-285750" algn="l" defTabSz="457200" rtl="0" eaLnBrk="1" fontAlgn="auto" latinLnBrk="0" hangingPunct="0">
              <a:lnSpc>
                <a:spcPct val="100000"/>
              </a:lnSpc>
              <a:spcBef>
                <a:spcPts val="600"/>
              </a:spcBef>
              <a:spcAft>
                <a:spcPts val="0"/>
              </a:spcAft>
              <a:buClr>
                <a:srgbClr val="E4610F"/>
              </a:buClr>
              <a:buSzTx/>
              <a:buFont typeface="Wingdings" panose="05000000000000000000" pitchFamily="2" charset="2"/>
              <a:buChar char="ü"/>
              <a:tabLst/>
              <a:defRPr/>
            </a:pPr>
            <a:r>
              <a:rPr kumimoji="0" lang="en-US" sz="1700" b="0" i="0" u="none" strike="noStrike" kern="1200" cap="none" spc="0" normalizeH="0" baseline="0" noProof="0" dirty="0">
                <a:ln>
                  <a:noFill/>
                </a:ln>
                <a:solidFill>
                  <a:srgbClr val="55575A"/>
                </a:solidFill>
                <a:effectLst/>
                <a:uLnTx/>
                <a:uFillTx/>
                <a:latin typeface="Arial"/>
                <a:ea typeface="+mn-ea"/>
                <a:cs typeface="+mn-cs"/>
              </a:rPr>
              <a:t>Task 11 – Working Group, Mayor’s Group and Broward League of Cities Workshops </a:t>
            </a:r>
            <a:r>
              <a:rPr kumimoji="0" lang="en-US" sz="1700" b="1" i="0" u="none" strike="noStrike" kern="1200" cap="none" spc="0" normalizeH="0" baseline="0" noProof="0" dirty="0">
                <a:ln>
                  <a:noFill/>
                </a:ln>
                <a:solidFill>
                  <a:srgbClr val="E4610F"/>
                </a:solidFill>
                <a:effectLst/>
                <a:uLnTx/>
                <a:uFillTx/>
                <a:latin typeface="Arial"/>
                <a:ea typeface="+mn-ea"/>
                <a:cs typeface="+mn-cs"/>
              </a:rPr>
              <a:t>(November 2018)</a:t>
            </a:r>
            <a:endParaRPr kumimoji="0" lang="en-US" sz="1700" b="0" i="0" u="none" strike="noStrike" kern="1200" cap="none" spc="0" normalizeH="0" baseline="0" noProof="0" dirty="0">
              <a:ln>
                <a:noFill/>
              </a:ln>
              <a:solidFill>
                <a:srgbClr val="55575A"/>
              </a:solidFill>
              <a:effectLst/>
              <a:uLnTx/>
              <a:uFillTx/>
              <a:latin typeface="Arial"/>
              <a:ea typeface="+mn-ea"/>
              <a:cs typeface="+mn-cs"/>
            </a:endParaRPr>
          </a:p>
          <a:p>
            <a:pPr marL="285750" marR="0" lvl="0" indent="-285750" algn="l" defTabSz="457200" rtl="0" eaLnBrk="1" fontAlgn="auto" latinLnBrk="0" hangingPunct="1">
              <a:lnSpc>
                <a:spcPct val="100000"/>
              </a:lnSpc>
              <a:spcBef>
                <a:spcPts val="600"/>
              </a:spcBef>
              <a:spcAft>
                <a:spcPts val="0"/>
              </a:spcAft>
              <a:buClr>
                <a:srgbClr val="E4610F"/>
              </a:buClr>
              <a:buSzTx/>
              <a:buFont typeface="Wingdings" panose="05000000000000000000" pitchFamily="2" charset="2"/>
              <a:buChar char="ü"/>
              <a:tabLst/>
              <a:defRPr/>
            </a:pPr>
            <a:r>
              <a:rPr kumimoji="0" lang="en-US" sz="1700" b="0" i="0" u="none" strike="noStrike" kern="1200" cap="none" spc="0" normalizeH="0" baseline="0" noProof="0" dirty="0">
                <a:ln>
                  <a:noFill/>
                </a:ln>
                <a:solidFill>
                  <a:srgbClr val="55575A"/>
                </a:solidFill>
                <a:effectLst/>
                <a:uLnTx/>
                <a:uFillTx/>
                <a:latin typeface="Arial"/>
                <a:ea typeface="+mn-ea"/>
                <a:cs typeface="+mn-cs"/>
              </a:rPr>
              <a:t>Task 12 – Prepare and Issue Final Report </a:t>
            </a:r>
            <a:r>
              <a:rPr kumimoji="0" lang="en-US" sz="1700" b="1" i="0" u="none" strike="noStrike" kern="1200" cap="none" spc="0" normalizeH="0" baseline="0" noProof="0" dirty="0">
                <a:ln>
                  <a:noFill/>
                </a:ln>
                <a:solidFill>
                  <a:srgbClr val="E4610F"/>
                </a:solidFill>
                <a:effectLst/>
                <a:uLnTx/>
                <a:uFillTx/>
                <a:latin typeface="Arial"/>
                <a:ea typeface="+mn-ea"/>
                <a:cs typeface="+mn-cs"/>
              </a:rPr>
              <a:t>(December 2018)</a:t>
            </a:r>
          </a:p>
          <a:p>
            <a:pPr marL="0" marR="0" lvl="0" indent="0" algn="l" defTabSz="457200" rtl="0" eaLnBrk="1" fontAlgn="auto" latinLnBrk="0" hangingPunct="1">
              <a:lnSpc>
                <a:spcPct val="100000"/>
              </a:lnSpc>
              <a:spcBef>
                <a:spcPts val="600"/>
              </a:spcBef>
              <a:spcAft>
                <a:spcPts val="0"/>
              </a:spcAft>
              <a:buClr>
                <a:srgbClr val="E4610F"/>
              </a:buClr>
              <a:buSzTx/>
              <a:buFontTx/>
              <a:buNone/>
              <a:tabLst/>
              <a:defRPr/>
            </a:pPr>
            <a:endParaRPr kumimoji="0" lang="en-US" sz="1700" b="0" i="0" u="none" strike="noStrike" kern="1200" cap="none" spc="0" normalizeH="0" baseline="0" noProof="0" dirty="0">
              <a:ln>
                <a:noFill/>
              </a:ln>
              <a:solidFill>
                <a:srgbClr val="55575A"/>
              </a:solidFill>
              <a:effectLst/>
              <a:uLnTx/>
              <a:uFillTx/>
              <a:latin typeface="Arial"/>
              <a:ea typeface="+mn-ea"/>
              <a:cs typeface="+mn-cs"/>
            </a:endParaRPr>
          </a:p>
        </p:txBody>
      </p:sp>
      <p:sp>
        <p:nvSpPr>
          <p:cNvPr id="9" name="Rectangle 8">
            <a:extLst>
              <a:ext uri="{FF2B5EF4-FFF2-40B4-BE49-F238E27FC236}">
                <a16:creationId xmlns:a16="http://schemas.microsoft.com/office/drawing/2014/main" id="{83CAA19F-29B1-41BF-BAC2-72E93C8282BC}"/>
              </a:ext>
            </a:extLst>
          </p:cNvPr>
          <p:cNvSpPr/>
          <p:nvPr/>
        </p:nvSpPr>
        <p:spPr>
          <a:xfrm>
            <a:off x="1068947" y="1665813"/>
            <a:ext cx="10908405" cy="126456"/>
          </a:xfrm>
          <a:prstGeom prst="rect">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6A30B778-416A-4DD7-A4F7-824FD18D42A7}"/>
              </a:ext>
            </a:extLst>
          </p:cNvPr>
          <p:cNvSpPr/>
          <p:nvPr/>
        </p:nvSpPr>
        <p:spPr>
          <a:xfrm>
            <a:off x="1179823" y="5886762"/>
            <a:ext cx="91440" cy="511409"/>
          </a:xfrm>
          <a:prstGeom prst="rect">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4A5F91D9-75DC-467F-AA01-563245B19FC2}"/>
              </a:ext>
            </a:extLst>
          </p:cNvPr>
          <p:cNvSpPr/>
          <p:nvPr/>
        </p:nvSpPr>
        <p:spPr>
          <a:xfrm>
            <a:off x="1068946" y="6435734"/>
            <a:ext cx="10844011" cy="114301"/>
          </a:xfrm>
          <a:prstGeom prst="rect">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4" name="Group 3">
            <a:extLst>
              <a:ext uri="{FF2B5EF4-FFF2-40B4-BE49-F238E27FC236}">
                <a16:creationId xmlns:a16="http://schemas.microsoft.com/office/drawing/2014/main" id="{F06EB507-6251-4DD0-979A-FD5AC2631099}"/>
              </a:ext>
            </a:extLst>
          </p:cNvPr>
          <p:cNvGrpSpPr/>
          <p:nvPr/>
        </p:nvGrpSpPr>
        <p:grpSpPr>
          <a:xfrm>
            <a:off x="1179822" y="1792269"/>
            <a:ext cx="10601508" cy="4643925"/>
            <a:chOff x="1179822" y="2181943"/>
            <a:chExt cx="10601508" cy="4254251"/>
          </a:xfrm>
        </p:grpSpPr>
        <p:sp>
          <p:nvSpPr>
            <p:cNvPr id="10" name="Rectangle 9">
              <a:extLst>
                <a:ext uri="{FF2B5EF4-FFF2-40B4-BE49-F238E27FC236}">
                  <a16:creationId xmlns:a16="http://schemas.microsoft.com/office/drawing/2014/main" id="{B7674B09-2F06-4A13-B6C1-68DB5F08FDFC}"/>
                </a:ext>
              </a:extLst>
            </p:cNvPr>
            <p:cNvSpPr/>
            <p:nvPr/>
          </p:nvSpPr>
          <p:spPr>
            <a:xfrm>
              <a:off x="1179822" y="2181943"/>
              <a:ext cx="91441" cy="3124153"/>
            </a:xfrm>
            <a:prstGeom prst="rect">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93197DF9-8EF6-4635-AE4C-9562D2D4A13D}"/>
                </a:ext>
              </a:extLst>
            </p:cNvPr>
            <p:cNvSpPr/>
            <p:nvPr/>
          </p:nvSpPr>
          <p:spPr>
            <a:xfrm>
              <a:off x="11689890" y="2181944"/>
              <a:ext cx="91440" cy="4254250"/>
            </a:xfrm>
            <a:prstGeom prst="rect">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grpSp>
        <p:nvGrpSpPr>
          <p:cNvPr id="3" name="Group 2">
            <a:extLst>
              <a:ext uri="{FF2B5EF4-FFF2-40B4-BE49-F238E27FC236}">
                <a16:creationId xmlns:a16="http://schemas.microsoft.com/office/drawing/2014/main" id="{EEDFCC55-6AEA-48C0-894D-6A213950CDC1}"/>
              </a:ext>
            </a:extLst>
          </p:cNvPr>
          <p:cNvGrpSpPr/>
          <p:nvPr/>
        </p:nvGrpSpPr>
        <p:grpSpPr>
          <a:xfrm>
            <a:off x="6093889" y="6436194"/>
            <a:ext cx="858520" cy="421805"/>
            <a:chOff x="6052698" y="6255218"/>
            <a:chExt cx="858520" cy="602781"/>
          </a:xfrm>
        </p:grpSpPr>
        <p:sp>
          <p:nvSpPr>
            <p:cNvPr id="19" name="Rectangle 18">
              <a:extLst>
                <a:ext uri="{FF2B5EF4-FFF2-40B4-BE49-F238E27FC236}">
                  <a16:creationId xmlns:a16="http://schemas.microsoft.com/office/drawing/2014/main" id="{650ABC40-F7C1-45DA-AAB7-11DFEAEBFB9E}"/>
                </a:ext>
              </a:extLst>
            </p:cNvPr>
            <p:cNvSpPr/>
            <p:nvPr/>
          </p:nvSpPr>
          <p:spPr>
            <a:xfrm>
              <a:off x="6052698" y="6255218"/>
              <a:ext cx="140011" cy="602781"/>
            </a:xfrm>
            <a:prstGeom prst="rect">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0" name="Rectangle 19">
              <a:extLst>
                <a:ext uri="{FF2B5EF4-FFF2-40B4-BE49-F238E27FC236}">
                  <a16:creationId xmlns:a16="http://schemas.microsoft.com/office/drawing/2014/main" id="{85C9FFC0-0623-4715-92A7-1060913A0B1B}"/>
                </a:ext>
              </a:extLst>
            </p:cNvPr>
            <p:cNvSpPr/>
            <p:nvPr/>
          </p:nvSpPr>
          <p:spPr>
            <a:xfrm>
              <a:off x="6771207" y="6255218"/>
              <a:ext cx="140011" cy="602781"/>
            </a:xfrm>
            <a:prstGeom prst="rect">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spTree>
    <p:extLst>
      <p:ext uri="{BB962C8B-B14F-4D97-AF65-F5344CB8AC3E}">
        <p14:creationId xmlns:p14="http://schemas.microsoft.com/office/powerpoint/2010/main" val="1391782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7D6207F4-5B9C-4EA9-A950-10C1973A99D4}"/>
              </a:ext>
            </a:extLst>
          </p:cNvPr>
          <p:cNvSpPr/>
          <p:nvPr/>
        </p:nvSpPr>
        <p:spPr>
          <a:xfrm>
            <a:off x="720000" y="2157068"/>
            <a:ext cx="3155467" cy="3155467"/>
          </a:xfrm>
          <a:prstGeom prst="ellipse">
            <a:avLst/>
          </a:prstGeom>
          <a:solidFill>
            <a:schemeClr val="accent1"/>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19CB8523-7164-4139-AEF4-24161030905E}"/>
              </a:ext>
            </a:extLst>
          </p:cNvPr>
          <p:cNvSpPr>
            <a:spLocks noGrp="1"/>
          </p:cNvSpPr>
          <p:nvPr>
            <p:ph type="ctrTitle"/>
          </p:nvPr>
        </p:nvSpPr>
        <p:spPr>
          <a:xfrm>
            <a:off x="1200000" y="1980000"/>
            <a:ext cx="8051576" cy="481848"/>
          </a:xfrm>
        </p:spPr>
        <p:txBody>
          <a:bodyPr/>
          <a:lstStyle/>
          <a:p>
            <a:r>
              <a:rPr lang="en-US" sz="4000" dirty="0"/>
              <a:t>How to Achieve the 75% Recycling Goal</a:t>
            </a:r>
          </a:p>
        </p:txBody>
      </p:sp>
    </p:spTree>
    <p:extLst>
      <p:ext uri="{BB962C8B-B14F-4D97-AF65-F5344CB8AC3E}">
        <p14:creationId xmlns:p14="http://schemas.microsoft.com/office/powerpoint/2010/main" val="3034270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D54C34-0A78-4C6E-B4FD-E3E4F3F17F15}"/>
              </a:ext>
            </a:extLst>
          </p:cNvPr>
          <p:cNvSpPr>
            <a:spLocks noGrp="1"/>
          </p:cNvSpPr>
          <p:nvPr>
            <p:ph sz="quarter" idx="16"/>
          </p:nvPr>
        </p:nvSpPr>
        <p:spPr>
          <a:xfrm>
            <a:off x="2694009" y="1971998"/>
            <a:ext cx="9222612" cy="3383651"/>
          </a:xfrm>
        </p:spPr>
        <p:txBody>
          <a:bodyPr/>
          <a:lstStyle/>
          <a:p>
            <a:r>
              <a:rPr lang="en-US" sz="2600" dirty="0">
                <a:solidFill>
                  <a:schemeClr val="tx2"/>
                </a:solidFill>
              </a:rPr>
              <a:t>The Arcadis Team reviewed a wide array of existing data </a:t>
            </a:r>
            <a:br>
              <a:rPr lang="en-US" sz="2600" dirty="0">
                <a:solidFill>
                  <a:schemeClr val="tx2"/>
                </a:solidFill>
              </a:rPr>
            </a:br>
            <a:r>
              <a:rPr lang="en-US" sz="2600" dirty="0">
                <a:solidFill>
                  <a:schemeClr val="tx2"/>
                </a:solidFill>
              </a:rPr>
              <a:t>and information to estimate the solid waste composition of Broward County waste. </a:t>
            </a:r>
          </a:p>
          <a:p>
            <a:r>
              <a:rPr lang="en-US" sz="2600" dirty="0">
                <a:solidFill>
                  <a:schemeClr val="tx2"/>
                </a:solidFill>
              </a:rPr>
              <a:t>Population and per capita waste generation projections were then developed to estimate the quantity of solid waste generated throughout the 20-year and 40-year planning periods. </a:t>
            </a:r>
          </a:p>
          <a:p>
            <a:r>
              <a:rPr lang="en-US" sz="2600" dirty="0">
                <a:solidFill>
                  <a:schemeClr val="tx2"/>
                </a:solidFill>
              </a:rPr>
              <a:t>These solid waste composition and quantity estimates were  then used to identify diversion opportunities of greatest interest to the Working Group that could enable Broward County to attain the 75% recycling goal. </a:t>
            </a:r>
          </a:p>
        </p:txBody>
      </p:sp>
      <p:sp>
        <p:nvSpPr>
          <p:cNvPr id="3" name="Title 2">
            <a:extLst>
              <a:ext uri="{FF2B5EF4-FFF2-40B4-BE49-F238E27FC236}">
                <a16:creationId xmlns:a16="http://schemas.microsoft.com/office/drawing/2014/main" id="{19CB8523-7164-4139-AEF4-24161030905E}"/>
              </a:ext>
            </a:extLst>
          </p:cNvPr>
          <p:cNvSpPr>
            <a:spLocks noGrp="1"/>
          </p:cNvSpPr>
          <p:nvPr>
            <p:ph type="title"/>
          </p:nvPr>
        </p:nvSpPr>
        <p:spPr>
          <a:xfrm>
            <a:off x="720000" y="1008000"/>
            <a:ext cx="11472000" cy="630000"/>
          </a:xfrm>
        </p:spPr>
        <p:txBody>
          <a:bodyPr/>
          <a:lstStyle/>
          <a:p>
            <a:r>
              <a:rPr lang="en-US" dirty="0"/>
              <a:t>Solid Waste Composition and Quantity Estimates</a:t>
            </a:r>
            <a:br>
              <a:rPr lang="en-US" dirty="0"/>
            </a:br>
            <a:endParaRPr lang="en-US" sz="3200" dirty="0">
              <a:solidFill>
                <a:schemeClr val="accent4"/>
              </a:solidFill>
            </a:endParaRPr>
          </a:p>
        </p:txBody>
      </p:sp>
      <p:sp>
        <p:nvSpPr>
          <p:cNvPr id="7" name="Content Placeholder 1">
            <a:extLst>
              <a:ext uri="{FF2B5EF4-FFF2-40B4-BE49-F238E27FC236}">
                <a16:creationId xmlns:a16="http://schemas.microsoft.com/office/drawing/2014/main" id="{A15C6E86-B231-4D0B-B05C-46CC3A0C142A}"/>
              </a:ext>
            </a:extLst>
          </p:cNvPr>
          <p:cNvSpPr txBox="1">
            <a:spLocks/>
          </p:cNvSpPr>
          <p:nvPr/>
        </p:nvSpPr>
        <p:spPr>
          <a:xfrm>
            <a:off x="2523395" y="3275567"/>
            <a:ext cx="9222612" cy="2080082"/>
          </a:xfrm>
          <a:prstGeom prst="rect">
            <a:avLst/>
          </a:prstGeom>
        </p:spPr>
        <p:txBody>
          <a:bodyPr vert="horz" lIns="0" tIns="45720" rIns="0" bIns="45720" rtlCol="0">
            <a:noAutofit/>
          </a:bodyPr>
          <a:lstStyle>
            <a:lvl1pPr marL="0" indent="0" algn="l" defTabSz="914400" rtl="0" eaLnBrk="1" latinLnBrk="0" hangingPunct="1">
              <a:lnSpc>
                <a:spcPct val="90000"/>
              </a:lnSpc>
              <a:spcBef>
                <a:spcPts val="600"/>
              </a:spcBef>
              <a:spcAft>
                <a:spcPts val="1200"/>
              </a:spcAft>
              <a:buClr>
                <a:schemeClr val="accent1"/>
              </a:buClr>
              <a:buFont typeface="Arial" panose="020B0604020202020204" pitchFamily="34" charset="0"/>
              <a:buNone/>
              <a:defRPr sz="2400" kern="1200">
                <a:solidFill>
                  <a:schemeClr val="tx1"/>
                </a:solidFill>
                <a:latin typeface="+mn-lt"/>
                <a:ea typeface="+mn-ea"/>
                <a:cs typeface="+mn-cs"/>
              </a:defRPr>
            </a:lvl1pPr>
            <a:lvl2pPr marL="269875" indent="-269875"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lang="en-US" sz="2400" kern="1200" dirty="0" smtClean="0">
                <a:solidFill>
                  <a:schemeClr val="tx1"/>
                </a:solidFill>
                <a:latin typeface="+mn-lt"/>
                <a:ea typeface="+mn-ea"/>
                <a:cs typeface="+mn-cs"/>
              </a:defRPr>
            </a:lvl2pPr>
            <a:lvl3pPr marL="538163" indent="-268288"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lang="en-US" sz="2000" kern="1200" dirty="0" smtClean="0">
                <a:solidFill>
                  <a:schemeClr val="tx1"/>
                </a:solidFill>
                <a:latin typeface="+mn-lt"/>
                <a:ea typeface="+mn-ea"/>
                <a:cs typeface="+mn-cs"/>
              </a:defRPr>
            </a:lvl3pPr>
            <a:lvl4pPr marL="808038" indent="-269875" algn="l" defTabSz="914400" rtl="0" eaLnBrk="1" latinLnBrk="0" hangingPunct="1">
              <a:lnSpc>
                <a:spcPct val="90000"/>
              </a:lnSpc>
              <a:spcBef>
                <a:spcPts val="300"/>
              </a:spcBef>
              <a:spcAft>
                <a:spcPts val="600"/>
              </a:spcAft>
              <a:buClr>
                <a:schemeClr val="accent1"/>
              </a:buClr>
              <a:buFont typeface="Arial" panose="020B0604020202020204" pitchFamily="34" charset="0"/>
              <a:buChar char="•"/>
              <a:tabLst>
                <a:tab pos="808038" algn="l"/>
              </a:tabLst>
              <a:defRPr lang="en-US" sz="1800" kern="1200" dirty="0">
                <a:solidFill>
                  <a:schemeClr val="tx1"/>
                </a:solidFill>
                <a:latin typeface="+mn-lt"/>
                <a:ea typeface="+mn-ea"/>
                <a:cs typeface="+mn-cs"/>
              </a:defRPr>
            </a:lvl4pPr>
            <a:lvl5pPr marL="1076325" indent="-268288"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800" dirty="0">
              <a:solidFill>
                <a:schemeClr val="accent4"/>
              </a:solidFill>
            </a:endParaRPr>
          </a:p>
          <a:p>
            <a:endParaRPr lang="en-US" sz="2800" dirty="0"/>
          </a:p>
          <a:p>
            <a:endParaRPr lang="en-US" b="1" dirty="0"/>
          </a:p>
        </p:txBody>
      </p:sp>
      <p:pic>
        <p:nvPicPr>
          <p:cNvPr id="12" name="Picture 11">
            <a:extLst>
              <a:ext uri="{FF2B5EF4-FFF2-40B4-BE49-F238E27FC236}">
                <a16:creationId xmlns:a16="http://schemas.microsoft.com/office/drawing/2014/main" id="{3780057E-C700-406F-8699-239CE6E41C5E}"/>
              </a:ext>
            </a:extLst>
          </p:cNvPr>
          <p:cNvPicPr>
            <a:picLocks noChangeAspect="1"/>
          </p:cNvPicPr>
          <p:nvPr/>
        </p:nvPicPr>
        <p:blipFill>
          <a:blip r:embed="rId2"/>
          <a:stretch>
            <a:fillRect/>
          </a:stretch>
        </p:blipFill>
        <p:spPr>
          <a:xfrm>
            <a:off x="1150401" y="1979513"/>
            <a:ext cx="1035984" cy="1051562"/>
          </a:xfrm>
          <a:prstGeom prst="rect">
            <a:avLst/>
          </a:prstGeom>
        </p:spPr>
      </p:pic>
      <p:pic>
        <p:nvPicPr>
          <p:cNvPr id="14" name="Picture 13" descr="A picture containing building&#10;&#10;Description generated with very high confidence">
            <a:extLst>
              <a:ext uri="{FF2B5EF4-FFF2-40B4-BE49-F238E27FC236}">
                <a16:creationId xmlns:a16="http://schemas.microsoft.com/office/drawing/2014/main" id="{B9866703-125B-4884-9569-C24EE411FC16}"/>
              </a:ext>
            </a:extLst>
          </p:cNvPr>
          <p:cNvPicPr>
            <a:picLocks noChangeAspect="1"/>
          </p:cNvPicPr>
          <p:nvPr/>
        </p:nvPicPr>
        <p:blipFill>
          <a:blip r:embed="rId3"/>
          <a:stretch>
            <a:fillRect/>
          </a:stretch>
        </p:blipFill>
        <p:spPr>
          <a:xfrm>
            <a:off x="1218021" y="3554007"/>
            <a:ext cx="1051562" cy="1051562"/>
          </a:xfrm>
          <a:prstGeom prst="rect">
            <a:avLst/>
          </a:prstGeom>
        </p:spPr>
      </p:pic>
      <p:pic>
        <p:nvPicPr>
          <p:cNvPr id="16" name="Graphic 15" descr="Bullseye">
            <a:extLst>
              <a:ext uri="{FF2B5EF4-FFF2-40B4-BE49-F238E27FC236}">
                <a16:creationId xmlns:a16="http://schemas.microsoft.com/office/drawing/2014/main" id="{92C95D3C-746D-4DE9-8DC4-E681AEF4FF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58405" y="5007256"/>
            <a:ext cx="1209210" cy="1209210"/>
          </a:xfrm>
          <a:prstGeom prst="rect">
            <a:avLst/>
          </a:prstGeom>
        </p:spPr>
      </p:pic>
    </p:spTree>
    <p:extLst>
      <p:ext uri="{BB962C8B-B14F-4D97-AF65-F5344CB8AC3E}">
        <p14:creationId xmlns:p14="http://schemas.microsoft.com/office/powerpoint/2010/main" val="3384318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C74ED85D-11D3-4DCC-B10C-D32BBA943335}"/>
              </a:ext>
            </a:extLst>
          </p:cNvPr>
          <p:cNvGraphicFramePr/>
          <p:nvPr/>
        </p:nvGraphicFramePr>
        <p:xfrm>
          <a:off x="960120" y="1517162"/>
          <a:ext cx="8057335" cy="442466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91AF67E1-D4ED-4E52-84A3-BB1E4B23A840}"/>
              </a:ext>
            </a:extLst>
          </p:cNvPr>
          <p:cNvSpPr>
            <a:spLocks noGrp="1"/>
          </p:cNvSpPr>
          <p:nvPr>
            <p:ph type="title"/>
          </p:nvPr>
        </p:nvSpPr>
        <p:spPr>
          <a:xfrm>
            <a:off x="720000" y="901670"/>
            <a:ext cx="10752000" cy="630000"/>
          </a:xfrm>
        </p:spPr>
        <p:txBody>
          <a:bodyPr/>
          <a:lstStyle/>
          <a:p>
            <a:r>
              <a:rPr lang="en-US" dirty="0"/>
              <a:t>Identifying Recycling Opportunities</a:t>
            </a:r>
          </a:p>
        </p:txBody>
      </p:sp>
      <p:sp>
        <p:nvSpPr>
          <p:cNvPr id="5" name="Date Placeholder 4">
            <a:extLst>
              <a:ext uri="{FF2B5EF4-FFF2-40B4-BE49-F238E27FC236}">
                <a16:creationId xmlns:a16="http://schemas.microsoft.com/office/drawing/2014/main" id="{4685E352-828C-45C0-B8B1-D4C05C9AAC31}"/>
              </a:ext>
            </a:extLst>
          </p:cNvPr>
          <p:cNvSpPr>
            <a:spLocks noGrp="1"/>
          </p:cNvSpPr>
          <p:nvPr>
            <p:ph type="dt" sz="half" idx="13"/>
          </p:nvPr>
        </p:nvSpPr>
        <p:spPr/>
        <p:txBody>
          <a:bodyPr/>
          <a:lstStyle/>
          <a:p>
            <a:fld id="{7174028F-FC55-4814-9D01-B1C00550C2C3}" type="datetime4">
              <a:rPr lang="en-GB" smtClean="0"/>
              <a:pPr/>
              <a:t>14 October 2019</a:t>
            </a:fld>
            <a:endParaRPr lang="en-GB" dirty="0"/>
          </a:p>
        </p:txBody>
      </p:sp>
      <p:sp>
        <p:nvSpPr>
          <p:cNvPr id="6" name="Slide Number Placeholder 5">
            <a:extLst>
              <a:ext uri="{FF2B5EF4-FFF2-40B4-BE49-F238E27FC236}">
                <a16:creationId xmlns:a16="http://schemas.microsoft.com/office/drawing/2014/main" id="{39AE1870-52BA-4552-A84D-4A5C3D74F7D0}"/>
              </a:ext>
            </a:extLst>
          </p:cNvPr>
          <p:cNvSpPr>
            <a:spLocks noGrp="1"/>
          </p:cNvSpPr>
          <p:nvPr>
            <p:ph type="sldNum" sz="quarter" idx="15"/>
          </p:nvPr>
        </p:nvSpPr>
        <p:spPr/>
        <p:txBody>
          <a:bodyPr/>
          <a:lstStyle/>
          <a:p>
            <a:fld id="{203C551C-83BB-4568-94F6-AC8A8312A04A}" type="slidenum">
              <a:rPr lang="en-GB" smtClean="0"/>
              <a:pPr/>
              <a:t>7</a:t>
            </a:fld>
            <a:endParaRPr lang="en-GB" dirty="0"/>
          </a:p>
        </p:txBody>
      </p:sp>
      <p:pic>
        <p:nvPicPr>
          <p:cNvPr id="18" name="Picture 17">
            <a:extLst>
              <a:ext uri="{FF2B5EF4-FFF2-40B4-BE49-F238E27FC236}">
                <a16:creationId xmlns:a16="http://schemas.microsoft.com/office/drawing/2014/main" id="{D214305C-25B6-4141-8B13-497030AF8BE7}"/>
              </a:ext>
            </a:extLst>
          </p:cNvPr>
          <p:cNvPicPr>
            <a:picLocks noChangeAspect="1"/>
          </p:cNvPicPr>
          <p:nvPr/>
        </p:nvPicPr>
        <p:blipFill>
          <a:blip r:embed="rId4"/>
          <a:stretch>
            <a:fillRect/>
          </a:stretch>
        </p:blipFill>
        <p:spPr>
          <a:xfrm>
            <a:off x="10126210" y="5206716"/>
            <a:ext cx="1737360" cy="1193569"/>
          </a:xfrm>
          <a:prstGeom prst="rect">
            <a:avLst/>
          </a:prstGeom>
        </p:spPr>
      </p:pic>
      <p:sp>
        <p:nvSpPr>
          <p:cNvPr id="2" name="TextBox 1">
            <a:extLst>
              <a:ext uri="{FF2B5EF4-FFF2-40B4-BE49-F238E27FC236}">
                <a16:creationId xmlns:a16="http://schemas.microsoft.com/office/drawing/2014/main" id="{1382613C-3029-416F-8DFC-A5294B397446}"/>
              </a:ext>
            </a:extLst>
          </p:cNvPr>
          <p:cNvSpPr txBox="1"/>
          <p:nvPr/>
        </p:nvSpPr>
        <p:spPr>
          <a:xfrm>
            <a:off x="348254" y="1661446"/>
            <a:ext cx="1564169" cy="3010055"/>
          </a:xfrm>
          <a:prstGeom prst="rect">
            <a:avLst/>
          </a:prstGeom>
          <a:noFill/>
        </p:spPr>
        <p:txBody>
          <a:bodyPr wrap="square" rtlCol="0">
            <a:spAutoFit/>
          </a:bodyPr>
          <a:lstStyle/>
          <a:p>
            <a:pPr algn="ctr">
              <a:lnSpc>
                <a:spcPct val="90000"/>
              </a:lnSpc>
              <a:spcBef>
                <a:spcPts val="200"/>
              </a:spcBef>
              <a:spcAft>
                <a:spcPts val="400"/>
              </a:spcAft>
            </a:pPr>
            <a:r>
              <a:rPr lang="en-US" dirty="0">
                <a:solidFill>
                  <a:schemeClr val="accent1"/>
                </a:solidFill>
              </a:rPr>
              <a:t>Estimated Composition of Waste Disposed in Broward County</a:t>
            </a:r>
          </a:p>
          <a:p>
            <a:pPr algn="ctr">
              <a:lnSpc>
                <a:spcPct val="90000"/>
              </a:lnSpc>
              <a:spcBef>
                <a:spcPts val="200"/>
              </a:spcBef>
              <a:spcAft>
                <a:spcPts val="400"/>
              </a:spcAft>
            </a:pPr>
            <a:endParaRPr lang="en-US" dirty="0">
              <a:solidFill>
                <a:schemeClr val="accent1"/>
              </a:solidFill>
            </a:endParaRPr>
          </a:p>
          <a:p>
            <a:pPr algn="ctr">
              <a:lnSpc>
                <a:spcPct val="90000"/>
              </a:lnSpc>
              <a:spcBef>
                <a:spcPts val="200"/>
              </a:spcBef>
              <a:spcAft>
                <a:spcPts val="400"/>
              </a:spcAft>
            </a:pPr>
            <a:endParaRPr lang="en-US" dirty="0">
              <a:solidFill>
                <a:schemeClr val="accent1"/>
              </a:solidFill>
            </a:endParaRPr>
          </a:p>
          <a:p>
            <a:pPr algn="ctr">
              <a:lnSpc>
                <a:spcPct val="90000"/>
              </a:lnSpc>
              <a:spcBef>
                <a:spcPts val="200"/>
              </a:spcBef>
              <a:spcAft>
                <a:spcPts val="400"/>
              </a:spcAft>
            </a:pPr>
            <a:r>
              <a:rPr lang="en-US" dirty="0">
                <a:solidFill>
                  <a:schemeClr val="accent1"/>
                </a:solidFill>
              </a:rPr>
              <a:t> </a:t>
            </a:r>
            <a:r>
              <a:rPr lang="en-US" sz="1400" dirty="0">
                <a:solidFill>
                  <a:schemeClr val="accent1"/>
                </a:solidFill>
              </a:rPr>
              <a:t>~ 3,675,000 tons generated annually</a:t>
            </a:r>
            <a:endParaRPr lang="en-US" dirty="0">
              <a:solidFill>
                <a:schemeClr val="accent1"/>
              </a:solidFill>
            </a:endParaRPr>
          </a:p>
        </p:txBody>
      </p:sp>
      <p:graphicFrame>
        <p:nvGraphicFramePr>
          <p:cNvPr id="9" name="Chart 8">
            <a:extLst>
              <a:ext uri="{FF2B5EF4-FFF2-40B4-BE49-F238E27FC236}">
                <a16:creationId xmlns:a16="http://schemas.microsoft.com/office/drawing/2014/main" id="{5A456BCA-2628-4D3B-841F-85808A81AE51}"/>
              </a:ext>
            </a:extLst>
          </p:cNvPr>
          <p:cNvGraphicFramePr>
            <a:graphicFrameLocks/>
          </p:cNvGraphicFramePr>
          <p:nvPr/>
        </p:nvGraphicFramePr>
        <p:xfrm>
          <a:off x="9092608" y="1647158"/>
          <a:ext cx="2751138" cy="34829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47817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A78E551-E359-4D1F-B2C3-5F37935770F6}"/>
              </a:ext>
            </a:extLst>
          </p:cNvPr>
          <p:cNvPicPr>
            <a:picLocks noChangeAspect="1"/>
          </p:cNvPicPr>
          <p:nvPr/>
        </p:nvPicPr>
        <p:blipFill rotWithShape="1">
          <a:blip r:embed="rId3"/>
          <a:srcRect l="6537"/>
          <a:stretch/>
        </p:blipFill>
        <p:spPr>
          <a:xfrm>
            <a:off x="169615" y="2232575"/>
            <a:ext cx="11852770" cy="3330795"/>
          </a:xfrm>
          <a:prstGeom prst="rect">
            <a:avLst/>
          </a:prstGeom>
        </p:spPr>
      </p:pic>
      <p:sp>
        <p:nvSpPr>
          <p:cNvPr id="16" name="TextBox 15">
            <a:extLst>
              <a:ext uri="{FF2B5EF4-FFF2-40B4-BE49-F238E27FC236}">
                <a16:creationId xmlns:a16="http://schemas.microsoft.com/office/drawing/2014/main" id="{35C1FDD9-ADCB-45A2-A774-52C71537584A}"/>
              </a:ext>
            </a:extLst>
          </p:cNvPr>
          <p:cNvSpPr txBox="1"/>
          <p:nvPr/>
        </p:nvSpPr>
        <p:spPr>
          <a:xfrm>
            <a:off x="917259" y="2717686"/>
            <a:ext cx="2016165" cy="1754326"/>
          </a:xfrm>
          <a:prstGeom prst="rect">
            <a:avLst/>
          </a:prstGeom>
          <a:noFill/>
        </p:spPr>
        <p:txBody>
          <a:bodyPr wrap="square" rtlCol="0">
            <a:spAutoFit/>
          </a:bodyPr>
          <a:lstStyle/>
          <a:p>
            <a:pPr lvl="0" algn="ctr" defTabSz="914400">
              <a:lnSpc>
                <a:spcPct val="90000"/>
              </a:lnSpc>
              <a:spcBef>
                <a:spcPts val="200"/>
              </a:spcBef>
              <a:spcAft>
                <a:spcPts val="400"/>
              </a:spcAft>
            </a:pPr>
            <a:r>
              <a:rPr lang="en-US" sz="2000" b="1" kern="0" dirty="0">
                <a:solidFill>
                  <a:srgbClr val="E4610F"/>
                </a:solidFill>
                <a:latin typeface="Arial Narrow" panose="020B0606020202030204" pitchFamily="34" charset="0"/>
              </a:rPr>
              <a:t>Enact </a:t>
            </a:r>
            <a:br>
              <a:rPr lang="en-US" sz="2000" b="1" kern="0" dirty="0">
                <a:solidFill>
                  <a:srgbClr val="E4610F"/>
                </a:solidFill>
                <a:latin typeface="Arial Narrow" panose="020B0606020202030204" pitchFamily="34" charset="0"/>
              </a:rPr>
            </a:br>
            <a:r>
              <a:rPr lang="en-US" sz="2000" b="1" kern="0" dirty="0">
                <a:solidFill>
                  <a:srgbClr val="E4610F"/>
                </a:solidFill>
                <a:latin typeface="Arial Narrow" panose="020B0606020202030204" pitchFamily="34" charset="0"/>
              </a:rPr>
              <a:t>mandatory C&amp;D debris, bulky waste and yard trash processing prior to disposal </a:t>
            </a:r>
          </a:p>
        </p:txBody>
      </p:sp>
      <p:sp>
        <p:nvSpPr>
          <p:cNvPr id="17" name="TextBox 16">
            <a:extLst>
              <a:ext uri="{FF2B5EF4-FFF2-40B4-BE49-F238E27FC236}">
                <a16:creationId xmlns:a16="http://schemas.microsoft.com/office/drawing/2014/main" id="{7C17FC3D-1420-42BE-8025-2E19AD0222DF}"/>
              </a:ext>
            </a:extLst>
          </p:cNvPr>
          <p:cNvSpPr txBox="1"/>
          <p:nvPr/>
        </p:nvSpPr>
        <p:spPr>
          <a:xfrm>
            <a:off x="4577843" y="2880161"/>
            <a:ext cx="1785348" cy="1477328"/>
          </a:xfrm>
          <a:prstGeom prst="rect">
            <a:avLst/>
          </a:prstGeom>
          <a:noFill/>
        </p:spPr>
        <p:txBody>
          <a:bodyPr wrap="square" rtlCol="0">
            <a:spAutoFit/>
          </a:bodyPr>
          <a:lstStyle/>
          <a:p>
            <a:pPr lvl="0" algn="ctr" defTabSz="914400">
              <a:lnSpc>
                <a:spcPct val="90000"/>
              </a:lnSpc>
              <a:spcBef>
                <a:spcPts val="200"/>
              </a:spcBef>
              <a:spcAft>
                <a:spcPts val="400"/>
              </a:spcAft>
            </a:pPr>
            <a:r>
              <a:rPr lang="en-US" sz="2000" b="1" kern="0" dirty="0">
                <a:solidFill>
                  <a:srgbClr val="00A9E4"/>
                </a:solidFill>
                <a:latin typeface="Arial Narrow" panose="020B0606020202030204" pitchFamily="34" charset="0"/>
              </a:rPr>
              <a:t>Enact mandatory multi-family and commercial recycling </a:t>
            </a:r>
          </a:p>
        </p:txBody>
      </p:sp>
      <p:sp>
        <p:nvSpPr>
          <p:cNvPr id="18" name="TextBox 17">
            <a:extLst>
              <a:ext uri="{FF2B5EF4-FFF2-40B4-BE49-F238E27FC236}">
                <a16:creationId xmlns:a16="http://schemas.microsoft.com/office/drawing/2014/main" id="{9A8E10FF-A209-4B8F-A0F7-44B72FD77D28}"/>
              </a:ext>
            </a:extLst>
          </p:cNvPr>
          <p:cNvSpPr txBox="1"/>
          <p:nvPr/>
        </p:nvSpPr>
        <p:spPr>
          <a:xfrm>
            <a:off x="7812362" y="2953080"/>
            <a:ext cx="2334244" cy="1477328"/>
          </a:xfrm>
          <a:prstGeom prst="rect">
            <a:avLst/>
          </a:prstGeom>
          <a:noFill/>
        </p:spPr>
        <p:txBody>
          <a:bodyPr wrap="square" rtlCol="0">
            <a:spAutoFit/>
          </a:bodyPr>
          <a:lstStyle/>
          <a:p>
            <a:pPr lvl="0" algn="ctr" defTabSz="914400">
              <a:lnSpc>
                <a:spcPct val="90000"/>
              </a:lnSpc>
              <a:spcBef>
                <a:spcPts val="200"/>
              </a:spcBef>
              <a:spcAft>
                <a:spcPts val="400"/>
              </a:spcAft>
            </a:pPr>
            <a:r>
              <a:rPr lang="en-US" sz="2000" b="1" kern="0" dirty="0">
                <a:solidFill>
                  <a:srgbClr val="0DA642"/>
                </a:solidFill>
                <a:latin typeface="Arial Narrow" panose="020B0606020202030204" pitchFamily="34" charset="0"/>
              </a:rPr>
              <a:t>Require </a:t>
            </a:r>
            <a:br>
              <a:rPr lang="en-US" sz="2000" b="1" kern="0" dirty="0">
                <a:solidFill>
                  <a:srgbClr val="0DA642"/>
                </a:solidFill>
                <a:latin typeface="Arial Narrow" panose="020B0606020202030204" pitchFamily="34" charset="0"/>
              </a:rPr>
            </a:br>
            <a:r>
              <a:rPr lang="en-US" sz="2000" b="1" kern="0" dirty="0">
                <a:solidFill>
                  <a:srgbClr val="0DA642"/>
                </a:solidFill>
                <a:latin typeface="Arial Narrow" panose="020B0606020202030204" pitchFamily="34" charset="0"/>
              </a:rPr>
              <a:t>minimum recycling standards for solid waste processing facilities </a:t>
            </a:r>
          </a:p>
        </p:txBody>
      </p:sp>
      <p:sp>
        <p:nvSpPr>
          <p:cNvPr id="24" name="Title 23">
            <a:extLst>
              <a:ext uri="{FF2B5EF4-FFF2-40B4-BE49-F238E27FC236}">
                <a16:creationId xmlns:a16="http://schemas.microsoft.com/office/drawing/2014/main" id="{79E367C5-B65D-411A-881E-8BA15D3F70B3}"/>
              </a:ext>
            </a:extLst>
          </p:cNvPr>
          <p:cNvSpPr>
            <a:spLocks noGrp="1"/>
          </p:cNvSpPr>
          <p:nvPr>
            <p:ph type="title"/>
          </p:nvPr>
        </p:nvSpPr>
        <p:spPr/>
        <p:txBody>
          <a:bodyPr/>
          <a:lstStyle/>
          <a:p>
            <a:r>
              <a:rPr lang="en-US" dirty="0"/>
              <a:t>Policies Required to Meet 75% Recycling Goal</a:t>
            </a:r>
          </a:p>
        </p:txBody>
      </p:sp>
    </p:spTree>
    <p:extLst>
      <p:ext uri="{BB962C8B-B14F-4D97-AF65-F5344CB8AC3E}">
        <p14:creationId xmlns:p14="http://schemas.microsoft.com/office/powerpoint/2010/main" val="4001157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D54C34-0A78-4C6E-B4FD-E3E4F3F17F15}"/>
              </a:ext>
            </a:extLst>
          </p:cNvPr>
          <p:cNvSpPr>
            <a:spLocks noGrp="1"/>
          </p:cNvSpPr>
          <p:nvPr>
            <p:ph sz="quarter" idx="16"/>
          </p:nvPr>
        </p:nvSpPr>
        <p:spPr>
          <a:xfrm>
            <a:off x="1871610" y="1938586"/>
            <a:ext cx="8162548" cy="1576485"/>
          </a:xfrm>
        </p:spPr>
        <p:txBody>
          <a:bodyPr/>
          <a:lstStyle/>
          <a:p>
            <a:pPr>
              <a:lnSpc>
                <a:spcPts val="2800"/>
              </a:lnSpc>
              <a:spcAft>
                <a:spcPts val="0"/>
              </a:spcAft>
            </a:pPr>
            <a:r>
              <a:rPr lang="en-US" dirty="0"/>
              <a:t>Assuming mandatory recycling policies are implemented, the implementation of some combination of six types of solid waste processing facilities are recommended to meet the 75% Recycling Goal:</a:t>
            </a:r>
          </a:p>
          <a:p>
            <a:endParaRPr lang="en-US" b="1" dirty="0"/>
          </a:p>
        </p:txBody>
      </p:sp>
      <p:sp>
        <p:nvSpPr>
          <p:cNvPr id="3" name="Title 2">
            <a:extLst>
              <a:ext uri="{FF2B5EF4-FFF2-40B4-BE49-F238E27FC236}">
                <a16:creationId xmlns:a16="http://schemas.microsoft.com/office/drawing/2014/main" id="{19CB8523-7164-4139-AEF4-24161030905E}"/>
              </a:ext>
            </a:extLst>
          </p:cNvPr>
          <p:cNvSpPr>
            <a:spLocks noGrp="1"/>
          </p:cNvSpPr>
          <p:nvPr>
            <p:ph type="title"/>
          </p:nvPr>
        </p:nvSpPr>
        <p:spPr>
          <a:xfrm>
            <a:off x="464422" y="737864"/>
            <a:ext cx="11472000" cy="630000"/>
          </a:xfrm>
        </p:spPr>
        <p:txBody>
          <a:bodyPr/>
          <a:lstStyle/>
          <a:p>
            <a:r>
              <a:rPr lang="en-US" dirty="0"/>
              <a:t>Facilities and Recycling Scenarios Required </a:t>
            </a:r>
            <a:br>
              <a:rPr lang="en-US" dirty="0"/>
            </a:br>
            <a:r>
              <a:rPr lang="en-US" dirty="0"/>
              <a:t>to Meet 75% Recycling Goal</a:t>
            </a:r>
            <a:br>
              <a:rPr lang="en-US" dirty="0"/>
            </a:br>
            <a:endParaRPr lang="en-US" sz="3200" dirty="0">
              <a:solidFill>
                <a:schemeClr val="accent4"/>
              </a:solidFill>
            </a:endParaRPr>
          </a:p>
        </p:txBody>
      </p:sp>
      <p:pic>
        <p:nvPicPr>
          <p:cNvPr id="7" name="Picture 6">
            <a:extLst>
              <a:ext uri="{FF2B5EF4-FFF2-40B4-BE49-F238E27FC236}">
                <a16:creationId xmlns:a16="http://schemas.microsoft.com/office/drawing/2014/main" id="{6749D003-AD50-46B1-A069-0FC305509524}"/>
              </a:ext>
            </a:extLst>
          </p:cNvPr>
          <p:cNvPicPr>
            <a:picLocks noChangeAspect="1"/>
          </p:cNvPicPr>
          <p:nvPr/>
        </p:nvPicPr>
        <p:blipFill>
          <a:blip r:embed="rId3">
            <a:duotone>
              <a:prstClr val="black"/>
              <a:schemeClr val="accent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235580" y="4529257"/>
            <a:ext cx="2083370" cy="2083370"/>
          </a:xfrm>
          <a:prstGeom prst="rect">
            <a:avLst/>
          </a:prstGeom>
        </p:spPr>
      </p:pic>
      <p:sp>
        <p:nvSpPr>
          <p:cNvPr id="5" name="Rectangle 4">
            <a:extLst>
              <a:ext uri="{FF2B5EF4-FFF2-40B4-BE49-F238E27FC236}">
                <a16:creationId xmlns:a16="http://schemas.microsoft.com/office/drawing/2014/main" id="{03B2B703-8CCF-4CF6-B8AB-1359F229A98A}"/>
              </a:ext>
            </a:extLst>
          </p:cNvPr>
          <p:cNvSpPr/>
          <p:nvPr/>
        </p:nvSpPr>
        <p:spPr>
          <a:xfrm>
            <a:off x="7852261" y="5348831"/>
            <a:ext cx="3378299" cy="920765"/>
          </a:xfrm>
          <a:prstGeom prst="rect">
            <a:avLst/>
          </a:prstGeom>
        </p:spPr>
        <p:txBody>
          <a:bodyPr wrap="square">
            <a:spAutoFit/>
          </a:bodyPr>
          <a:lstStyle/>
          <a:p>
            <a:pPr marL="230188" algn="ctr" defTabSz="914400">
              <a:lnSpc>
                <a:spcPts val="2200"/>
              </a:lnSpc>
              <a:spcBef>
                <a:spcPts val="600"/>
              </a:spcBef>
              <a:spcAft>
                <a:spcPts val="600"/>
              </a:spcAft>
              <a:buClr>
                <a:srgbClr val="E4610F"/>
              </a:buClr>
            </a:pPr>
            <a:r>
              <a:rPr lang="en-US" b="1" dirty="0">
                <a:solidFill>
                  <a:schemeClr val="tx1">
                    <a:lumMod val="75000"/>
                    <a:lumOff val="25000"/>
                  </a:schemeClr>
                </a:solidFill>
              </a:rPr>
              <a:t>6. </a:t>
            </a:r>
            <a:r>
              <a:rPr lang="en-US" b="1" dirty="0">
                <a:solidFill>
                  <a:schemeClr val="accent4"/>
                </a:solidFill>
              </a:rPr>
              <a:t>Waste-to-Energy Facility </a:t>
            </a:r>
            <a:r>
              <a:rPr lang="en-US" b="1" dirty="0">
                <a:solidFill>
                  <a:srgbClr val="E4610F"/>
                </a:solidFill>
              </a:rPr>
              <a:t>(expanding WSB or construct new facility)</a:t>
            </a:r>
          </a:p>
        </p:txBody>
      </p:sp>
      <p:sp>
        <p:nvSpPr>
          <p:cNvPr id="6" name="Rectangle 5">
            <a:extLst>
              <a:ext uri="{FF2B5EF4-FFF2-40B4-BE49-F238E27FC236}">
                <a16:creationId xmlns:a16="http://schemas.microsoft.com/office/drawing/2014/main" id="{04FB9D48-46CF-4568-A026-692FAE0E6FA3}"/>
              </a:ext>
            </a:extLst>
          </p:cNvPr>
          <p:cNvSpPr/>
          <p:nvPr/>
        </p:nvSpPr>
        <p:spPr>
          <a:xfrm>
            <a:off x="1115968" y="3713500"/>
            <a:ext cx="3751669" cy="356508"/>
          </a:xfrm>
          <a:prstGeom prst="rect">
            <a:avLst/>
          </a:prstGeom>
        </p:spPr>
        <p:txBody>
          <a:bodyPr wrap="none">
            <a:spAutoFit/>
          </a:bodyPr>
          <a:lstStyle/>
          <a:p>
            <a:pPr marL="230188" lvl="0" algn="ctr" defTabSz="914400">
              <a:lnSpc>
                <a:spcPts val="2200"/>
              </a:lnSpc>
              <a:spcBef>
                <a:spcPts val="600"/>
              </a:spcBef>
              <a:spcAft>
                <a:spcPts val="600"/>
              </a:spcAft>
              <a:buClr>
                <a:srgbClr val="E4610F"/>
              </a:buClr>
            </a:pPr>
            <a:r>
              <a:rPr lang="en-US" b="1" dirty="0">
                <a:solidFill>
                  <a:schemeClr val="tx1">
                    <a:lumMod val="75000"/>
                    <a:lumOff val="25000"/>
                  </a:schemeClr>
                </a:solidFill>
              </a:rPr>
              <a:t>1. </a:t>
            </a:r>
            <a:r>
              <a:rPr lang="en-US" b="1" dirty="0">
                <a:solidFill>
                  <a:schemeClr val="accent4"/>
                </a:solidFill>
              </a:rPr>
              <a:t>Materials Recycling Facility </a:t>
            </a:r>
          </a:p>
        </p:txBody>
      </p:sp>
      <p:sp>
        <p:nvSpPr>
          <p:cNvPr id="8" name="Rectangle 7">
            <a:extLst>
              <a:ext uri="{FF2B5EF4-FFF2-40B4-BE49-F238E27FC236}">
                <a16:creationId xmlns:a16="http://schemas.microsoft.com/office/drawing/2014/main" id="{EFEB6EE1-995F-4898-BD21-F117BC56878E}"/>
              </a:ext>
            </a:extLst>
          </p:cNvPr>
          <p:cNvSpPr/>
          <p:nvPr/>
        </p:nvSpPr>
        <p:spPr>
          <a:xfrm>
            <a:off x="2272429" y="4303321"/>
            <a:ext cx="2790912" cy="923679"/>
          </a:xfrm>
          <a:prstGeom prst="rect">
            <a:avLst/>
          </a:prstGeom>
        </p:spPr>
        <p:txBody>
          <a:bodyPr wrap="square">
            <a:spAutoFit/>
          </a:bodyPr>
          <a:lstStyle/>
          <a:p>
            <a:pPr marL="230188" lvl="0" algn="ctr" defTabSz="914400">
              <a:lnSpc>
                <a:spcPts val="2200"/>
              </a:lnSpc>
              <a:spcBef>
                <a:spcPts val="600"/>
              </a:spcBef>
              <a:spcAft>
                <a:spcPts val="600"/>
              </a:spcAft>
              <a:buClr>
                <a:srgbClr val="E4610F"/>
              </a:buClr>
            </a:pPr>
            <a:r>
              <a:rPr lang="en-US" b="1" dirty="0">
                <a:solidFill>
                  <a:schemeClr val="tx1">
                    <a:lumMod val="75000"/>
                    <a:lumOff val="25000"/>
                  </a:schemeClr>
                </a:solidFill>
              </a:rPr>
              <a:t>2. </a:t>
            </a:r>
            <a:r>
              <a:rPr lang="en-US" b="1" dirty="0">
                <a:solidFill>
                  <a:schemeClr val="accent4"/>
                </a:solidFill>
              </a:rPr>
              <a:t>Combined Bulky Waste / Yard Trash / C&amp;D Facility</a:t>
            </a:r>
          </a:p>
        </p:txBody>
      </p:sp>
      <p:sp>
        <p:nvSpPr>
          <p:cNvPr id="9" name="Rectangle 8">
            <a:extLst>
              <a:ext uri="{FF2B5EF4-FFF2-40B4-BE49-F238E27FC236}">
                <a16:creationId xmlns:a16="http://schemas.microsoft.com/office/drawing/2014/main" id="{1239928B-8E49-4BE6-9AA7-68F3B0373673}"/>
              </a:ext>
            </a:extLst>
          </p:cNvPr>
          <p:cNvSpPr/>
          <p:nvPr/>
        </p:nvSpPr>
        <p:spPr>
          <a:xfrm>
            <a:off x="2318950" y="5481500"/>
            <a:ext cx="2790912" cy="638636"/>
          </a:xfrm>
          <a:prstGeom prst="rect">
            <a:avLst/>
          </a:prstGeom>
        </p:spPr>
        <p:txBody>
          <a:bodyPr wrap="square">
            <a:spAutoFit/>
          </a:bodyPr>
          <a:lstStyle/>
          <a:p>
            <a:pPr marL="230188" lvl="0" algn="ctr" defTabSz="914400">
              <a:lnSpc>
                <a:spcPts val="2200"/>
              </a:lnSpc>
              <a:spcBef>
                <a:spcPts val="600"/>
              </a:spcBef>
              <a:spcAft>
                <a:spcPts val="600"/>
              </a:spcAft>
              <a:buClr>
                <a:srgbClr val="E4610F"/>
              </a:buClr>
            </a:pPr>
            <a:r>
              <a:rPr lang="en-US" b="1" dirty="0">
                <a:solidFill>
                  <a:schemeClr val="tx1">
                    <a:lumMod val="75000"/>
                    <a:lumOff val="25000"/>
                  </a:schemeClr>
                </a:solidFill>
              </a:rPr>
              <a:t>3. </a:t>
            </a:r>
            <a:r>
              <a:rPr lang="en-US" b="1" dirty="0">
                <a:solidFill>
                  <a:schemeClr val="accent4"/>
                </a:solidFill>
              </a:rPr>
              <a:t>Yard Trash Facility </a:t>
            </a:r>
            <a:br>
              <a:rPr lang="en-US" b="1" dirty="0">
                <a:solidFill>
                  <a:schemeClr val="accent4"/>
                </a:solidFill>
              </a:rPr>
            </a:br>
            <a:r>
              <a:rPr lang="en-US" b="1" dirty="0">
                <a:solidFill>
                  <a:schemeClr val="accent4"/>
                </a:solidFill>
              </a:rPr>
              <a:t>(stand alone)</a:t>
            </a:r>
          </a:p>
        </p:txBody>
      </p:sp>
      <p:sp>
        <p:nvSpPr>
          <p:cNvPr id="10" name="Rectangle 9">
            <a:extLst>
              <a:ext uri="{FF2B5EF4-FFF2-40B4-BE49-F238E27FC236}">
                <a16:creationId xmlns:a16="http://schemas.microsoft.com/office/drawing/2014/main" id="{AE5CB926-10D2-4FC5-931B-A2C6EE91A44C}"/>
              </a:ext>
            </a:extLst>
          </p:cNvPr>
          <p:cNvSpPr/>
          <p:nvPr/>
        </p:nvSpPr>
        <p:spPr>
          <a:xfrm>
            <a:off x="8203399" y="3815657"/>
            <a:ext cx="2513978" cy="638636"/>
          </a:xfrm>
          <a:prstGeom prst="rect">
            <a:avLst/>
          </a:prstGeom>
        </p:spPr>
        <p:txBody>
          <a:bodyPr wrap="square">
            <a:spAutoFit/>
          </a:bodyPr>
          <a:lstStyle/>
          <a:p>
            <a:pPr marL="230188" lvl="0" algn="ctr" defTabSz="914400">
              <a:lnSpc>
                <a:spcPts val="2200"/>
              </a:lnSpc>
              <a:spcBef>
                <a:spcPts val="600"/>
              </a:spcBef>
              <a:spcAft>
                <a:spcPts val="600"/>
              </a:spcAft>
              <a:buClr>
                <a:srgbClr val="E4610F"/>
              </a:buClr>
            </a:pPr>
            <a:r>
              <a:rPr lang="en-US" b="1" dirty="0">
                <a:solidFill>
                  <a:schemeClr val="tx1">
                    <a:lumMod val="75000"/>
                    <a:lumOff val="25000"/>
                  </a:schemeClr>
                </a:solidFill>
              </a:rPr>
              <a:t>4. </a:t>
            </a:r>
            <a:r>
              <a:rPr lang="en-US" b="1" dirty="0">
                <a:solidFill>
                  <a:srgbClr val="E4610F"/>
                </a:solidFill>
              </a:rPr>
              <a:t>Mixed Waste Processing Facility </a:t>
            </a:r>
          </a:p>
        </p:txBody>
      </p:sp>
      <p:sp>
        <p:nvSpPr>
          <p:cNvPr id="11" name="Rectangle 10">
            <a:extLst>
              <a:ext uri="{FF2B5EF4-FFF2-40B4-BE49-F238E27FC236}">
                <a16:creationId xmlns:a16="http://schemas.microsoft.com/office/drawing/2014/main" id="{A52DB14B-CCFA-4DE9-ACA2-333285F6FD1E}"/>
              </a:ext>
            </a:extLst>
          </p:cNvPr>
          <p:cNvSpPr/>
          <p:nvPr/>
        </p:nvSpPr>
        <p:spPr>
          <a:xfrm>
            <a:off x="7712220" y="4542048"/>
            <a:ext cx="3930037" cy="638636"/>
          </a:xfrm>
          <a:prstGeom prst="rect">
            <a:avLst/>
          </a:prstGeom>
        </p:spPr>
        <p:txBody>
          <a:bodyPr wrap="square">
            <a:spAutoFit/>
          </a:bodyPr>
          <a:lstStyle/>
          <a:p>
            <a:pPr marL="230188" lvl="0" algn="ctr" defTabSz="914400">
              <a:lnSpc>
                <a:spcPts val="2200"/>
              </a:lnSpc>
              <a:spcBef>
                <a:spcPts val="600"/>
              </a:spcBef>
              <a:spcAft>
                <a:spcPts val="600"/>
              </a:spcAft>
              <a:buClr>
                <a:srgbClr val="E4610F"/>
              </a:buClr>
            </a:pPr>
            <a:r>
              <a:rPr lang="en-US" b="1" dirty="0">
                <a:solidFill>
                  <a:schemeClr val="tx1">
                    <a:lumMod val="75000"/>
                    <a:lumOff val="25000"/>
                  </a:schemeClr>
                </a:solidFill>
              </a:rPr>
              <a:t>5. </a:t>
            </a:r>
            <a:r>
              <a:rPr lang="en-US" b="1" dirty="0">
                <a:solidFill>
                  <a:srgbClr val="E4610F"/>
                </a:solidFill>
              </a:rPr>
              <a:t>Organics Processing Facility </a:t>
            </a:r>
            <a:br>
              <a:rPr lang="en-US" b="1" dirty="0">
                <a:solidFill>
                  <a:srgbClr val="E4610F"/>
                </a:solidFill>
              </a:rPr>
            </a:br>
            <a:r>
              <a:rPr lang="en-US" b="1" dirty="0">
                <a:solidFill>
                  <a:srgbClr val="E4610F"/>
                </a:solidFill>
              </a:rPr>
              <a:t>(excludes yard trash)</a:t>
            </a:r>
          </a:p>
        </p:txBody>
      </p:sp>
      <p:sp>
        <p:nvSpPr>
          <p:cNvPr id="12" name="TextBox 11">
            <a:extLst>
              <a:ext uri="{FF2B5EF4-FFF2-40B4-BE49-F238E27FC236}">
                <a16:creationId xmlns:a16="http://schemas.microsoft.com/office/drawing/2014/main" id="{AFCD7FC4-808B-4862-9210-F11AFA94ED8D}"/>
              </a:ext>
            </a:extLst>
          </p:cNvPr>
          <p:cNvSpPr txBox="1"/>
          <p:nvPr/>
        </p:nvSpPr>
        <p:spPr>
          <a:xfrm>
            <a:off x="5459008" y="3262705"/>
            <a:ext cx="1078173" cy="2003625"/>
          </a:xfrm>
          <a:prstGeom prst="rect">
            <a:avLst/>
          </a:prstGeom>
          <a:noFill/>
        </p:spPr>
        <p:txBody>
          <a:bodyPr wrap="square" rtlCol="0">
            <a:spAutoFit/>
          </a:bodyPr>
          <a:lstStyle/>
          <a:p>
            <a:pPr>
              <a:lnSpc>
                <a:spcPct val="90000"/>
              </a:lnSpc>
              <a:spcBef>
                <a:spcPts val="200"/>
              </a:spcBef>
              <a:spcAft>
                <a:spcPts val="400"/>
              </a:spcAft>
            </a:pPr>
            <a:r>
              <a:rPr lang="en-US" sz="13800" dirty="0">
                <a:solidFill>
                  <a:schemeClr val="tx1">
                    <a:lumMod val="75000"/>
                    <a:lumOff val="25000"/>
                  </a:schemeClr>
                </a:solidFill>
                <a:sym typeface="Webdings" panose="05030102010509060703" pitchFamily="18" charset="2"/>
              </a:rPr>
              <a:t></a:t>
            </a:r>
            <a:endParaRPr lang="en-US" sz="13800" dirty="0">
              <a:solidFill>
                <a:schemeClr val="tx1">
                  <a:lumMod val="75000"/>
                  <a:lumOff val="25000"/>
                </a:schemeClr>
              </a:solidFill>
            </a:endParaRPr>
          </a:p>
        </p:txBody>
      </p:sp>
      <p:sp>
        <p:nvSpPr>
          <p:cNvPr id="14" name="Rectangle 13">
            <a:extLst>
              <a:ext uri="{FF2B5EF4-FFF2-40B4-BE49-F238E27FC236}">
                <a16:creationId xmlns:a16="http://schemas.microsoft.com/office/drawing/2014/main" id="{70C8D87B-C080-43ED-BD0F-F5DAEEEAF1DD}"/>
              </a:ext>
            </a:extLst>
          </p:cNvPr>
          <p:cNvSpPr/>
          <p:nvPr/>
        </p:nvSpPr>
        <p:spPr>
          <a:xfrm>
            <a:off x="5983183" y="4541200"/>
            <a:ext cx="1107996" cy="646331"/>
          </a:xfrm>
          <a:prstGeom prst="rect">
            <a:avLst/>
          </a:prstGeom>
        </p:spPr>
        <p:txBody>
          <a:bodyPr wrap="none">
            <a:spAutoFit/>
          </a:bodyPr>
          <a:lstStyle/>
          <a:p>
            <a:r>
              <a:rPr lang="en-US" sz="3600" b="1" dirty="0">
                <a:solidFill>
                  <a:schemeClr val="bg1"/>
                </a:solidFill>
                <a:ea typeface="+mj-ea"/>
                <a:cs typeface="+mj-cs"/>
              </a:rPr>
              <a:t>75%</a:t>
            </a:r>
            <a:endParaRPr lang="en-US" dirty="0">
              <a:solidFill>
                <a:schemeClr val="bg1"/>
              </a:solidFill>
            </a:endParaRPr>
          </a:p>
        </p:txBody>
      </p:sp>
    </p:spTree>
    <p:extLst>
      <p:ext uri="{BB962C8B-B14F-4D97-AF65-F5344CB8AC3E}">
        <p14:creationId xmlns:p14="http://schemas.microsoft.com/office/powerpoint/2010/main" val="19664645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Arcadis Master w Kicker">
  <a:themeElements>
    <a:clrScheme name="01 Arcadis Branding">
      <a:dk1>
        <a:srgbClr val="1D1D1D"/>
      </a:dk1>
      <a:lt1>
        <a:sysClr val="window" lastClr="FFFFFF"/>
      </a:lt1>
      <a:dk2>
        <a:srgbClr val="55575A"/>
      </a:dk2>
      <a:lt2>
        <a:srgbClr val="B3B3B3"/>
      </a:lt2>
      <a:accent1>
        <a:srgbClr val="E4610F"/>
      </a:accent1>
      <a:accent2>
        <a:srgbClr val="0DA642"/>
      </a:accent2>
      <a:accent3>
        <a:srgbClr val="F8DA40"/>
      </a:accent3>
      <a:accent4>
        <a:srgbClr val="00A9E4"/>
      </a:accent4>
      <a:accent5>
        <a:srgbClr val="C3D200"/>
      </a:accent5>
      <a:accent6>
        <a:srgbClr val="E41F13"/>
      </a:accent6>
      <a:hlink>
        <a:srgbClr val="2E75B5"/>
      </a:hlink>
      <a:folHlink>
        <a:srgbClr val="6F3B55"/>
      </a:folHlink>
    </a:clrScheme>
    <a:fontScheme name="ARCAD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19050" cmpd="sng">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cmpd="sng">
          <a:solidFill>
            <a:schemeClr val="tx2"/>
          </a:solidFill>
          <a:headEnd type="none"/>
          <a:tailEnd type="none"/>
        </a:ln>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lnSpc>
            <a:spcPct val="90000"/>
          </a:lnSpc>
          <a:spcBef>
            <a:spcPts val="200"/>
          </a:spcBef>
          <a:spcAft>
            <a:spcPts val="400"/>
          </a:spcAft>
          <a:defRPr dirty="0" smtClean="0"/>
        </a:defPPr>
      </a:lstStyle>
    </a:txDef>
  </a:objectDefaults>
  <a:extraClrSchemeLst/>
  <a:extLst>
    <a:ext uri="{05A4C25C-085E-4340-85A3-A5531E510DB2}">
      <thm15:themeFamily xmlns:thm15="http://schemas.microsoft.com/office/thememl/2012/main" name="Presentation_Master_ANA_Widescreen" id="{D870FDA3-2121-4AC2-A377-94693B8DA4AB}" vid="{8CC7021E-850F-49E0-9186-7CC12B651E5A}"/>
    </a:ext>
  </a:extLst>
</a:theme>
</file>

<file path=ppt/theme/theme3.xml><?xml version="1.0" encoding="utf-8"?>
<a:theme xmlns:a="http://schemas.openxmlformats.org/drawingml/2006/main" name="1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86BB6D91C4D9E4F83BB091B91E8484F" ma:contentTypeVersion="7" ma:contentTypeDescription="Create a new document." ma:contentTypeScope="" ma:versionID="b47d21cf264a9fc316a17aaf2a213f65">
  <xsd:schema xmlns:xsd="http://www.w3.org/2001/XMLSchema" xmlns:xs="http://www.w3.org/2001/XMLSchema" xmlns:p="http://schemas.microsoft.com/office/2006/metadata/properties" xmlns:ns1="http://schemas.microsoft.com/sharepoint/v3" xmlns:ns3="b0f35f79-e7ca-4687-a1bd-67532380ca6b" xmlns:ns4="55bf4380-edde-48c2-929a-0ca3c8bd8f73" targetNamespace="http://schemas.microsoft.com/office/2006/metadata/properties" ma:root="true" ma:fieldsID="368c7cd3818659d8750beebd56bf40e6" ns1:_="" ns3:_="" ns4:_="">
    <xsd:import namespace="http://schemas.microsoft.com/sharepoint/v3"/>
    <xsd:import namespace="b0f35f79-e7ca-4687-a1bd-67532380ca6b"/>
    <xsd:import namespace="55bf4380-edde-48c2-929a-0ca3c8bd8f7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f35f79-e7ca-4687-a1bd-67532380ca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5bf4380-edde-48c2-929a-0ca3c8bd8f7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CF12836-6627-456D-908F-3CAC9AEF7874}">
  <ds:schemaRefs>
    <ds:schemaRef ds:uri="http://purl.org/dc/elements/1.1/"/>
    <ds:schemaRef ds:uri="http://schemas.microsoft.com/office/2006/metadata/properties"/>
    <ds:schemaRef ds:uri="55bf4380-edde-48c2-929a-0ca3c8bd8f73"/>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b0f35f79-e7ca-4687-a1bd-67532380ca6b"/>
    <ds:schemaRef ds:uri="http://www.w3.org/XML/1998/namespace"/>
    <ds:schemaRef ds:uri="http://purl.org/dc/dcmitype/"/>
  </ds:schemaRefs>
</ds:datastoreItem>
</file>

<file path=customXml/itemProps2.xml><?xml version="1.0" encoding="utf-8"?>
<ds:datastoreItem xmlns:ds="http://schemas.openxmlformats.org/officeDocument/2006/customXml" ds:itemID="{202DC2D0-C7E5-4F51-9987-E4E4369AC185}">
  <ds:schemaRefs>
    <ds:schemaRef ds:uri="http://schemas.microsoft.com/sharepoint/v3/contenttype/forms"/>
  </ds:schemaRefs>
</ds:datastoreItem>
</file>

<file path=customXml/itemProps3.xml><?xml version="1.0" encoding="utf-8"?>
<ds:datastoreItem xmlns:ds="http://schemas.openxmlformats.org/officeDocument/2006/customXml" ds:itemID="{42CDEE46-AF99-49A0-BDCF-8CC273B43F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0f35f79-e7ca-4687-a1bd-67532380ca6b"/>
    <ds:schemaRef ds:uri="55bf4380-edde-48c2-929a-0ca3c8bd8f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445</TotalTime>
  <Words>2047</Words>
  <Application>Microsoft Office PowerPoint</Application>
  <PresentationFormat>Widescreen</PresentationFormat>
  <Paragraphs>261</Paragraphs>
  <Slides>36</Slides>
  <Notes>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36</vt:i4>
      </vt:variant>
    </vt:vector>
  </HeadingPairs>
  <TitlesOfParts>
    <vt:vector size="45" baseType="lpstr">
      <vt:lpstr>Arial</vt:lpstr>
      <vt:lpstr>Arial Narrow</vt:lpstr>
      <vt:lpstr>Calibri</vt:lpstr>
      <vt:lpstr>Century Gothic</vt:lpstr>
      <vt:lpstr>Wingdings</vt:lpstr>
      <vt:lpstr>Wingdings 3</vt:lpstr>
      <vt:lpstr>Ion</vt:lpstr>
      <vt:lpstr>Arcadis Master w Kicker</vt:lpstr>
      <vt:lpstr>1_Ion</vt:lpstr>
      <vt:lpstr>Working Together To Create a Comprehensive Solid Waste System for Broward County</vt:lpstr>
      <vt:lpstr>How Did We Get Here?</vt:lpstr>
      <vt:lpstr>Solid Waste and Recycling Issues Study Overview</vt:lpstr>
      <vt:lpstr>Solid Waste and Recycling Issues  Study Project Timeline</vt:lpstr>
      <vt:lpstr>How to Achieve the 75% Recycling Goal</vt:lpstr>
      <vt:lpstr>Solid Waste Composition and Quantity Estimates </vt:lpstr>
      <vt:lpstr>Identifying Recycling Opportunities</vt:lpstr>
      <vt:lpstr>Policies Required to Meet 75% Recycling Goal</vt:lpstr>
      <vt:lpstr>Facilities and Recycling Scenarios Required  to Meet 75% Recycling Goal </vt:lpstr>
      <vt:lpstr>Retain North Alpha 250 Site In Public Ownership </vt:lpstr>
      <vt:lpstr>North Alpha 250 Site Evaluation   </vt:lpstr>
      <vt:lpstr>Alternatives and Options for the Future Structure of Solid Waste Management in Broward County </vt:lpstr>
      <vt:lpstr>Alternatives and Options for the Future Structure of Solid Waste Management in Broward County </vt:lpstr>
      <vt:lpstr>Summary and Recommended Next Steps</vt:lpstr>
      <vt:lpstr>MOU</vt:lpstr>
      <vt:lpstr>MOU – Logistics (Jamie Cole)</vt:lpstr>
      <vt:lpstr>MOU – Logistics (Jamie Cole)</vt:lpstr>
      <vt:lpstr>MOU – Shared Principles/Commitments (Keoki Baron)</vt:lpstr>
      <vt:lpstr>MOU – Shared Principles/Commitments (Keoki Baron)</vt:lpstr>
      <vt:lpstr>MOU – Shared Principles/Commitments (Keoki Baron)</vt:lpstr>
      <vt:lpstr>Working Group Composition Discussion (Richard Salamon) </vt:lpstr>
      <vt:lpstr>Sample Options for Working Group Composition By Top Ten Population (Richard Salamon) </vt:lpstr>
      <vt:lpstr>PowerPoint Presentation</vt:lpstr>
      <vt:lpstr>Sample Options for Working Group Composition by 1/3 of Population (Richard Salamon)</vt:lpstr>
      <vt:lpstr>PowerPoint Presentation</vt:lpstr>
      <vt:lpstr>Working Group Composition Discussion (Richard Salamon) </vt:lpstr>
      <vt:lpstr>Overview of Governance Structures</vt:lpstr>
      <vt:lpstr>Types of Governance Structures</vt:lpstr>
      <vt:lpstr>Governance Overview – Independent Special District (Arcadis)</vt:lpstr>
      <vt:lpstr>Governance Overview – Dependent Special District (Arcadis)</vt:lpstr>
      <vt:lpstr>Types of Governance Structures –  DEPENDENT VS. INDEPENDENT SPECIAL DISTRICT</vt:lpstr>
      <vt:lpstr>Governance Overview – Interlocal Agreement (Arcadis)</vt:lpstr>
      <vt:lpstr>Special District vs. Singular Government Entity </vt:lpstr>
      <vt:lpstr>Types of Governance Structures –  TYPICAL ADVANTAGES / DISADVANTAGES  OF SPECIAL DISTRICTS</vt:lpstr>
      <vt:lpstr>Types of Governance Structures –  TYPICAL ADVANTAGES / DISADVANTAGES OF SINGULAR GOVERNMENT ENTITY </vt:lpstr>
      <vt:lpstr>Next Steps (Michael Cirullo)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Together To Create a Comprehensive Solid Waste System for Broward County</dc:title>
  <dc:creator>Miller, Clay</dc:creator>
  <cp:lastModifiedBy>Miller, Clay</cp:lastModifiedBy>
  <cp:revision>20</cp:revision>
  <dcterms:created xsi:type="dcterms:W3CDTF">2019-10-09T20:24:01Z</dcterms:created>
  <dcterms:modified xsi:type="dcterms:W3CDTF">2019-10-14T20:04:59Z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0x010100B86BB6D91C4D9E4F83BB091B91E8484F</vt:lpwstr>
  </property>
</Properties>
</file>