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  <p:sldMasterId id="2147483670" r:id="rId2"/>
    <p:sldMasterId id="2147483679" r:id="rId3"/>
  </p:sldMasterIdLst>
  <p:notesMasterIdLst>
    <p:notesMasterId r:id="rId20"/>
  </p:notesMasterIdLst>
  <p:sldIdLst>
    <p:sldId id="331" r:id="rId4"/>
    <p:sldId id="495" r:id="rId5"/>
    <p:sldId id="521" r:id="rId6"/>
    <p:sldId id="537" r:id="rId7"/>
    <p:sldId id="545" r:id="rId8"/>
    <p:sldId id="538" r:id="rId9"/>
    <p:sldId id="532" r:id="rId10"/>
    <p:sldId id="540" r:id="rId11"/>
    <p:sldId id="544" r:id="rId12"/>
    <p:sldId id="546" r:id="rId13"/>
    <p:sldId id="547" r:id="rId14"/>
    <p:sldId id="548" r:id="rId15"/>
    <p:sldId id="543" r:id="rId16"/>
    <p:sldId id="542" r:id="rId17"/>
    <p:sldId id="539" r:id="rId18"/>
    <p:sldId id="476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tair Sawers" initials="ATHS" lastIdx="5" clrIdx="0">
    <p:extLst>
      <p:ext uri="{19B8F6BF-5375-455C-9EA6-DF929625EA0E}">
        <p15:presenceInfo xmlns:p15="http://schemas.microsoft.com/office/powerpoint/2012/main" userId="Alistair Saw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66FF99"/>
    <a:srgbClr val="BB6126"/>
    <a:srgbClr val="CCFFCC"/>
    <a:srgbClr val="FFFFCC"/>
    <a:srgbClr val="99FFCC"/>
    <a:srgbClr val="009900"/>
    <a:srgbClr val="0033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7312" autoAdjust="0"/>
  </p:normalViewPr>
  <p:slideViewPr>
    <p:cSldViewPr snapToGrid="0" snapToObjects="1">
      <p:cViewPr varScale="1">
        <p:scale>
          <a:sx n="67" d="100"/>
          <a:sy n="67" d="100"/>
        </p:scale>
        <p:origin x="1236" y="48"/>
      </p:cViewPr>
      <p:guideLst>
        <p:guide orient="horz" pos="196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0FDBD5E-26D8-4975-B33F-E1CB55EF080C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6E1811C9-E655-4DE6-B2BF-507B753BE7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2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11C9-E655-4DE6-B2BF-507B753BE72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052175" y="6451555"/>
            <a:ext cx="88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E062C2D-CD4F-4C44-8295-057314076051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256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06824"/>
          </a:xfrm>
          <a:prstGeom prst="rect">
            <a:avLst/>
          </a:prstGeom>
          <a:solidFill>
            <a:srgbClr val="003F64"/>
          </a:solidFill>
          <a:ln w="9525">
            <a:noFill/>
            <a:miter lim="800000"/>
            <a:headEnd/>
            <a:tailEnd/>
          </a:ln>
        </p:spPr>
        <p:txBody>
          <a:bodyPr wrap="none" lIns="90923" tIns="45464" rIns="90923" bIns="45464" anchor="ctr"/>
          <a:lstStyle/>
          <a:p>
            <a:pPr defTabSz="908909">
              <a:defRPr/>
            </a:pPr>
            <a:endParaRPr lang="en-GB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353361"/>
            <a:ext cx="9144000" cy="350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7" tIns="45462" rIns="90917" bIns="45462" anchor="ctr"/>
          <a:lstStyle/>
          <a:p>
            <a:pPr algn="ctr" defTabSz="90928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06977" y="271743"/>
            <a:ext cx="8839489" cy="36979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09284">
              <a:defRPr/>
            </a:pPr>
            <a:r>
              <a:rPr lang="en-US" spc="500" dirty="0">
                <a:solidFill>
                  <a:prstClr val="white"/>
                </a:solidFill>
                <a:latin typeface="Swiss911 XCm BT" pitchFamily="34" charset="0"/>
                <a:ea typeface="MS PGothic" pitchFamily="34" charset="-128"/>
                <a:cs typeface="Arial" charset="0"/>
              </a:rPr>
              <a:t>PARSONS BRINCKERHOFF</a:t>
            </a:r>
          </a:p>
        </p:txBody>
      </p:sp>
      <p:pic>
        <p:nvPicPr>
          <p:cNvPr id="5" name="Picture 2" descr="C:\Users\ladner\Desktop\2011 Update\PB Logo RG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023" y="6477000"/>
            <a:ext cx="129597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0" y="64770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228023" y="6477000"/>
            <a:ext cx="2896466" cy="27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17" tIns="45462" rIns="90917" bIns="45462">
            <a:spAutoFit/>
          </a:bodyPr>
          <a:lstStyle/>
          <a:p>
            <a:pPr defTabSz="908909">
              <a:defRPr/>
            </a:pPr>
            <a:r>
              <a:rPr lang="en-US" sz="1200">
                <a:solidFill>
                  <a:srgbClr val="000000"/>
                </a:solidFill>
                <a:latin typeface="AvantGarde Bk BT" charset="0"/>
                <a:ea typeface="MS PGothic" pitchFamily="34" charset="-128"/>
              </a:rPr>
              <a:t>www.pbworld.com</a:t>
            </a:r>
          </a:p>
        </p:txBody>
      </p:sp>
      <p:pic>
        <p:nvPicPr>
          <p:cNvPr id="8" name="Picture Placeholder 8" descr="Q:\SCS\PB Consult Marketing\9. GRAPHICS SOURCE LIBRARY\Projects\Misc Containers\Project Harbor Site Visits 047.jpg"/>
          <p:cNvPicPr>
            <a:picLocks noChangeAspect="1"/>
          </p:cNvPicPr>
          <p:nvPr userDrawn="1"/>
        </p:nvPicPr>
        <p:blipFill>
          <a:blip r:embed="rId3"/>
          <a:srcRect l="19678" r="16537" b="11987"/>
          <a:stretch>
            <a:fillRect/>
          </a:stretch>
        </p:blipFill>
        <p:spPr bwMode="auto">
          <a:xfrm>
            <a:off x="4618182" y="4954402"/>
            <a:ext cx="1454727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North Luzon Expressway.jpg"/>
          <p:cNvPicPr>
            <a:picLocks noChangeAspect="1"/>
          </p:cNvPicPr>
          <p:nvPr userDrawn="1"/>
        </p:nvPicPr>
        <p:blipFill>
          <a:blip r:embed="rId4"/>
          <a:srcRect l="20653" r="10316"/>
          <a:stretch>
            <a:fillRect/>
          </a:stretch>
        </p:blipFill>
        <p:spPr bwMode="auto">
          <a:xfrm>
            <a:off x="7696489" y="4953000"/>
            <a:ext cx="1454727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untitled.JPG"/>
          <p:cNvPicPr>
            <a:picLocks noChangeAspect="1"/>
          </p:cNvPicPr>
          <p:nvPr userDrawn="1"/>
        </p:nvPicPr>
        <p:blipFill>
          <a:blip r:embed="rId5"/>
          <a:srcRect l="22769" t="3661" r="25606" b="25645"/>
          <a:stretch>
            <a:fillRect/>
          </a:stretch>
        </p:blipFill>
        <p:spPr bwMode="auto">
          <a:xfrm>
            <a:off x="6155171" y="3430401"/>
            <a:ext cx="1454727" cy="144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6"/>
          <a:srcRect l="31245" t="494" r="7321" b="4793"/>
          <a:stretch>
            <a:fillRect/>
          </a:stretch>
        </p:blipFill>
        <p:spPr bwMode="auto">
          <a:xfrm>
            <a:off x="3076864" y="4953001"/>
            <a:ext cx="1457614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/>
          <a:srcRect l="4800" t="510" r="23026" b="1329"/>
          <a:stretch>
            <a:fillRect/>
          </a:stretch>
        </p:blipFill>
        <p:spPr bwMode="auto">
          <a:xfrm>
            <a:off x="7693603" y="3430401"/>
            <a:ext cx="1450397" cy="14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172489" y="4953001"/>
            <a:ext cx="1447511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9"/>
          <a:srcRect l="11012" r="19241"/>
          <a:stretch>
            <a:fillRect/>
          </a:stretch>
        </p:blipFill>
        <p:spPr bwMode="auto">
          <a:xfrm>
            <a:off x="40409" y="4953000"/>
            <a:ext cx="1448955" cy="14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OOCL-Belgium-21-June-2005"/>
          <p:cNvPicPr>
            <a:picLocks noChangeAspect="1" noChangeArrowheads="1"/>
          </p:cNvPicPr>
          <p:nvPr userDrawn="1"/>
        </p:nvPicPr>
        <p:blipFill>
          <a:blip r:embed="rId10"/>
          <a:srcRect l="38278" t="13043" r="1115"/>
          <a:stretch>
            <a:fillRect/>
          </a:stretch>
        </p:blipFill>
        <p:spPr bwMode="auto">
          <a:xfrm>
            <a:off x="1551421" y="4953001"/>
            <a:ext cx="1447511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busan2"/>
          <p:cNvPicPr>
            <a:picLocks noChangeAspect="1" noChangeArrowheads="1"/>
          </p:cNvPicPr>
          <p:nvPr userDrawn="1"/>
        </p:nvPicPr>
        <p:blipFill>
          <a:blip r:embed="rId11"/>
          <a:srcRect r="17390"/>
          <a:stretch>
            <a:fillRect/>
          </a:stretch>
        </p:blipFill>
        <p:spPr bwMode="auto">
          <a:xfrm>
            <a:off x="7696489" y="4953001"/>
            <a:ext cx="1447511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maher"/>
          <p:cNvPicPr>
            <a:picLocks noChangeAspect="1" noChangeArrowheads="1"/>
          </p:cNvPicPr>
          <p:nvPr userDrawn="1"/>
        </p:nvPicPr>
        <p:blipFill>
          <a:blip r:embed="rId12"/>
          <a:srcRect l="6580" r="30920"/>
          <a:stretch>
            <a:fillRect/>
          </a:stretch>
        </p:blipFill>
        <p:spPr bwMode="auto">
          <a:xfrm>
            <a:off x="7696489" y="3429001"/>
            <a:ext cx="1447511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3"/>
          <a:srcRect l="16997" t="1289" r="2705" b="1382"/>
          <a:stretch>
            <a:fillRect/>
          </a:stretch>
        </p:blipFill>
        <p:spPr bwMode="auto">
          <a:xfrm>
            <a:off x="3085523" y="3429001"/>
            <a:ext cx="1448955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7" descr="OSU parking.png"/>
          <p:cNvPicPr>
            <a:picLocks noChangeAspect="1"/>
          </p:cNvPicPr>
          <p:nvPr userDrawn="1"/>
        </p:nvPicPr>
        <p:blipFill>
          <a:blip r:embed="rId14"/>
          <a:srcRect l="1125" r="4251"/>
          <a:stretch>
            <a:fillRect/>
          </a:stretch>
        </p:blipFill>
        <p:spPr bwMode="auto">
          <a:xfrm>
            <a:off x="4615296" y="3429001"/>
            <a:ext cx="1447512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1"/>
          <p:cNvCxnSpPr/>
          <p:nvPr userDrawn="1"/>
        </p:nvCxnSpPr>
        <p:spPr>
          <a:xfrm>
            <a:off x="346364" y="3429000"/>
            <a:ext cx="78263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479177"/>
            <a:ext cx="7848600" cy="440391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1945341"/>
            <a:ext cx="7848600" cy="475129"/>
          </a:xfrm>
          <a:prstGeom prst="rect">
            <a:avLst/>
          </a:prstGeom>
        </p:spPr>
        <p:txBody>
          <a:bodyPr lIns="82058" tIns="41029" rIns="82058" bIns="41029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0AA5-89A2-49F4-BB3E-671BDC639F4E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142875"/>
            <a:ext cx="8340147" cy="1000125"/>
          </a:xfrm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412876"/>
            <a:ext cx="8473785" cy="4752974"/>
          </a:xfrm>
          <a:prstGeom prst="rect">
            <a:avLst/>
          </a:prstGeom>
        </p:spPr>
        <p:txBody>
          <a:bodyPr lIns="82058" tIns="41029" rIns="82058" bIns="41029">
            <a:noAutofit/>
          </a:bodyPr>
          <a:lstStyle>
            <a:lvl1pPr marL="102573" indent="-102573">
              <a:lnSpc>
                <a:spcPct val="100000"/>
              </a:lnSpc>
              <a:spcBef>
                <a:spcPts val="0"/>
              </a:spcBef>
              <a:spcAft>
                <a:spcPts val="628"/>
              </a:spcAft>
              <a:defRPr sz="1300"/>
            </a:lvl1pPr>
            <a:lvl2pPr marL="307718" indent="-102573">
              <a:lnSpc>
                <a:spcPct val="100000"/>
              </a:lnSpc>
              <a:spcBef>
                <a:spcPts val="0"/>
              </a:spcBef>
              <a:spcAft>
                <a:spcPts val="628"/>
              </a:spcAft>
              <a:buClrTx/>
              <a:buFont typeface="Arial" pitchFamily="34" charset="0"/>
              <a:buChar char="–"/>
              <a:defRPr sz="1300"/>
            </a:lvl2pPr>
            <a:lvl3pPr marL="512864" indent="-102573">
              <a:lnSpc>
                <a:spcPct val="100000"/>
              </a:lnSpc>
              <a:spcBef>
                <a:spcPts val="0"/>
              </a:spcBef>
              <a:spcAft>
                <a:spcPts val="628"/>
              </a:spcAft>
              <a:buClrTx/>
              <a:buFont typeface="Arial" pitchFamily="34" charset="0"/>
              <a:buChar char="–"/>
              <a:defRPr sz="1300"/>
            </a:lvl3pPr>
            <a:lvl4pPr marL="718010" indent="-102573">
              <a:lnSpc>
                <a:spcPct val="100000"/>
              </a:lnSpc>
              <a:spcBef>
                <a:spcPts val="0"/>
              </a:spcBef>
              <a:spcAft>
                <a:spcPts val="628"/>
              </a:spcAft>
              <a:buClrTx/>
              <a:buFont typeface="Arial" pitchFamily="34" charset="0"/>
              <a:buChar char="–"/>
              <a:defRPr sz="1300"/>
            </a:lvl4pPr>
            <a:lvl5pPr marL="923155" indent="-102573">
              <a:lnSpc>
                <a:spcPct val="100000"/>
              </a:lnSpc>
              <a:spcBef>
                <a:spcPts val="0"/>
              </a:spcBef>
              <a:spcAft>
                <a:spcPts val="628"/>
              </a:spcAft>
              <a:buClrTx/>
              <a:buFont typeface="Arial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78CE-020B-4F8A-83B6-6CB95FAEDD57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258B-FB5F-4FCF-9059-A413C1BD0EC8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2" y="2130519"/>
            <a:ext cx="7772977" cy="1469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3" y="3885640"/>
            <a:ext cx="6401955" cy="175372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E9F5-FD1E-4B97-9209-B10F7D55C58B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F3D4-6AC3-4FF7-9ED9-23205D049737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142875"/>
            <a:ext cx="8340147" cy="1000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3BC6-1229-46CF-A854-A1914DD90174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364" y="1411941"/>
            <a:ext cx="4225636" cy="4908176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0" y="1411941"/>
            <a:ext cx="4225636" cy="4908176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EDA6-DB33-4A23-A9A3-08FC417B2A28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256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06824"/>
          </a:xfrm>
          <a:prstGeom prst="rect">
            <a:avLst/>
          </a:prstGeom>
          <a:solidFill>
            <a:srgbClr val="003F64"/>
          </a:solidFill>
          <a:ln w="9525">
            <a:noFill/>
            <a:miter lim="800000"/>
            <a:headEnd/>
            <a:tailEnd/>
          </a:ln>
        </p:spPr>
        <p:txBody>
          <a:bodyPr wrap="none" lIns="90923" tIns="45464" rIns="90923" bIns="45464" anchor="ctr"/>
          <a:lstStyle/>
          <a:p>
            <a:pPr defTabSz="908909">
              <a:defRPr/>
            </a:pPr>
            <a:endParaRPr lang="en-GB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353361"/>
            <a:ext cx="9144000" cy="350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7" tIns="45462" rIns="90917" bIns="45462" anchor="ctr"/>
          <a:lstStyle/>
          <a:p>
            <a:pPr algn="ctr" defTabSz="90928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06977" y="271743"/>
            <a:ext cx="8839489" cy="36979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09284">
              <a:defRPr/>
            </a:pPr>
            <a:r>
              <a:rPr lang="en-US" spc="500" dirty="0">
                <a:solidFill>
                  <a:prstClr val="white"/>
                </a:solidFill>
                <a:latin typeface="Swiss911 XCm BT" pitchFamily="34" charset="0"/>
                <a:ea typeface="MS PGothic" pitchFamily="34" charset="-128"/>
                <a:cs typeface="Arial" charset="0"/>
              </a:rPr>
              <a:t>PARSONS BRINCKERHOFF</a:t>
            </a:r>
          </a:p>
        </p:txBody>
      </p:sp>
      <p:pic>
        <p:nvPicPr>
          <p:cNvPr id="5" name="Picture 2" descr="C:\Users\ladner\Desktop\2011 Update\PB Logo RG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023" y="6477000"/>
            <a:ext cx="129597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0" y="64770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228023" y="6477000"/>
            <a:ext cx="2896466" cy="27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17" tIns="45462" rIns="90917" bIns="45462">
            <a:spAutoFit/>
          </a:bodyPr>
          <a:lstStyle/>
          <a:p>
            <a:pPr defTabSz="908909">
              <a:defRPr/>
            </a:pPr>
            <a:r>
              <a:rPr lang="en-US" sz="1200">
                <a:solidFill>
                  <a:srgbClr val="000000"/>
                </a:solidFill>
                <a:latin typeface="AvantGarde Bk BT" charset="0"/>
                <a:ea typeface="MS PGothic" pitchFamily="34" charset="-128"/>
              </a:rPr>
              <a:t>www.pbworld.com</a:t>
            </a:r>
          </a:p>
        </p:txBody>
      </p:sp>
      <p:pic>
        <p:nvPicPr>
          <p:cNvPr id="8" name="Picture Placeholder 8" descr="Q:\SCS\PB Consult Marketing\9. GRAPHICS SOURCE LIBRARY\Projects\Misc Containers\Project Harbor Site Visits 047.jpg"/>
          <p:cNvPicPr>
            <a:picLocks noChangeAspect="1"/>
          </p:cNvPicPr>
          <p:nvPr userDrawn="1"/>
        </p:nvPicPr>
        <p:blipFill>
          <a:blip r:embed="rId3"/>
          <a:srcRect l="19678" r="16537" b="11987"/>
          <a:stretch>
            <a:fillRect/>
          </a:stretch>
        </p:blipFill>
        <p:spPr bwMode="auto">
          <a:xfrm>
            <a:off x="4618182" y="4954402"/>
            <a:ext cx="1454727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North Luzon Expressway.jpg"/>
          <p:cNvPicPr>
            <a:picLocks noChangeAspect="1"/>
          </p:cNvPicPr>
          <p:nvPr userDrawn="1"/>
        </p:nvPicPr>
        <p:blipFill>
          <a:blip r:embed="rId4"/>
          <a:srcRect l="20653" r="10316"/>
          <a:stretch>
            <a:fillRect/>
          </a:stretch>
        </p:blipFill>
        <p:spPr bwMode="auto">
          <a:xfrm>
            <a:off x="7696489" y="4953000"/>
            <a:ext cx="1454727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untitled.JPG"/>
          <p:cNvPicPr>
            <a:picLocks noChangeAspect="1"/>
          </p:cNvPicPr>
          <p:nvPr userDrawn="1"/>
        </p:nvPicPr>
        <p:blipFill>
          <a:blip r:embed="rId5"/>
          <a:srcRect l="22769" t="3661" r="25606" b="25645"/>
          <a:stretch>
            <a:fillRect/>
          </a:stretch>
        </p:blipFill>
        <p:spPr bwMode="auto">
          <a:xfrm>
            <a:off x="6155171" y="3430401"/>
            <a:ext cx="1454727" cy="144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6"/>
          <a:srcRect l="31245" t="494" r="7321" b="4793"/>
          <a:stretch>
            <a:fillRect/>
          </a:stretch>
        </p:blipFill>
        <p:spPr bwMode="auto">
          <a:xfrm>
            <a:off x="3076864" y="4953001"/>
            <a:ext cx="1457614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/>
          <a:srcRect l="4800" t="510" r="23026" b="1329"/>
          <a:stretch>
            <a:fillRect/>
          </a:stretch>
        </p:blipFill>
        <p:spPr bwMode="auto">
          <a:xfrm>
            <a:off x="7693603" y="3430401"/>
            <a:ext cx="1450397" cy="14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172489" y="4953001"/>
            <a:ext cx="1447511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9"/>
          <a:srcRect l="11012" r="19241"/>
          <a:stretch>
            <a:fillRect/>
          </a:stretch>
        </p:blipFill>
        <p:spPr bwMode="auto">
          <a:xfrm>
            <a:off x="40409" y="4953000"/>
            <a:ext cx="1448955" cy="14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OOCL-Belgium-21-June-2005"/>
          <p:cNvPicPr>
            <a:picLocks noChangeAspect="1" noChangeArrowheads="1"/>
          </p:cNvPicPr>
          <p:nvPr userDrawn="1"/>
        </p:nvPicPr>
        <p:blipFill>
          <a:blip r:embed="rId10"/>
          <a:srcRect l="38278" t="13043" r="1115"/>
          <a:stretch>
            <a:fillRect/>
          </a:stretch>
        </p:blipFill>
        <p:spPr bwMode="auto">
          <a:xfrm>
            <a:off x="1551421" y="4953001"/>
            <a:ext cx="1447511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busan2"/>
          <p:cNvPicPr>
            <a:picLocks noChangeAspect="1" noChangeArrowheads="1"/>
          </p:cNvPicPr>
          <p:nvPr userDrawn="1"/>
        </p:nvPicPr>
        <p:blipFill>
          <a:blip r:embed="rId11"/>
          <a:srcRect r="17390"/>
          <a:stretch>
            <a:fillRect/>
          </a:stretch>
        </p:blipFill>
        <p:spPr bwMode="auto">
          <a:xfrm>
            <a:off x="7696489" y="4953001"/>
            <a:ext cx="1447511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maher"/>
          <p:cNvPicPr>
            <a:picLocks noChangeAspect="1" noChangeArrowheads="1"/>
          </p:cNvPicPr>
          <p:nvPr userDrawn="1"/>
        </p:nvPicPr>
        <p:blipFill>
          <a:blip r:embed="rId12"/>
          <a:srcRect l="6580" r="30920"/>
          <a:stretch>
            <a:fillRect/>
          </a:stretch>
        </p:blipFill>
        <p:spPr bwMode="auto">
          <a:xfrm>
            <a:off x="7696489" y="3429001"/>
            <a:ext cx="1447511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3"/>
          <a:srcRect l="16997" t="1289" r="2705" b="1382"/>
          <a:stretch>
            <a:fillRect/>
          </a:stretch>
        </p:blipFill>
        <p:spPr bwMode="auto">
          <a:xfrm>
            <a:off x="3085523" y="3429001"/>
            <a:ext cx="1448955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7" descr="OSU parking.png"/>
          <p:cNvPicPr>
            <a:picLocks noChangeAspect="1"/>
          </p:cNvPicPr>
          <p:nvPr userDrawn="1"/>
        </p:nvPicPr>
        <p:blipFill>
          <a:blip r:embed="rId14"/>
          <a:srcRect l="1125" r="4251"/>
          <a:stretch>
            <a:fillRect/>
          </a:stretch>
        </p:blipFill>
        <p:spPr bwMode="auto">
          <a:xfrm>
            <a:off x="4615296" y="3429001"/>
            <a:ext cx="1447512" cy="14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94" y="1520825"/>
            <a:ext cx="8035102" cy="4356392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052175" y="6451555"/>
            <a:ext cx="88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E062C2D-CD4F-4C44-8295-057314076051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`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1"/>
          <p:cNvCxnSpPr/>
          <p:nvPr userDrawn="1"/>
        </p:nvCxnSpPr>
        <p:spPr>
          <a:xfrm>
            <a:off x="346364" y="3429000"/>
            <a:ext cx="78263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479177"/>
            <a:ext cx="7848600" cy="440391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1945341"/>
            <a:ext cx="7848600" cy="475129"/>
          </a:xfrm>
          <a:prstGeom prst="rect">
            <a:avLst/>
          </a:prstGeom>
        </p:spPr>
        <p:txBody>
          <a:bodyPr lIns="82058" tIns="41029" rIns="82058" bIns="41029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4BCD-741C-4823-B644-3B9A78EFEB7E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3838" y="1086444"/>
            <a:ext cx="8666162" cy="4826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buNone/>
              <a:defRPr sz="2800" b="1" cap="all" baseline="0">
                <a:solidFill>
                  <a:srgbClr val="7E232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142875"/>
            <a:ext cx="8340147" cy="1000125"/>
          </a:xfrm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412876"/>
            <a:ext cx="8473785" cy="4752974"/>
          </a:xfrm>
          <a:prstGeom prst="rect">
            <a:avLst/>
          </a:prstGeom>
        </p:spPr>
        <p:txBody>
          <a:bodyPr lIns="82058" tIns="41029" rIns="82058" bIns="41029">
            <a:noAutofit/>
          </a:bodyPr>
          <a:lstStyle>
            <a:lvl1pPr marL="102573" indent="-102573">
              <a:lnSpc>
                <a:spcPct val="100000"/>
              </a:lnSpc>
              <a:spcBef>
                <a:spcPts val="0"/>
              </a:spcBef>
              <a:spcAft>
                <a:spcPts val="628"/>
              </a:spcAft>
              <a:defRPr sz="1300"/>
            </a:lvl1pPr>
            <a:lvl2pPr marL="307718" indent="-102573">
              <a:lnSpc>
                <a:spcPct val="100000"/>
              </a:lnSpc>
              <a:spcBef>
                <a:spcPts val="0"/>
              </a:spcBef>
              <a:spcAft>
                <a:spcPts val="628"/>
              </a:spcAft>
              <a:buClrTx/>
              <a:buFont typeface="Arial" pitchFamily="34" charset="0"/>
              <a:buChar char="–"/>
              <a:defRPr sz="1300"/>
            </a:lvl2pPr>
            <a:lvl3pPr marL="512864" indent="-102573">
              <a:lnSpc>
                <a:spcPct val="100000"/>
              </a:lnSpc>
              <a:spcBef>
                <a:spcPts val="0"/>
              </a:spcBef>
              <a:spcAft>
                <a:spcPts val="628"/>
              </a:spcAft>
              <a:buClrTx/>
              <a:buFont typeface="Arial" pitchFamily="34" charset="0"/>
              <a:buChar char="–"/>
              <a:defRPr sz="1300"/>
            </a:lvl3pPr>
            <a:lvl4pPr marL="718010" indent="-102573">
              <a:lnSpc>
                <a:spcPct val="100000"/>
              </a:lnSpc>
              <a:spcBef>
                <a:spcPts val="0"/>
              </a:spcBef>
              <a:spcAft>
                <a:spcPts val="628"/>
              </a:spcAft>
              <a:buClrTx/>
              <a:buFont typeface="Arial" pitchFamily="34" charset="0"/>
              <a:buChar char="–"/>
              <a:defRPr sz="1300"/>
            </a:lvl4pPr>
            <a:lvl5pPr marL="923155" indent="-102573">
              <a:lnSpc>
                <a:spcPct val="100000"/>
              </a:lnSpc>
              <a:spcBef>
                <a:spcPts val="0"/>
              </a:spcBef>
              <a:spcAft>
                <a:spcPts val="628"/>
              </a:spcAft>
              <a:buClrTx/>
              <a:buFont typeface="Arial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8E85-433D-4EC8-A7FF-A194D96693FC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BBEB-73AA-4510-B511-4414D4E6E33E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2" y="2130519"/>
            <a:ext cx="7772977" cy="1469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3" y="3885640"/>
            <a:ext cx="6401955" cy="175372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5257-869A-4E6F-A99B-C90D1423D20E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8065-B52D-4372-867A-23EC60F36C3E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142875"/>
            <a:ext cx="8340147" cy="1000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F03C-5FBE-440D-96A0-A499EB7E10AB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364" y="1411941"/>
            <a:ext cx="4225636" cy="4908176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0" y="1411941"/>
            <a:ext cx="4225636" cy="4908176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4A3B-1424-4611-822A-85BC839F2624}" type="slidenum">
              <a:rPr lang="en-GB">
                <a:solidFill>
                  <a:srgbClr val="64636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36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9145"/>
            <a:ext cx="9144000" cy="52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092" y="258318"/>
            <a:ext cx="2499359" cy="50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191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auto">
          <a:xfrm>
            <a:off x="0" y="0"/>
            <a:ext cx="9144000" cy="10757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defTabSz="913183">
              <a:defRPr/>
            </a:pPr>
            <a:endParaRPr lang="en-GB">
              <a:solidFill>
                <a:srgbClr val="646362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489" y="75640"/>
            <a:ext cx="834014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76409" y="6307512"/>
            <a:ext cx="467591" cy="365591"/>
          </a:xfrm>
          <a:prstGeom prst="rect">
            <a:avLst/>
          </a:prstGeom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defTabSz="913183">
              <a:defRPr/>
            </a:pPr>
            <a:fld id="{6EB5CB92-052C-41C2-A54C-07E7C988F55E}" type="slidenum">
              <a:rPr lang="en-GB">
                <a:solidFill>
                  <a:srgbClr val="646362"/>
                </a:solidFill>
                <a:latin typeface="Arial" pitchFamily="34" charset="0"/>
                <a:ea typeface="MS PGothic" pitchFamily="34" charset="-128"/>
              </a:rPr>
              <a:pPr defTabSz="913183">
                <a:defRPr/>
              </a:pPr>
              <a:t>‹#›</a:t>
            </a:fld>
            <a:endParaRPr lang="en-GB">
              <a:solidFill>
                <a:srgbClr val="646362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29" name="Picture 8" descr="PB%20Logo%20RGB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818" y="6350934"/>
            <a:ext cx="1246909" cy="3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lvl1pPr algn="l" defTabSz="913183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defTabSz="913183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2pPr>
      <a:lvl3pPr algn="l" defTabSz="913183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3pPr>
      <a:lvl4pPr algn="l" defTabSz="913183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4pPr>
      <a:lvl5pPr algn="l" defTabSz="913183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5pPr>
      <a:lvl6pPr marL="410291" algn="r" defTabSz="91318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820583" algn="r" defTabSz="91318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230874" algn="r" defTabSz="91318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641165" algn="r" defTabSz="91318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102573" indent="-102573" algn="l" defTabSz="91318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lang="en-US" sz="1100" kern="1200" dirty="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307718" indent="-102573" algn="l" defTabSz="91318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512864" indent="-102573" algn="l" defTabSz="91318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718010" indent="-102573" algn="l" defTabSz="91318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923155" indent="-102573" algn="l" defTabSz="91318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auto">
          <a:xfrm>
            <a:off x="0" y="0"/>
            <a:ext cx="9144000" cy="10757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defTabSz="913183">
              <a:defRPr/>
            </a:pPr>
            <a:endParaRPr lang="en-GB">
              <a:solidFill>
                <a:srgbClr val="646362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489" y="75640"/>
            <a:ext cx="834014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76409" y="6307512"/>
            <a:ext cx="467591" cy="365591"/>
          </a:xfrm>
          <a:prstGeom prst="rect">
            <a:avLst/>
          </a:prstGeom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defTabSz="913183">
              <a:defRPr/>
            </a:pPr>
            <a:fld id="{9003615E-69A6-4E4E-B0D7-AD7AD6E822A5}" type="slidenum">
              <a:rPr lang="en-GB">
                <a:solidFill>
                  <a:srgbClr val="646362"/>
                </a:solidFill>
                <a:latin typeface="Arial" pitchFamily="34" charset="0"/>
                <a:ea typeface="MS PGothic" pitchFamily="34" charset="-128"/>
              </a:rPr>
              <a:pPr defTabSz="913183">
                <a:defRPr/>
              </a:pPr>
              <a:t>‹#›</a:t>
            </a:fld>
            <a:endParaRPr lang="en-GB">
              <a:solidFill>
                <a:srgbClr val="646362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4101" name="Picture 8" descr="PB%20Logo%20RGB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07818" y="6350934"/>
            <a:ext cx="1246909" cy="3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</p:sldLayoutIdLst>
  <p:hf hdr="0" ftr="0" dt="0"/>
  <p:txStyles>
    <p:titleStyle>
      <a:lvl1pPr algn="l" defTabSz="913183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defTabSz="913183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2pPr>
      <a:lvl3pPr algn="l" defTabSz="913183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3pPr>
      <a:lvl4pPr algn="l" defTabSz="913183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4pPr>
      <a:lvl5pPr algn="l" defTabSz="913183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5pPr>
      <a:lvl6pPr marL="410291" algn="r" defTabSz="91318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820583" algn="r" defTabSz="91318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230874" algn="r" defTabSz="91318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641165" algn="r" defTabSz="91318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102573" indent="-102573" algn="l" defTabSz="91318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lang="en-US" sz="1100" kern="1200" dirty="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307718" indent="-102573" algn="l" defTabSz="91318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512864" indent="-102573" algn="l" defTabSz="91318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718010" indent="-102573" algn="l" defTabSz="91318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923155" indent="-102573" algn="l" defTabSz="91318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mintl.co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C:\Documents and Settings\Teekah\My Documents\PB Images\Tullamamarine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1"/>
          <a:stretch>
            <a:fillRect/>
          </a:stretch>
        </p:blipFill>
        <p:spPr bwMode="auto">
          <a:xfrm>
            <a:off x="2360592" y="5500094"/>
            <a:ext cx="2127674" cy="13414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aiwan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0"/>
          <a:stretch>
            <a:fillRect/>
          </a:stretch>
        </p:blipFill>
        <p:spPr bwMode="auto">
          <a:xfrm>
            <a:off x="4488266" y="5500094"/>
            <a:ext cx="2317571" cy="1341437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6"/>
          <a:stretch>
            <a:fillRect/>
          </a:stretch>
        </p:blipFill>
        <p:spPr bwMode="auto">
          <a:xfrm>
            <a:off x="18553" y="5500094"/>
            <a:ext cx="2342039" cy="13477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Jacinth.JPG"/>
          <p:cNvPicPr>
            <a:picLocks noChangeAspect="1"/>
          </p:cNvPicPr>
          <p:nvPr/>
        </p:nvPicPr>
        <p:blipFill>
          <a:blip r:embed="rId6" cstate="screen"/>
          <a:srcRect l="15339" t="23918"/>
          <a:stretch>
            <a:fillRect/>
          </a:stretch>
        </p:blipFill>
        <p:spPr>
          <a:xfrm>
            <a:off x="6830305" y="5500094"/>
            <a:ext cx="2304364" cy="134143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1"/>
            </a:solidFill>
            <a:miter lim="800000"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61478" y="1923479"/>
            <a:ext cx="7739522" cy="1427142"/>
          </a:xfrm>
          <a:prstGeom prst="rect">
            <a:avLst/>
          </a:prstGeom>
        </p:spPr>
        <p:txBody>
          <a:bodyPr/>
          <a:lstStyle/>
          <a:p>
            <a:pPr lvl="0" defTabSz="914400">
              <a:defRPr/>
            </a:pPr>
            <a:r>
              <a:rPr lang="en-US" sz="4800" b="1" kern="0" dirty="0">
                <a:solidFill>
                  <a:srgbClr val="0099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Finding the Revenue Stream to Make P3s Work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61848" y="3590769"/>
            <a:ext cx="4931144" cy="1327769"/>
          </a:xfrm>
          <a:prstGeom prst="rect">
            <a:avLst/>
          </a:prstGeom>
        </p:spPr>
        <p:txBody>
          <a:bodyPr/>
          <a:lstStyle/>
          <a:p>
            <a:pPr marL="201613" marR="0" lvl="0" indent="-2016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5000"/>
              <a:tabLst/>
              <a:defRPr/>
            </a:pPr>
            <a:r>
              <a:rPr lang="en-GB" sz="1600" b="1" kern="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Presented by: </a:t>
            </a:r>
          </a:p>
          <a:p>
            <a:pPr marL="201613" marR="0" lvl="0" indent="-2016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5000"/>
              <a:tabLst/>
              <a:defRPr/>
            </a:pPr>
            <a:r>
              <a:rPr lang="en-GB" sz="1600" kern="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David Alvarez</a:t>
            </a:r>
          </a:p>
          <a:p>
            <a:pPr marL="201613" marR="0" lvl="0" indent="-2016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5000"/>
              <a:tabLst/>
              <a:defRPr/>
            </a:pPr>
            <a:r>
              <a:rPr lang="en-GB" sz="1600" kern="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VP Strategic Advisory, CPM</a:t>
            </a:r>
          </a:p>
          <a:p>
            <a:pPr marL="201613" marR="0" lvl="0" indent="-2016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5000"/>
              <a:tabLst/>
              <a:defRPr/>
            </a:pPr>
            <a:endParaRPr lang="en-GB" sz="1600" kern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201613" marR="0" lvl="0" indent="-2016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5000"/>
              <a:tabLst/>
              <a:defRPr/>
            </a:pPr>
            <a:r>
              <a:rPr lang="en-GB" sz="1600" kern="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April 28,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2017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848" y="380008"/>
            <a:ext cx="4524466" cy="1081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352421" y="1343025"/>
            <a:ext cx="3976688" cy="470058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1918" y="243840"/>
            <a:ext cx="8920163" cy="595059"/>
          </a:xfrm>
        </p:spPr>
        <p:txBody>
          <a:bodyPr anchor="ctr"/>
          <a:lstStyle/>
          <a:p>
            <a:pPr marL="0" indent="0">
              <a:spcBef>
                <a:spcPts val="0"/>
              </a:spcBef>
            </a:pPr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Main financial </a:t>
            </a:r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streams</a:t>
            </a:r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 </a:t>
            </a:r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in a PPP</a:t>
            </a:r>
            <a:endParaRPr lang="en-US" sz="3800" cap="none" dirty="0">
              <a:solidFill>
                <a:srgbClr val="009900"/>
              </a:solidFill>
              <a:latin typeface="Candara" pitchFamily="34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52421" y="2085981"/>
            <a:ext cx="4119563" cy="40391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money made available to the project.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contributed capital is not intended to be repaid or carry a cost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or return. </a:t>
            </a:r>
          </a:p>
          <a:p>
            <a:pPr defTabSz="914400"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include: </a:t>
            </a:r>
          </a:p>
          <a:p>
            <a:pPr lvl="1" defTabSz="91440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 Payments</a:t>
            </a:r>
          </a:p>
          <a:p>
            <a:pPr lvl="1" defTabSz="91440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User Fee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  <a:p>
            <a:pPr lvl="2" defTabSz="91440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Tolls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91440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Fees/charges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91440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421" y="1341142"/>
            <a:ext cx="3976688" cy="542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09546" y="1364307"/>
            <a:ext cx="4119563" cy="4965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pitchFamily="34" charset="0"/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819658" y="1366838"/>
            <a:ext cx="3976688" cy="470058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819659" y="2024066"/>
            <a:ext cx="3976688" cy="40391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Money provided by private investors to pay for construction costs, concession payments and other large project costs. 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has to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 repaid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carries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cost: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</a:p>
          <a:p>
            <a:pPr lvl="1" defTabSz="914400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9658" y="1350667"/>
            <a:ext cx="3976688" cy="542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676783" y="1364955"/>
            <a:ext cx="4119563" cy="4965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pitchFamily="34" charset="0"/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0482" y="2043121"/>
            <a:ext cx="1914525" cy="3971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53840" y="6611779"/>
            <a:ext cx="172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City of Providence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356" y="2443174"/>
            <a:ext cx="1628775" cy="1185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ectangle 15"/>
          <p:cNvSpPr/>
          <p:nvPr/>
        </p:nvSpPr>
        <p:spPr>
          <a:xfrm>
            <a:off x="3943356" y="4472707"/>
            <a:ext cx="1628775" cy="1185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3963648" y="281421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Construction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87487" y="486685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Operation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26190" y="1274441"/>
            <a:ext cx="187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SPV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(P3 Company)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63929" y="1283962"/>
            <a:ext cx="187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Project </a:t>
            </a:r>
          </a:p>
          <a:p>
            <a:pPr algn="ctr"/>
            <a:r>
              <a:rPr lang="en-US" b="1" dirty="0" smtClean="0"/>
              <a:t>Financing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9863" y="1036307"/>
            <a:ext cx="1874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Project </a:t>
            </a:r>
          </a:p>
          <a:p>
            <a:pPr algn="ctr"/>
            <a:r>
              <a:rPr lang="en-US" b="1" dirty="0" smtClean="0"/>
              <a:t>Revenues</a:t>
            </a:r>
          </a:p>
          <a:p>
            <a:pPr algn="ctr"/>
            <a:r>
              <a:rPr lang="en-US" b="1" dirty="0" smtClean="0"/>
              <a:t>Streams</a:t>
            </a:r>
            <a:endParaRPr lang="en-US" b="1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71538" y="1920772"/>
            <a:ext cx="7562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3929" y="2443174"/>
            <a:ext cx="2278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Company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Subordinated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Government Grants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80031" y="3802979"/>
            <a:ext cx="1681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Bond ratings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9553" y="4584028"/>
            <a:ext cx="2480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Company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 Equity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Bondholders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Insurance companies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00600" y="3629037"/>
            <a:ext cx="0" cy="81542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99758" y="4550687"/>
            <a:ext cx="2462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Toll or user revenues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Revenue guarantees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Availability Payments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Subsidies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Any other user fees</a:t>
            </a:r>
            <a:endParaRPr lang="en-US" sz="16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561209" y="6245406"/>
            <a:ext cx="6173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Lantinghei SC Extralight"/>
              </a:rPr>
              <a:t>__________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Lantinghei SC Extralight"/>
              </a:rPr>
              <a:t>Sources:   Engel, Fischer and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Lantinghei SC Extralight"/>
              </a:rPr>
              <a:t>Galetovic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Lantinghei SC Extralight"/>
              </a:rPr>
              <a:t>. </a:t>
            </a:r>
            <a:r>
              <a:rPr lang="en-US" sz="800" u="sng" dirty="0" smtClean="0">
                <a:solidFill>
                  <a:schemeClr val="bg1">
                    <a:lumMod val="50000"/>
                  </a:schemeClr>
                </a:solidFill>
                <a:latin typeface="Lantinghei SC Extralight"/>
              </a:rPr>
              <a:t>Finance and Public-Private Partnerships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Lantinghei SC Extralight"/>
              </a:rPr>
              <a:t>. Conference Volume. Reserve Bank of Australia. 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1918" y="243840"/>
            <a:ext cx="8920163" cy="595059"/>
          </a:xfrm>
        </p:spPr>
        <p:txBody>
          <a:bodyPr anchor="ctr"/>
          <a:lstStyle/>
          <a:p>
            <a:pPr marL="0" indent="0">
              <a:spcBef>
                <a:spcPts val="0"/>
              </a:spcBef>
            </a:pPr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Role of revenue streams</a:t>
            </a:r>
            <a:endParaRPr lang="en-US" sz="3800" cap="none" dirty="0">
              <a:solidFill>
                <a:srgbClr val="0099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53840" y="6611779"/>
            <a:ext cx="172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City of Providence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8138" y="2586039"/>
            <a:ext cx="8548688" cy="1169990"/>
          </a:xfrm>
          <a:solidFill>
            <a:srgbClr val="009900"/>
          </a:solidFill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ndara" pitchFamily="34" charset="0"/>
              </a:rPr>
              <a:t>Finding a revenue stream</a:t>
            </a:r>
            <a:endParaRPr lang="en-US" sz="32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5763" y="2586034"/>
            <a:ext cx="8386762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1918" y="243840"/>
            <a:ext cx="8920163" cy="595059"/>
          </a:xfrm>
        </p:spPr>
        <p:txBody>
          <a:bodyPr anchor="ctr"/>
          <a:lstStyle/>
          <a:p>
            <a:pPr marL="0" indent="0">
              <a:spcBef>
                <a:spcPts val="0"/>
              </a:spcBef>
            </a:pPr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Revenue streams can be found</a:t>
            </a:r>
            <a:endParaRPr lang="en-US" sz="3800" cap="none" dirty="0">
              <a:solidFill>
                <a:srgbClr val="009900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60" y="1240834"/>
            <a:ext cx="8139878" cy="810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Revenue or payment streams tend to be difficult to find when public sponsor has fiscal constraints and/or project subject to P3 is non-transportation related</a:t>
            </a:r>
          </a:p>
          <a:p>
            <a:pPr marL="342900" indent="-342900" fontAlgn="auto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non-tax/fee strategies for finding a revenue stream: </a:t>
            </a:r>
          </a:p>
          <a:p>
            <a:pPr marL="914400" lvl="1" indent="-457200" fontAlgn="auto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 leveraging other assets that can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incorporated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into the project. 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457200" fontAlgn="auto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Incorporate real estate elements into the project. </a:t>
            </a:r>
          </a:p>
          <a:p>
            <a:pPr marL="914400" lvl="1" indent="-457200" fontAlgn="auto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Push-out charges related to lease payments or other required payments. Back-ended features and structures.  </a:t>
            </a:r>
          </a:p>
          <a:p>
            <a:pPr marL="914400" lvl="1" indent="-457200" fontAlgn="auto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a related budgetary revenue stream to support the project. </a:t>
            </a:r>
          </a:p>
          <a:p>
            <a:pPr marL="800100" lvl="1" indent="-342900" fontAlgn="auto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1918" y="243840"/>
            <a:ext cx="8920163" cy="595059"/>
          </a:xfrm>
        </p:spPr>
        <p:txBody>
          <a:bodyPr anchor="ctr"/>
          <a:lstStyle/>
          <a:p>
            <a:pPr marL="0" indent="0">
              <a:spcBef>
                <a:spcPts val="0"/>
              </a:spcBef>
            </a:pPr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Example – Social Infrastructure Project</a:t>
            </a:r>
            <a:endParaRPr lang="en-US" sz="3800" cap="none" dirty="0">
              <a:solidFill>
                <a:srgbClr val="009900"/>
              </a:solidFill>
              <a:latin typeface="Candar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82" t="24095" r="27649" b="19757"/>
          <a:stretch/>
        </p:blipFill>
        <p:spPr>
          <a:xfrm>
            <a:off x="359999" y="1229193"/>
            <a:ext cx="4212001" cy="2892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999" y="4142607"/>
            <a:ext cx="421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Aerial picture of Government Owned Medical Facility</a:t>
            </a:r>
            <a:endParaRPr lang="es-PR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62099" y="1229602"/>
            <a:ext cx="444142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Owner: 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Government </a:t>
            </a:r>
          </a:p>
          <a:p>
            <a:pPr marL="171450" indent="-171450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Facility: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Large medical facility</a:t>
            </a:r>
          </a:p>
          <a:p>
            <a:pPr marL="171450" indent="-171450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Project: 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Substantially improve 				and modernize the 					medical facility. Invest 				estimate of $150 – $175 				million in capital 						improvements.</a:t>
            </a:r>
          </a:p>
          <a:p>
            <a:pPr marL="171450" indent="-171450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Challenge: 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 constraints 					and no clear payment 				source.</a:t>
            </a:r>
          </a:p>
          <a:p>
            <a:pPr marL="171450" indent="-171450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Solution: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Potential solution is 					incorporating a large 					existing parking garage.   </a:t>
            </a:r>
          </a:p>
          <a:p>
            <a:pPr marL="342900" indent="-342900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9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9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53840" y="6611779"/>
            <a:ext cx="172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City of Providence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8138" y="2586039"/>
            <a:ext cx="8548688" cy="1169990"/>
          </a:xfrm>
          <a:solidFill>
            <a:srgbClr val="009900"/>
          </a:solidFill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ndara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732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" y="243840"/>
            <a:ext cx="8920163" cy="48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9900"/>
                </a:solidFill>
                <a:latin typeface="Candara" pitchFamily="34" charset="0"/>
              </a:rPr>
              <a:t>Conclusion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53840" y="6611779"/>
            <a:ext cx="172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City of Providence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61209" y="1035755"/>
            <a:ext cx="8382766" cy="471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228600" indent="-2286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of local Governments to deliver PPP projects keeps increasing. </a:t>
            </a:r>
          </a:p>
          <a:p>
            <a:pPr marL="171450" indent="-1714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 projects at local levels tend to have a specific set of challenges.   </a:t>
            </a:r>
          </a:p>
          <a:p>
            <a:pPr marL="212255" indent="-212255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identifying payment source or revenue streams is critical to make the P3 project viable and/or financeable.  </a:t>
            </a:r>
            <a:endParaRPr lang="en-CA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2255" indent="-212255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strategies to find a payment or revenue stream to make P3s work but they vary depending on the conditions of each jurisdiction and project characteristics. </a:t>
            </a:r>
            <a:endParaRPr lang="en-CA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" y="243840"/>
            <a:ext cx="8920163" cy="482600"/>
          </a:xfrm>
        </p:spPr>
        <p:txBody>
          <a:bodyPr/>
          <a:lstStyle/>
          <a:p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With You Today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53840" y="6611779"/>
            <a:ext cx="172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City of Providence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363" y="4300539"/>
            <a:ext cx="8261332" cy="1243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500312" y="1138800"/>
            <a:ext cx="6105519" cy="25160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</a:rPr>
              <a:t>David Alvarez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Vice President Strategic Advisory, CPM</a:t>
            </a:r>
            <a:endParaRPr lang="en-US" sz="2000" i="1" dirty="0">
              <a:solidFill>
                <a:srgbClr val="000000"/>
              </a:solidFill>
            </a:endParaRPr>
          </a:p>
          <a:p>
            <a:pPr marL="231775" indent="-173038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14 </a:t>
            </a:r>
            <a:r>
              <a:rPr lang="en-US" sz="2000" dirty="0">
                <a:solidFill>
                  <a:srgbClr val="000000"/>
                </a:solidFill>
              </a:rPr>
              <a:t>years of experience.</a:t>
            </a:r>
          </a:p>
          <a:p>
            <a:pPr marL="231775" indent="-173038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P3 projects in Pennsylvania, Texas, Florida and Puerto Rico. </a:t>
            </a:r>
          </a:p>
          <a:p>
            <a:pPr marL="231775" indent="-173038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Former Director </a:t>
            </a:r>
            <a:r>
              <a:rPr lang="en-US" sz="2000" dirty="0">
                <a:solidFill>
                  <a:srgbClr val="000000"/>
                </a:solidFill>
              </a:rPr>
              <a:t>of Puerto Rico P3 Authority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4647" r="43408" b="13643"/>
          <a:stretch/>
        </p:blipFill>
        <p:spPr>
          <a:xfrm>
            <a:off x="344499" y="1138800"/>
            <a:ext cx="2014042" cy="2533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816593" y="4412111"/>
            <a:ext cx="7832102" cy="1015663"/>
            <a:chOff x="816593" y="4369247"/>
            <a:chExt cx="7832102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2500311" y="4369247"/>
              <a:ext cx="6148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Technical and P3 advisory and Project Management firm with offices in Florida, Panama and Puerto Rico. Visit us at: </a:t>
              </a:r>
              <a:r>
                <a:rPr lang="en-US" sz="2000" dirty="0" smtClean="0">
                  <a:hlinkClick r:id="rId3"/>
                </a:rPr>
                <a:t>www.cpmintl.com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pic>
          <p:nvPicPr>
            <p:cNvPr id="9" name="Picture 25" descr="LogoCPM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93" y="4378826"/>
              <a:ext cx="1512270" cy="980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159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8138" y="2586039"/>
            <a:ext cx="8548688" cy="1169990"/>
          </a:xfrm>
          <a:solidFill>
            <a:srgbClr val="009900"/>
          </a:solidFill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ndara" pitchFamily="34" charset="0"/>
              </a:rPr>
              <a:t>Background on P3s &amp; payment streams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53840" y="6611779"/>
            <a:ext cx="172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City of Providence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53840" y="6611779"/>
            <a:ext cx="172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City of Providence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" y="243840"/>
            <a:ext cx="8920163" cy="482600"/>
          </a:xfrm>
        </p:spPr>
        <p:txBody>
          <a:bodyPr/>
          <a:lstStyle/>
          <a:p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PPPs making significant progress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500064" y="1573363"/>
            <a:ext cx="8432922" cy="4050018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411" y="2925740"/>
            <a:ext cx="7507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“[p]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ublic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-private partnerships in the US… remains positioned to be become one of the world’s largest” [market]…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81" y="1801250"/>
            <a:ext cx="2701381" cy="896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64" y="6121383"/>
            <a:ext cx="3929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Lantinghei SC Extralight"/>
              </a:rPr>
              <a:t>__________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Lantinghei SC Extralight"/>
              </a:rPr>
              <a:t>Sources:   Moody’s Investor Services, Global Credit Research, March 10, 2016.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5833" y="4701617"/>
            <a:ext cx="2703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March 2016</a:t>
            </a:r>
            <a:endParaRPr lang="es-PR" sz="1400" i="1" dirty="0"/>
          </a:p>
        </p:txBody>
      </p:sp>
    </p:spTree>
    <p:extLst>
      <p:ext uri="{BB962C8B-B14F-4D97-AF65-F5344CB8AC3E}">
        <p14:creationId xmlns:p14="http://schemas.microsoft.com/office/powerpoint/2010/main" val="26765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837" y="1308937"/>
            <a:ext cx="4348163" cy="47356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8" name="TextBox 27"/>
          <p:cNvSpPr txBox="1"/>
          <p:nvPr/>
        </p:nvSpPr>
        <p:spPr>
          <a:xfrm>
            <a:off x="4053840" y="6611779"/>
            <a:ext cx="172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City of Providence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" y="243840"/>
            <a:ext cx="8920163" cy="482600"/>
          </a:xfrm>
        </p:spPr>
        <p:txBody>
          <a:bodyPr/>
          <a:lstStyle/>
          <a:p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What is a PPP?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837" y="1308937"/>
            <a:ext cx="4232163" cy="4431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17588" fontAlgn="base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5D99"/>
                </a:solidFill>
                <a:cs typeface="Arial" panose="020B0604020202020204" pitchFamily="34" charset="0"/>
              </a:rPr>
              <a:t>A P3 </a:t>
            </a:r>
            <a:r>
              <a:rPr lang="en-US" sz="2800" b="1" u="sng" dirty="0">
                <a:solidFill>
                  <a:srgbClr val="00B050"/>
                </a:solidFill>
                <a:cs typeface="Arial" panose="020B0604020202020204" pitchFamily="34" charset="0"/>
              </a:rPr>
              <a:t>IS:</a:t>
            </a:r>
          </a:p>
          <a:p>
            <a:pPr marL="285750" indent="-285750" defTabSz="1017588" fontAlgn="base">
              <a:spcBef>
                <a:spcPts val="1800"/>
              </a:spcBef>
              <a:spcAft>
                <a:spcPts val="18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anose="020B0604020202020204" pitchFamily="34" charset="0"/>
              </a:rPr>
              <a:t>DESIGN </a:t>
            </a:r>
            <a:r>
              <a:rPr lang="en-US" b="1" dirty="0">
                <a:cs typeface="Arial" panose="020B0604020202020204" pitchFamily="34" charset="0"/>
              </a:rPr>
              <a:t>AND CONTRUCTION, FINANCING, OPERATIONS AND MAINTENANCE </a:t>
            </a:r>
            <a:r>
              <a:rPr lang="en-US" b="1" dirty="0" smtClean="0">
                <a:cs typeface="Arial" panose="020B0604020202020204" pitchFamily="34" charset="0"/>
              </a:rPr>
              <a:t>PARTNERSHIP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 defTabSz="1017588" fontAlgn="base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A RISK SHARING </a:t>
            </a:r>
            <a:r>
              <a:rPr lang="en-US" b="1" dirty="0" smtClean="0">
                <a:cs typeface="Arial" panose="020B0604020202020204" pitchFamily="34" charset="0"/>
              </a:rPr>
              <a:t>APPROACH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 defTabSz="1017588" fontAlgn="base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LIFECYCLE PROCUREMENT APPROACH THAT GUARANTEES </a:t>
            </a:r>
            <a:r>
              <a:rPr lang="en-US" b="1" dirty="0" smtClean="0">
                <a:cs typeface="Arial" panose="020B0604020202020204" pitchFamily="34" charset="0"/>
              </a:rPr>
              <a:t>PERFORMANCE</a:t>
            </a:r>
          </a:p>
          <a:p>
            <a:pPr marL="285750" indent="-285750" defTabSz="1017588" fontAlgn="base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anose="020B0604020202020204" pitchFamily="34" charset="0"/>
              </a:rPr>
              <a:t>A </a:t>
            </a:r>
            <a:r>
              <a:rPr lang="en-US" b="1" dirty="0">
                <a:cs typeface="Arial" panose="020B0604020202020204" pitchFamily="34" charset="0"/>
              </a:rPr>
              <a:t>TRANSPARENT </a:t>
            </a:r>
            <a:r>
              <a:rPr lang="en-US" b="1" dirty="0" smtClean="0">
                <a:cs typeface="Arial" panose="020B0604020202020204" pitchFamily="34" charset="0"/>
              </a:rPr>
              <a:t>RELATIONSHIP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8415" y="1311437"/>
            <a:ext cx="4348163" cy="47356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8" name="TextBox 7"/>
          <p:cNvSpPr txBox="1"/>
          <p:nvPr/>
        </p:nvSpPr>
        <p:spPr>
          <a:xfrm>
            <a:off x="4914901" y="1308938"/>
            <a:ext cx="4111678" cy="2963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5D99"/>
                </a:solidFill>
              </a:rPr>
              <a:t>A P3 </a:t>
            </a:r>
            <a:r>
              <a:rPr lang="en-US" sz="2800" b="1" u="sng" dirty="0">
                <a:solidFill>
                  <a:srgbClr val="C00000"/>
                </a:solidFill>
              </a:rPr>
              <a:t>IS NOT: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D0D0D"/>
                </a:solidFill>
              </a:rPr>
              <a:t>PRIVATIZATION</a:t>
            </a:r>
            <a:endParaRPr lang="en-US" sz="800" dirty="0"/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D0D0D"/>
                </a:solidFill>
              </a:rPr>
              <a:t>A FUNDING </a:t>
            </a:r>
            <a:r>
              <a:rPr lang="en-US" b="1" dirty="0" smtClean="0">
                <a:solidFill>
                  <a:srgbClr val="0D0D0D"/>
                </a:solidFill>
              </a:rPr>
              <a:t>SOLUTION</a:t>
            </a:r>
            <a:endParaRPr lang="en-US" sz="1200" dirty="0"/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D0D0D"/>
                </a:solidFill>
              </a:rPr>
              <a:t>A LOW QUALITY DELIVERY </a:t>
            </a:r>
            <a:r>
              <a:rPr lang="en-US" b="1" dirty="0" smtClean="0">
                <a:solidFill>
                  <a:srgbClr val="0D0D0D"/>
                </a:solidFill>
              </a:rPr>
              <a:t>MODEL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D0D0D"/>
                </a:solidFill>
              </a:rPr>
              <a:t>THE </a:t>
            </a:r>
            <a:r>
              <a:rPr lang="en-US" b="1" dirty="0">
                <a:solidFill>
                  <a:srgbClr val="0D0D0D"/>
                </a:solidFill>
              </a:rPr>
              <a:t>RIGHT SOLUTION FOR EVERY PROJECT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dirty="0">
                <a:solidFill>
                  <a:srgbClr val="0D0D0D"/>
                </a:solidFill>
              </a:rPr>
              <a:t>	</a:t>
            </a:r>
            <a:endParaRPr lang="en-US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060" y="3910013"/>
            <a:ext cx="7796978" cy="957262"/>
          </a:xfrm>
          <a:prstGeom prst="rect">
            <a:avLst/>
          </a:prstGeom>
          <a:solidFill>
            <a:srgbClr val="99FFCC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8" name="TextBox 27"/>
          <p:cNvSpPr txBox="1"/>
          <p:nvPr/>
        </p:nvSpPr>
        <p:spPr>
          <a:xfrm>
            <a:off x="4053840" y="6611779"/>
            <a:ext cx="172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City of Providence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" y="243840"/>
            <a:ext cx="8920163" cy="482600"/>
          </a:xfrm>
        </p:spPr>
        <p:txBody>
          <a:bodyPr/>
          <a:lstStyle/>
          <a:p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Increased local interest for PPPs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060" y="1240834"/>
            <a:ext cx="813987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has made significant progress with successfully delivering State level projects, and university projects, among others.</a:t>
            </a:r>
          </a:p>
          <a:p>
            <a:pPr marL="342900" indent="-342900" fontAlgn="auto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Since the enactment of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FS 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§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287.05712 in 2013 there has been a growing interest by local governments to use PPPs for infrastructure and development projects. </a:t>
            </a:r>
          </a:p>
          <a:p>
            <a:pPr marL="342900" indent="-342900" fontAlgn="auto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However,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 frequently face challenges associated to the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financiability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their P3 projects. 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1918" y="243840"/>
            <a:ext cx="8920163" cy="595059"/>
          </a:xfrm>
        </p:spPr>
        <p:txBody>
          <a:bodyPr anchor="ctr"/>
          <a:lstStyle/>
          <a:p>
            <a:pPr marL="0" indent="0">
              <a:spcBef>
                <a:spcPts val="0"/>
              </a:spcBef>
            </a:pPr>
            <a:r>
              <a:rPr lang="en-US" sz="3800" cap="none" dirty="0">
                <a:solidFill>
                  <a:srgbClr val="009900"/>
                </a:solidFill>
                <a:latin typeface="Candara" pitchFamily="34" charset="0"/>
              </a:rPr>
              <a:t>C</a:t>
            </a:r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ommon challenges for PPPs at local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894" y="899548"/>
            <a:ext cx="838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2014 World Bank report identified at re are at least four major and common challenges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6873"/>
              </p:ext>
            </p:extLst>
          </p:nvPr>
        </p:nvGraphicFramePr>
        <p:xfrm>
          <a:off x="721517" y="1522349"/>
          <a:ext cx="8044977" cy="46784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5848"/>
                <a:gridCol w="6149129"/>
              </a:tblGrid>
              <a:tr h="45125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1571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Standardized Documents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/ small-projects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associated with less analyzed sectors. </a:t>
                      </a:r>
                    </a:p>
                    <a:p>
                      <a:pPr marL="117475" indent="-11747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information or standardized practices in those sectors.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681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Cumbersome Institutional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Structures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separate institutional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procedures for processing P3 projects and not clear project discrimination in terms of size or type of project.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9673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Financing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Constraints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Financing constraints due to government inadequate fiscal resources, credit-worthiness, lack of clear revenue streams for the projects, etc.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345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 for Capacity Building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needed in P3 business case, procurement, contract development and communications are critical.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63586" y="2374084"/>
            <a:ext cx="444616" cy="3355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68" y="237408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12" name="Oval 11"/>
          <p:cNvSpPr/>
          <p:nvPr/>
        </p:nvSpPr>
        <p:spPr>
          <a:xfrm>
            <a:off x="148206" y="3415718"/>
            <a:ext cx="444616" cy="3355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488" y="34157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17" name="Oval 16"/>
          <p:cNvSpPr/>
          <p:nvPr/>
        </p:nvSpPr>
        <p:spPr>
          <a:xfrm>
            <a:off x="164984" y="4548233"/>
            <a:ext cx="444616" cy="3355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5266" y="454823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19" name="Oval 18"/>
          <p:cNvSpPr/>
          <p:nvPr/>
        </p:nvSpPr>
        <p:spPr>
          <a:xfrm>
            <a:off x="149604" y="5472421"/>
            <a:ext cx="444616" cy="3355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9886" y="547242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164984" y="4271963"/>
            <a:ext cx="8707554" cy="10145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5" name="TextBox 14"/>
          <p:cNvSpPr txBox="1"/>
          <p:nvPr/>
        </p:nvSpPr>
        <p:spPr>
          <a:xfrm>
            <a:off x="500063" y="6310062"/>
            <a:ext cx="758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Lantinghei SC Extralight"/>
              </a:rPr>
              <a:t>__________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Lantinghei SC Extralight"/>
              </a:rPr>
              <a:t>Sources:   World Bank Group, August 2014, “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Preliminary Review of Trends in Small Scale Public-Private Partnerships Projects.”</a:t>
            </a:r>
            <a:r>
              <a:rPr lang="en-US" sz="800" b="1" dirty="0" smtClean="0"/>
              <a:t> </a:t>
            </a:r>
            <a:r>
              <a:rPr lang="en-US" sz="800" dirty="0"/>
              <a:t>	</a:t>
            </a:r>
          </a:p>
          <a:p>
            <a:endParaRPr lang="en-US" sz="800" dirty="0" smtClean="0">
              <a:solidFill>
                <a:schemeClr val="bg1">
                  <a:lumMod val="50000"/>
                </a:schemeClr>
              </a:solidFill>
              <a:latin typeface="Lantinghei SC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038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1918" y="243840"/>
            <a:ext cx="8920163" cy="595059"/>
          </a:xfrm>
        </p:spPr>
        <p:txBody>
          <a:bodyPr anchor="ctr"/>
          <a:lstStyle/>
          <a:p>
            <a:pPr marL="0" indent="0">
              <a:spcBef>
                <a:spcPts val="0"/>
              </a:spcBef>
            </a:pPr>
            <a:r>
              <a:rPr lang="en-US" sz="3800" cap="none" dirty="0">
                <a:solidFill>
                  <a:srgbClr val="009900"/>
                </a:solidFill>
                <a:latin typeface="Candara" pitchFamily="34" charset="0"/>
              </a:rPr>
              <a:t>P3s are not “free</a:t>
            </a:r>
            <a:r>
              <a:rPr lang="en-US" sz="3800" cap="none" dirty="0" smtClean="0">
                <a:solidFill>
                  <a:srgbClr val="009900"/>
                </a:solidFill>
                <a:latin typeface="Candara" pitchFamily="34" charset="0"/>
              </a:rPr>
              <a:t>”</a:t>
            </a:r>
            <a:endParaRPr lang="en-US" sz="3800" cap="none" dirty="0">
              <a:solidFill>
                <a:srgbClr val="009900"/>
              </a:solidFill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060" y="1240834"/>
            <a:ext cx="8139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 of an infrastructure project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private capital must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eventually be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56345" y="2470054"/>
            <a:ext cx="7518400" cy="5545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b="1"/>
          </a:p>
        </p:txBody>
      </p:sp>
      <p:sp>
        <p:nvSpPr>
          <p:cNvPr id="4" name="TextBox 3"/>
          <p:cNvSpPr txBox="1"/>
          <p:nvPr/>
        </p:nvSpPr>
        <p:spPr>
          <a:xfrm>
            <a:off x="2547177" y="2516505"/>
            <a:ext cx="433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Two Main Forms of Payment</a:t>
            </a:r>
            <a:endParaRPr lang="es-PR" sz="2400" b="1" dirty="0"/>
          </a:p>
        </p:txBody>
      </p:sp>
      <p:sp>
        <p:nvSpPr>
          <p:cNvPr id="21" name="Freeform 86"/>
          <p:cNvSpPr>
            <a:spLocks noChangeArrowheads="1"/>
          </p:cNvSpPr>
          <p:nvPr/>
        </p:nvSpPr>
        <p:spPr bwMode="auto">
          <a:xfrm>
            <a:off x="1607585" y="3275085"/>
            <a:ext cx="2470932" cy="2192333"/>
          </a:xfrm>
          <a:prstGeom prst="ellipse">
            <a:avLst/>
          </a:prstGeom>
          <a:solidFill>
            <a:srgbClr val="D22261">
              <a:alpha val="8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n-US" altLang="en-US" sz="199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Freeform 94"/>
          <p:cNvSpPr>
            <a:spLocks noChangeArrowheads="1"/>
          </p:cNvSpPr>
          <p:nvPr/>
        </p:nvSpPr>
        <p:spPr bwMode="auto">
          <a:xfrm>
            <a:off x="5178098" y="3275085"/>
            <a:ext cx="2470932" cy="2179952"/>
          </a:xfrm>
          <a:prstGeom prst="ellipse">
            <a:avLst/>
          </a:prstGeom>
          <a:solidFill>
            <a:srgbClr val="00B0F0">
              <a:alpha val="8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n-US" altLang="en-US" sz="199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1130228" y="4228310"/>
            <a:ext cx="3459163" cy="46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3463"/>
              </a:lnSpc>
              <a:spcAft>
                <a:spcPts val="538"/>
              </a:spcAft>
            </a:pPr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User Fees</a:t>
            </a:r>
            <a:endParaRPr lang="en-US" alt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8740" y="5455037"/>
            <a:ext cx="3323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kern="0" dirty="0" smtClean="0"/>
              <a:t>Revenue-based payment </a:t>
            </a:r>
            <a:r>
              <a:rPr lang="en-US" altLang="en-US" kern="0" dirty="0"/>
              <a:t>is when the demand risk resides with the concessionaire. </a:t>
            </a:r>
            <a:endParaRPr lang="es-PR" dirty="0"/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1152002" y="3625968"/>
            <a:ext cx="3459163" cy="46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3463"/>
              </a:lnSpc>
              <a:spcAft>
                <a:spcPts val="538"/>
              </a:spcAft>
            </a:pPr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$</a:t>
            </a:r>
            <a:endParaRPr lang="en-US" alt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4722511" y="4221055"/>
            <a:ext cx="3459163" cy="46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3463"/>
              </a:lnSpc>
              <a:spcAft>
                <a:spcPts val="538"/>
              </a:spcAft>
            </a:pPr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Taxpayers</a:t>
            </a:r>
            <a:endParaRPr lang="en-US" alt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Shape 2525"/>
          <p:cNvSpPr/>
          <p:nvPr/>
        </p:nvSpPr>
        <p:spPr>
          <a:xfrm>
            <a:off x="6096543" y="3517065"/>
            <a:ext cx="711098" cy="59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2">
              <a:lumMod val="50000"/>
            </a:schemeClr>
          </a:solidFill>
          <a:ln w="12700">
            <a:solidFill>
              <a:schemeClr val="bg1"/>
            </a:solidFill>
            <a:miter lim="400000"/>
          </a:ln>
          <a:effectLst/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 charset="0"/>
              <a:ea typeface="Lato" charset="0"/>
              <a:cs typeface="Lato" charset="0"/>
              <a:sym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9086" y="5476811"/>
            <a:ext cx="38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kern="0" dirty="0" smtClean="0"/>
              <a:t>Availability payment: </a:t>
            </a:r>
            <a:r>
              <a:rPr lang="en-US" altLang="en-US" kern="0" dirty="0" smtClean="0"/>
              <a:t>the </a:t>
            </a:r>
            <a:r>
              <a:rPr lang="en-US" altLang="en-US" kern="0" dirty="0"/>
              <a:t>government </a:t>
            </a:r>
            <a:r>
              <a:rPr lang="en-US" altLang="en-US" kern="0" dirty="0" smtClean="0"/>
              <a:t>makes </a:t>
            </a:r>
            <a:r>
              <a:rPr lang="en-US" altLang="en-US" kern="0" dirty="0"/>
              <a:t>monthly </a:t>
            </a:r>
            <a:r>
              <a:rPr lang="en-US" altLang="en-US" kern="0" dirty="0" smtClean="0"/>
              <a:t>payments for </a:t>
            </a:r>
            <a:r>
              <a:rPr lang="en-US" altLang="en-US" kern="0" dirty="0"/>
              <a:t>making the </a:t>
            </a:r>
            <a:r>
              <a:rPr lang="en-US" altLang="en-US" kern="0" dirty="0" smtClean="0"/>
              <a:t>infrastructure available </a:t>
            </a:r>
            <a:r>
              <a:rPr lang="en-US" altLang="en-US" kern="0" dirty="0"/>
              <a:t>for </a:t>
            </a:r>
            <a:r>
              <a:rPr lang="en-US" altLang="en-US" kern="0" dirty="0" smtClean="0"/>
              <a:t>use.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5539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53840" y="6611779"/>
            <a:ext cx="172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City of Providence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8138" y="2586039"/>
            <a:ext cx="8548688" cy="1169990"/>
          </a:xfrm>
          <a:solidFill>
            <a:srgbClr val="009900"/>
          </a:solidFill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ndara" pitchFamily="34" charset="0"/>
              </a:rPr>
              <a:t>IMPORTANCE OF REVENUE STREAM in P3s</a:t>
            </a:r>
          </a:p>
        </p:txBody>
      </p:sp>
    </p:spTree>
    <p:extLst>
      <p:ext uri="{BB962C8B-B14F-4D97-AF65-F5344CB8AC3E}">
        <p14:creationId xmlns:p14="http://schemas.microsoft.com/office/powerpoint/2010/main" val="36252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Providen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790013"/>
      </a:accent3>
      <a:accent4>
        <a:srgbClr val="F5CD2D"/>
      </a:accent4>
      <a:accent5>
        <a:srgbClr val="67A39E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0-Presentation layout">
  <a:themeElements>
    <a:clrScheme name="PB">
      <a:dk1>
        <a:srgbClr val="646362"/>
      </a:dk1>
      <a:lt1>
        <a:srgbClr val="FFFFFF"/>
      </a:lt1>
      <a:dk2>
        <a:srgbClr val="005D99"/>
      </a:dk2>
      <a:lt2>
        <a:srgbClr val="FFFFFF"/>
      </a:lt2>
      <a:accent1>
        <a:srgbClr val="89ADCC"/>
      </a:accent1>
      <a:accent2>
        <a:srgbClr val="D19333"/>
      </a:accent2>
      <a:accent3>
        <a:srgbClr val="81C8BB"/>
      </a:accent3>
      <a:accent4>
        <a:srgbClr val="B79BA5"/>
      </a:accent4>
      <a:accent5>
        <a:srgbClr val="005D99"/>
      </a:accent5>
      <a:accent6>
        <a:srgbClr val="ED1556"/>
      </a:accent6>
      <a:hlink>
        <a:srgbClr val="005D99"/>
      </a:hlink>
      <a:folHlink>
        <a:srgbClr val="B79BA5"/>
      </a:folHlink>
    </a:clrScheme>
    <a:fontScheme name="P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00-Presentation layout">
  <a:themeElements>
    <a:clrScheme name="PB">
      <a:dk1>
        <a:srgbClr val="646362"/>
      </a:dk1>
      <a:lt1>
        <a:srgbClr val="FFFFFF"/>
      </a:lt1>
      <a:dk2>
        <a:srgbClr val="005D99"/>
      </a:dk2>
      <a:lt2>
        <a:srgbClr val="FFFFFF"/>
      </a:lt2>
      <a:accent1>
        <a:srgbClr val="89ADCC"/>
      </a:accent1>
      <a:accent2>
        <a:srgbClr val="D19333"/>
      </a:accent2>
      <a:accent3>
        <a:srgbClr val="81C8BB"/>
      </a:accent3>
      <a:accent4>
        <a:srgbClr val="B79BA5"/>
      </a:accent4>
      <a:accent5>
        <a:srgbClr val="005D99"/>
      </a:accent5>
      <a:accent6>
        <a:srgbClr val="ED1556"/>
      </a:accent6>
      <a:hlink>
        <a:srgbClr val="005D99"/>
      </a:hlink>
      <a:folHlink>
        <a:srgbClr val="B79BA5"/>
      </a:folHlink>
    </a:clrScheme>
    <a:fontScheme name="P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10289</TotalTime>
  <Words>829</Words>
  <Application>Microsoft Office PowerPoint</Application>
  <PresentationFormat>On-screen Show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MS PGothic</vt:lpstr>
      <vt:lpstr>MS PGothic</vt:lpstr>
      <vt:lpstr>Arial</vt:lpstr>
      <vt:lpstr>AvantGarde Bk BT</vt:lpstr>
      <vt:lpstr>Calibri</vt:lpstr>
      <vt:lpstr>Candara</vt:lpstr>
      <vt:lpstr>Gill Sans</vt:lpstr>
      <vt:lpstr>Helvetica</vt:lpstr>
      <vt:lpstr>Lantinghei SC Extralight</vt:lpstr>
      <vt:lpstr>Lato</vt:lpstr>
      <vt:lpstr>Segoe UI</vt:lpstr>
      <vt:lpstr>Swiss911 XCm BT</vt:lpstr>
      <vt:lpstr>Wingdings</vt:lpstr>
      <vt:lpstr>2_Custom Design</vt:lpstr>
      <vt:lpstr>00-Presentation layout</vt:lpstr>
      <vt:lpstr>1_00-Presentation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Withers</dc:creator>
  <cp:lastModifiedBy>David Alvarez Castaneda</cp:lastModifiedBy>
  <cp:revision>1323</cp:revision>
  <cp:lastPrinted>2017-02-15T15:43:28Z</cp:lastPrinted>
  <dcterms:created xsi:type="dcterms:W3CDTF">2010-09-03T00:40:48Z</dcterms:created>
  <dcterms:modified xsi:type="dcterms:W3CDTF">2017-04-27T13:40:05Z</dcterms:modified>
</cp:coreProperties>
</file>