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76" r:id="rId3"/>
    <p:sldId id="377" r:id="rId4"/>
    <p:sldId id="378" r:id="rId5"/>
    <p:sldId id="379" r:id="rId6"/>
    <p:sldId id="380" r:id="rId7"/>
    <p:sldId id="381" r:id="rId8"/>
    <p:sldId id="382" r:id="rId9"/>
    <p:sldId id="383" r:id="rId10"/>
    <p:sldId id="284" r:id="rId11"/>
    <p:sldId id="257" r:id="rId12"/>
    <p:sldId id="285" r:id="rId13"/>
    <p:sldId id="352" r:id="rId14"/>
    <p:sldId id="286" r:id="rId15"/>
    <p:sldId id="351" r:id="rId16"/>
    <p:sldId id="353" r:id="rId17"/>
    <p:sldId id="287" r:id="rId18"/>
    <p:sldId id="354" r:id="rId19"/>
    <p:sldId id="355" r:id="rId20"/>
    <p:sldId id="384" r:id="rId21"/>
    <p:sldId id="385" r:id="rId22"/>
    <p:sldId id="386" r:id="rId23"/>
    <p:sldId id="387" r:id="rId24"/>
    <p:sldId id="388" r:id="rId25"/>
    <p:sldId id="372" r:id="rId26"/>
    <p:sldId id="371" r:id="rId27"/>
    <p:sldId id="373" r:id="rId28"/>
    <p:sldId id="374" r:id="rId29"/>
    <p:sldId id="375" r:id="rId30"/>
    <p:sldId id="389" r:id="rId31"/>
    <p:sldId id="390" r:id="rId32"/>
    <p:sldId id="396" r:id="rId33"/>
    <p:sldId id="397" r:id="rId34"/>
    <p:sldId id="392" r:id="rId35"/>
    <p:sldId id="395" r:id="rId36"/>
    <p:sldId id="393" r:id="rId37"/>
    <p:sldId id="394" r:id="rId38"/>
    <p:sldId id="288" r:id="rId39"/>
    <p:sldId id="358" r:id="rId40"/>
    <p:sldId id="359" r:id="rId41"/>
    <p:sldId id="360" r:id="rId42"/>
    <p:sldId id="289" r:id="rId43"/>
    <p:sldId id="361" r:id="rId44"/>
    <p:sldId id="362" r:id="rId45"/>
    <p:sldId id="398" r:id="rId46"/>
    <p:sldId id="399" r:id="rId47"/>
    <p:sldId id="400" r:id="rId48"/>
    <p:sldId id="363" r:id="rId49"/>
    <p:sldId id="290" r:id="rId50"/>
    <p:sldId id="364" r:id="rId51"/>
    <p:sldId id="365" r:id="rId52"/>
    <p:sldId id="366" r:id="rId53"/>
    <p:sldId id="401" r:id="rId54"/>
    <p:sldId id="302" r:id="rId55"/>
    <p:sldId id="367" r:id="rId56"/>
    <p:sldId id="402" r:id="rId57"/>
    <p:sldId id="368" r:id="rId58"/>
    <p:sldId id="369" r:id="rId59"/>
    <p:sldId id="403" r:id="rId60"/>
    <p:sldId id="370" r:id="rId61"/>
    <p:sldId id="301" r:id="rId62"/>
    <p:sldId id="404" r:id="rId63"/>
    <p:sldId id="405" r:id="rId6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93" d="100"/>
          <a:sy n="93" d="100"/>
        </p:scale>
        <p:origin x="1066"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8" d="100"/>
          <a:sy n="98" d="100"/>
        </p:scale>
        <p:origin x="-978" y="-11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6725"/>
          </a:xfrm>
          <a:prstGeom prst="rect">
            <a:avLst/>
          </a:prstGeom>
        </p:spPr>
        <p:txBody>
          <a:bodyPr vert="horz" lIns="91440" tIns="45720" rIns="91440" bIns="45720" rtlCol="0"/>
          <a:lstStyle>
            <a:lvl1pPr algn="r">
              <a:defRPr sz="1200"/>
            </a:lvl1pPr>
          </a:lstStyle>
          <a:p>
            <a:fld id="{CA54EDC2-401E-4934-8D83-8F914ACBFCE4}" type="datetimeFigureOut">
              <a:rPr lang="en-US" smtClean="0"/>
              <a:t>4/14/2015</a:t>
            </a:fld>
            <a:endParaRPr lang="en-US"/>
          </a:p>
        </p:txBody>
      </p:sp>
      <p:sp>
        <p:nvSpPr>
          <p:cNvPr id="4" name="Footer Placeholder 3"/>
          <p:cNvSpPr>
            <a:spLocks noGrp="1"/>
          </p:cNvSpPr>
          <p:nvPr>
            <p:ph type="ftr" sz="quarter" idx="2"/>
          </p:nvPr>
        </p:nvSpPr>
        <p:spPr>
          <a:xfrm>
            <a:off x="0" y="8829676"/>
            <a:ext cx="298211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676"/>
            <a:ext cx="2982119" cy="466725"/>
          </a:xfrm>
          <a:prstGeom prst="rect">
            <a:avLst/>
          </a:prstGeom>
        </p:spPr>
        <p:txBody>
          <a:bodyPr vert="horz" lIns="91440" tIns="45720" rIns="91440" bIns="45720" rtlCol="0" anchor="b"/>
          <a:lstStyle>
            <a:lvl1pPr algn="r">
              <a:defRPr sz="1200"/>
            </a:lvl1pPr>
          </a:lstStyle>
          <a:p>
            <a:fld id="{BA5355D4-6027-4C55-AEA4-B9E035D46ED4}" type="slidenum">
              <a:rPr lang="en-US" smtClean="0"/>
              <a:t>‹#›</a:t>
            </a:fld>
            <a:endParaRPr lang="en-US"/>
          </a:p>
        </p:txBody>
      </p:sp>
    </p:spTree>
    <p:extLst>
      <p:ext uri="{BB962C8B-B14F-4D97-AF65-F5344CB8AC3E}">
        <p14:creationId xmlns:p14="http://schemas.microsoft.com/office/powerpoint/2010/main" val="1430737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5138"/>
          </a:xfrm>
          <a:prstGeom prst="rect">
            <a:avLst/>
          </a:prstGeom>
        </p:spPr>
        <p:txBody>
          <a:bodyPr vert="horz" lIns="91440" tIns="45720" rIns="91440" bIns="45720" rtlCol="0"/>
          <a:lstStyle>
            <a:lvl1pPr algn="r">
              <a:defRPr sz="1200"/>
            </a:lvl1pPr>
          </a:lstStyle>
          <a:p>
            <a:fld id="{BA0FD2D7-D2E8-479F-9C9A-D4D336463409}" type="datetimeFigureOut">
              <a:rPr lang="en-US" smtClean="0"/>
              <a:t>4/14/2015</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6426"/>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1440" tIns="45720" rIns="91440" bIns="45720" rtlCol="0" anchor="b"/>
          <a:lstStyle>
            <a:lvl1pPr algn="r">
              <a:defRPr sz="1200"/>
            </a:lvl1pPr>
          </a:lstStyle>
          <a:p>
            <a:fld id="{7063F642-2663-4358-9680-6DA8D29A5AED}" type="slidenum">
              <a:rPr lang="en-US" smtClean="0"/>
              <a:t>‹#›</a:t>
            </a:fld>
            <a:endParaRPr lang="en-US"/>
          </a:p>
        </p:txBody>
      </p:sp>
    </p:spTree>
    <p:extLst>
      <p:ext uri="{BB962C8B-B14F-4D97-AF65-F5344CB8AC3E}">
        <p14:creationId xmlns:p14="http://schemas.microsoft.com/office/powerpoint/2010/main" val="179210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3F642-2663-4358-9680-6DA8D29A5AED}" type="slidenum">
              <a:rPr lang="en-US" smtClean="0"/>
              <a:t>1</a:t>
            </a:fld>
            <a:endParaRPr lang="en-US"/>
          </a:p>
        </p:txBody>
      </p:sp>
    </p:spTree>
    <p:extLst>
      <p:ext uri="{BB962C8B-B14F-4D97-AF65-F5344CB8AC3E}">
        <p14:creationId xmlns:p14="http://schemas.microsoft.com/office/powerpoint/2010/main" val="414416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76FB95-69E7-4A84-AB41-D261EB560F67}"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294129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6FB95-69E7-4A84-AB41-D261EB560F67}"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165596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6FB95-69E7-4A84-AB41-D261EB560F67}"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193904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6FB95-69E7-4A84-AB41-D261EB560F67}"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147082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6FB95-69E7-4A84-AB41-D261EB560F67}"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329273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76FB95-69E7-4A84-AB41-D261EB560F67}"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1588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76FB95-69E7-4A84-AB41-D261EB560F67}"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240806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76FB95-69E7-4A84-AB41-D261EB560F67}"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74601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6FB95-69E7-4A84-AB41-D261EB560F67}"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356305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6FB95-69E7-4A84-AB41-D261EB560F67}"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211357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6FB95-69E7-4A84-AB41-D261EB560F67}"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59386-49DC-4A1F-B194-EF7515CB8894}" type="slidenum">
              <a:rPr lang="en-US" smtClean="0"/>
              <a:pPr/>
              <a:t>‹#›</a:t>
            </a:fld>
            <a:endParaRPr lang="en-US"/>
          </a:p>
        </p:txBody>
      </p:sp>
    </p:spTree>
    <p:extLst>
      <p:ext uri="{BB962C8B-B14F-4D97-AF65-F5344CB8AC3E}">
        <p14:creationId xmlns:p14="http://schemas.microsoft.com/office/powerpoint/2010/main" val="189902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E2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6FB95-69E7-4A84-AB41-D261EB560F67}" type="datetimeFigureOut">
              <a:rPr lang="en-US" smtClean="0"/>
              <a:pPr/>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59386-49DC-4A1F-B194-EF7515CB8894}" type="slidenum">
              <a:rPr lang="en-US" smtClean="0"/>
              <a:pPr/>
              <a:t>‹#›</a:t>
            </a:fld>
            <a:endParaRPr lang="en-US"/>
          </a:p>
        </p:txBody>
      </p:sp>
    </p:spTree>
    <p:extLst>
      <p:ext uri="{BB962C8B-B14F-4D97-AF65-F5344CB8AC3E}">
        <p14:creationId xmlns:p14="http://schemas.microsoft.com/office/powerpoint/2010/main" val="387462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Public Finance 101</a:t>
            </a:r>
            <a:endParaRPr lang="en-US" dirty="0"/>
          </a:p>
        </p:txBody>
      </p:sp>
      <p:sp>
        <p:nvSpPr>
          <p:cNvPr id="3" name="Subtitle 2"/>
          <p:cNvSpPr>
            <a:spLocks noGrp="1"/>
          </p:cNvSpPr>
          <p:nvPr>
            <p:ph type="subTitle" idx="1"/>
          </p:nvPr>
        </p:nvSpPr>
        <p:spPr>
          <a:xfrm>
            <a:off x="457200" y="4953000"/>
            <a:ext cx="6781800" cy="1143000"/>
          </a:xfrm>
        </p:spPr>
        <p:txBody>
          <a:bodyPr>
            <a:noAutofit/>
          </a:bodyPr>
          <a:lstStyle/>
          <a:p>
            <a:pPr algn="l"/>
            <a:r>
              <a:rPr lang="en-US" sz="1600" dirty="0">
                <a:solidFill>
                  <a:schemeClr val="tx1"/>
                </a:solidFill>
              </a:rPr>
              <a:t>David E. Keller, Assistant City Manager/Chief Financial Officer, City of Weston</a:t>
            </a:r>
          </a:p>
          <a:p>
            <a:pPr algn="l"/>
            <a:r>
              <a:rPr lang="en-US" sz="1600" dirty="0" smtClean="0">
                <a:solidFill>
                  <a:schemeClr val="tx1"/>
                </a:solidFill>
              </a:rPr>
              <a:t>Nancy </a:t>
            </a:r>
            <a:r>
              <a:rPr lang="en-US" sz="1600" dirty="0" smtClean="0">
                <a:solidFill>
                  <a:schemeClr val="tx1"/>
                </a:solidFill>
              </a:rPr>
              <a:t>Morando, Finance Director, City of Parkland</a:t>
            </a:r>
          </a:p>
          <a:p>
            <a:pPr algn="l"/>
            <a:r>
              <a:rPr lang="en-US" sz="1600" dirty="0" smtClean="0">
                <a:solidFill>
                  <a:schemeClr val="tx1"/>
                </a:solidFill>
              </a:rPr>
              <a:t>Broward </a:t>
            </a:r>
            <a:r>
              <a:rPr lang="en-US" sz="1600" dirty="0" smtClean="0">
                <a:solidFill>
                  <a:schemeClr val="tx1"/>
                </a:solidFill>
              </a:rPr>
              <a:t>League of Cities Workshop</a:t>
            </a:r>
          </a:p>
          <a:p>
            <a:pPr algn="l"/>
            <a:r>
              <a:rPr lang="en-US" sz="1600" dirty="0" smtClean="0">
                <a:solidFill>
                  <a:schemeClr val="tx1"/>
                </a:solidFill>
              </a:rPr>
              <a:t>April 16, 2015</a:t>
            </a:r>
            <a:endParaRPr lang="en-US" sz="1600"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854097" y="464820"/>
            <a:ext cx="1665156" cy="1508760"/>
          </a:xfrm>
          <a:prstGeom prst="rect">
            <a:avLst/>
          </a:prstGeom>
        </p:spPr>
      </p:pic>
    </p:spTree>
    <p:extLst>
      <p:ext uri="{BB962C8B-B14F-4D97-AF65-F5344CB8AC3E}">
        <p14:creationId xmlns:p14="http://schemas.microsoft.com/office/powerpoint/2010/main" val="228265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Basic Financial Statements</a:t>
            </a:r>
            <a:endParaRPr lang="en-US" dirty="0"/>
          </a:p>
        </p:txBody>
      </p:sp>
      <p:sp>
        <p:nvSpPr>
          <p:cNvPr id="3" name="Content Placeholder 2"/>
          <p:cNvSpPr>
            <a:spLocks noGrp="1"/>
          </p:cNvSpPr>
          <p:nvPr>
            <p:ph idx="1"/>
          </p:nvPr>
        </p:nvSpPr>
        <p:spPr/>
        <p:txBody>
          <a:bodyPr/>
          <a:lstStyle/>
          <a:p>
            <a:r>
              <a:rPr lang="en-US" dirty="0" smtClean="0"/>
              <a:t>1)  Balance Sheet</a:t>
            </a:r>
          </a:p>
          <a:p>
            <a:r>
              <a:rPr lang="en-US" dirty="0" smtClean="0"/>
              <a:t>2)	Income Statement</a:t>
            </a:r>
          </a:p>
          <a:p>
            <a:r>
              <a:rPr lang="en-US" dirty="0" smtClean="0"/>
              <a:t>3)	Statement of Cash Flows</a:t>
            </a:r>
            <a:endParaRPr lang="en-US" dirty="0"/>
          </a:p>
        </p:txBody>
      </p:sp>
    </p:spTree>
    <p:extLst>
      <p:ext uri="{BB962C8B-B14F-4D97-AF65-F5344CB8AC3E}">
        <p14:creationId xmlns:p14="http://schemas.microsoft.com/office/powerpoint/2010/main" val="270745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 Sheet</a:t>
            </a:r>
            <a:endParaRPr lang="en-US" dirty="0"/>
          </a:p>
        </p:txBody>
      </p:sp>
      <p:sp>
        <p:nvSpPr>
          <p:cNvPr id="3" name="Content Placeholder 2"/>
          <p:cNvSpPr>
            <a:spLocks noGrp="1"/>
          </p:cNvSpPr>
          <p:nvPr>
            <p:ph idx="1"/>
          </p:nvPr>
        </p:nvSpPr>
        <p:spPr/>
        <p:txBody>
          <a:bodyPr>
            <a:normAutofit fontScale="92500"/>
          </a:bodyPr>
          <a:lstStyle/>
          <a:p>
            <a:r>
              <a:rPr lang="en-US" dirty="0" smtClean="0"/>
              <a:t>The balance sheet is one of the key components of the financial statements.</a:t>
            </a:r>
          </a:p>
          <a:p>
            <a:r>
              <a:rPr lang="en-US" dirty="0" smtClean="0"/>
              <a:t>The balance sheet presents “assets”, which are the resources it controls that enable it to provide services.</a:t>
            </a:r>
          </a:p>
          <a:p>
            <a:r>
              <a:rPr lang="en-US" dirty="0" smtClean="0"/>
              <a:t>It also presents “liabilities”, which are amounts owed (virtually unavoidable obligations to sacrifice resources). They are </a:t>
            </a:r>
            <a:r>
              <a:rPr lang="en-US" i="1" dirty="0" smtClean="0"/>
              <a:t>generally </a:t>
            </a:r>
            <a:r>
              <a:rPr lang="en-US" dirty="0" smtClean="0"/>
              <a:t>expected to be satisfied within a year.</a:t>
            </a:r>
            <a:endParaRPr lang="en-US" i="1" dirty="0" smtClean="0"/>
          </a:p>
          <a:p>
            <a:endParaRPr lang="en-US" dirty="0"/>
          </a:p>
        </p:txBody>
      </p:sp>
    </p:spTree>
    <p:extLst>
      <p:ext uri="{BB962C8B-B14F-4D97-AF65-F5344CB8AC3E}">
        <p14:creationId xmlns:p14="http://schemas.microsoft.com/office/powerpoint/2010/main" val="380943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 Sheet</a:t>
            </a:r>
            <a:endParaRPr lang="en-US" dirty="0"/>
          </a:p>
        </p:txBody>
      </p:sp>
      <p:sp>
        <p:nvSpPr>
          <p:cNvPr id="3" name="Content Placeholder 2"/>
          <p:cNvSpPr>
            <a:spLocks noGrp="1"/>
          </p:cNvSpPr>
          <p:nvPr>
            <p:ph idx="1"/>
          </p:nvPr>
        </p:nvSpPr>
        <p:spPr/>
        <p:txBody>
          <a:bodyPr>
            <a:normAutofit/>
          </a:bodyPr>
          <a:lstStyle/>
          <a:p>
            <a:r>
              <a:rPr lang="en-US" dirty="0" smtClean="0"/>
              <a:t>Fund balance is the third part of the balance sheet.  It is the difference between assets and liabilities – in essence, what would be left over if the assets were used to satisfy the liabilities.</a:t>
            </a:r>
          </a:p>
          <a:p>
            <a:r>
              <a:rPr lang="en-US" dirty="0" smtClean="0"/>
              <a:t>The “balance” in the balance sheet is between </a:t>
            </a:r>
            <a:r>
              <a:rPr lang="en-US" i="1" dirty="0" smtClean="0"/>
              <a:t>assets</a:t>
            </a:r>
            <a:r>
              <a:rPr lang="en-US" dirty="0" smtClean="0"/>
              <a:t> on one hand and </a:t>
            </a:r>
            <a:r>
              <a:rPr lang="en-US" i="1" dirty="0" smtClean="0"/>
              <a:t>liabilities plus fund balance</a:t>
            </a:r>
            <a:r>
              <a:rPr lang="en-US" dirty="0" smtClean="0"/>
              <a:t> on the other.</a:t>
            </a:r>
          </a:p>
          <a:p>
            <a:endParaRPr lang="en-US" dirty="0"/>
          </a:p>
        </p:txBody>
      </p:sp>
    </p:spTree>
    <p:extLst>
      <p:ext uri="{BB962C8B-B14F-4D97-AF65-F5344CB8AC3E}">
        <p14:creationId xmlns:p14="http://schemas.microsoft.com/office/powerpoint/2010/main" val="380943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1828800" y="152400"/>
            <a:ext cx="5486400" cy="804862"/>
          </a:xfrm>
        </p:spPr>
        <p:txBody>
          <a:bodyPr>
            <a:normAutofit/>
          </a:bodyPr>
          <a:lstStyle/>
          <a:p>
            <a:pPr algn="ctr"/>
            <a:r>
              <a:rPr lang="en-US" sz="2800" dirty="0" smtClean="0"/>
              <a:t>Sample Balance Sheet</a:t>
            </a:r>
            <a:endParaRPr lang="en-US" sz="2800" dirty="0"/>
          </a:p>
        </p:txBody>
      </p:sp>
      <p:pic>
        <p:nvPicPr>
          <p:cNvPr id="3074" name="Picture 2"/>
          <p:cNvPicPr>
            <a:picLocks noChangeAspect="1" noChangeArrowheads="1"/>
          </p:cNvPicPr>
          <p:nvPr/>
        </p:nvPicPr>
        <p:blipFill rotWithShape="1">
          <a:blip r:embed="rId2" cstate="print"/>
          <a:srcRect t="2206"/>
          <a:stretch/>
        </p:blipFill>
        <p:spPr bwMode="auto">
          <a:xfrm>
            <a:off x="1209675" y="1028700"/>
            <a:ext cx="6724650" cy="5067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For non-governmental corporations and businesses, you have probably heard the basic terms balance sheet, income statement, and statement of cash flows.</a:t>
            </a:r>
          </a:p>
          <a:p>
            <a:r>
              <a:rPr lang="en-US" dirty="0" smtClean="0"/>
              <a:t>For governments’ governmental funds, the income statement is called the Statement of Revenues, Expenditures, and Changes in Fund Balances.</a:t>
            </a:r>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Statement of Revenues, Expenditures, and Changes in Fund Balance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This statement tracks the flow of resources in and out.</a:t>
            </a:r>
          </a:p>
          <a:p>
            <a:pPr lvl="1"/>
            <a:r>
              <a:rPr lang="en-US" i="1" dirty="0" smtClean="0"/>
              <a:t>Revenues</a:t>
            </a:r>
            <a:r>
              <a:rPr lang="en-US" dirty="0" smtClean="0"/>
              <a:t> are shown by source or type. </a:t>
            </a:r>
          </a:p>
          <a:p>
            <a:pPr lvl="1"/>
            <a:r>
              <a:rPr lang="en-US" i="1" dirty="0" smtClean="0"/>
              <a:t>Expenditures</a:t>
            </a:r>
            <a:r>
              <a:rPr lang="en-US" dirty="0" smtClean="0"/>
              <a:t> are generally shown by function and object. (for example, by departmental function, sorted by operating, debt service, and capital expenditures).</a:t>
            </a:r>
          </a:p>
          <a:p>
            <a:pPr lvl="1"/>
            <a:r>
              <a:rPr lang="en-US" i="1" dirty="0" smtClean="0"/>
              <a:t>Other financing sources and uses </a:t>
            </a:r>
            <a:r>
              <a:rPr lang="en-US" dirty="0" smtClean="0"/>
              <a:t>shows cash received when bonds are issued, as well as transfers between funds.</a:t>
            </a:r>
            <a:endParaRPr lang="en-US" i="1"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Sample Statement of Revenue, Expenditures, and Changes in Fund Balances</a:t>
            </a:r>
            <a:endParaRPr lang="en-US"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19657" y="1219200"/>
            <a:ext cx="5904686" cy="528274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Cash Flows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Not used in governmental funds.  It is used, however, in proprietary funds.</a:t>
            </a:r>
          </a:p>
          <a:p>
            <a:r>
              <a:rPr lang="en-US" dirty="0" smtClean="0"/>
              <a:t>The primary purpose of a statement of cash flows is to provide relevant information about the cash receipts and cash payments of an entity during a period. </a:t>
            </a:r>
            <a:endParaRPr lang="en-US" dirty="0"/>
          </a:p>
        </p:txBody>
      </p:sp>
    </p:spTree>
    <p:extLst>
      <p:ext uri="{BB962C8B-B14F-4D97-AF65-F5344CB8AC3E}">
        <p14:creationId xmlns:p14="http://schemas.microsoft.com/office/powerpoint/2010/main" val="270745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Cash Flows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When used with related disclosures and information in other financial statements, this should help users assess:</a:t>
            </a:r>
          </a:p>
          <a:p>
            <a:pPr lvl="1"/>
            <a:r>
              <a:rPr lang="en-US" dirty="0" smtClean="0"/>
              <a:t>An entity’s ability to generate future net cash flows;</a:t>
            </a:r>
          </a:p>
          <a:p>
            <a:pPr lvl="1"/>
            <a:r>
              <a:rPr lang="en-US" dirty="0" smtClean="0"/>
              <a:t>Its ability to meet its obligations as the come due;</a:t>
            </a:r>
          </a:p>
          <a:p>
            <a:pPr lvl="1"/>
            <a:r>
              <a:rPr lang="en-US" dirty="0" smtClean="0"/>
              <a:t>Its need for external financing;</a:t>
            </a:r>
          </a:p>
          <a:p>
            <a:pPr lvl="1"/>
            <a:r>
              <a:rPr lang="en-US" dirty="0" smtClean="0"/>
              <a:t>The effect on the entity’s financial position of its cash and noncash investing, capital and financing transactions</a:t>
            </a:r>
            <a:endParaRPr lang="en-US" dirty="0"/>
          </a:p>
        </p:txBody>
      </p:sp>
    </p:spTree>
    <p:extLst>
      <p:ext uri="{BB962C8B-B14F-4D97-AF65-F5344CB8AC3E}">
        <p14:creationId xmlns:p14="http://schemas.microsoft.com/office/powerpoint/2010/main" val="270745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Example Statement of Cash Flows</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1232694"/>
            <a:ext cx="3808429" cy="493950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0" y="1219199"/>
            <a:ext cx="4191000" cy="496895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1) GASB/GAAP</a:t>
            </a:r>
          </a:p>
          <a:p>
            <a:pPr marL="514350" indent="-514350">
              <a:buAutoNum type="arabicParenR" startAt="2"/>
            </a:pPr>
            <a:r>
              <a:rPr lang="en-US" dirty="0" smtClean="0"/>
              <a:t>Basic Terminology</a:t>
            </a:r>
          </a:p>
          <a:p>
            <a:pPr marL="514350" indent="-514350">
              <a:buAutoNum type="arabicParenR" startAt="2"/>
            </a:pPr>
            <a:r>
              <a:rPr lang="en-US" dirty="0" smtClean="0"/>
              <a:t>Basic Financial Statements</a:t>
            </a:r>
          </a:p>
          <a:p>
            <a:pPr marL="514350" indent="-514350">
              <a:buAutoNum type="arabicParenR" startAt="2"/>
            </a:pPr>
            <a:r>
              <a:rPr lang="en-US" dirty="0" smtClean="0"/>
              <a:t>Understanding Financial Statements:</a:t>
            </a:r>
          </a:p>
          <a:p>
            <a:pPr marL="914400" lvl="1" indent="-514350"/>
            <a:r>
              <a:rPr lang="en-US" dirty="0" err="1" smtClean="0"/>
              <a:t>MD&amp;A</a:t>
            </a:r>
            <a:endParaRPr lang="en-US" dirty="0" smtClean="0"/>
          </a:p>
          <a:p>
            <a:pPr marL="914400" lvl="1" indent="-514350"/>
            <a:r>
              <a:rPr lang="en-US" dirty="0" smtClean="0"/>
              <a:t>Notes to Financial Statements</a:t>
            </a:r>
          </a:p>
          <a:p>
            <a:pPr marL="514350" indent="-514350">
              <a:buNone/>
            </a:pPr>
            <a:r>
              <a:rPr lang="en-US" dirty="0" smtClean="0"/>
              <a:t>5) Financial Stability</a:t>
            </a:r>
          </a:p>
          <a:p>
            <a:pPr marL="514350" indent="-514350">
              <a:buNone/>
            </a:pPr>
            <a:r>
              <a:rPr lang="en-US" dirty="0" smtClean="0"/>
              <a:t>6) Financial Indicators</a:t>
            </a:r>
            <a:endParaRPr lang="en-US" dirty="0"/>
          </a:p>
        </p:txBody>
      </p:sp>
    </p:spTree>
    <p:extLst>
      <p:ext uri="{BB962C8B-B14F-4D97-AF65-F5344CB8AC3E}">
        <p14:creationId xmlns:p14="http://schemas.microsoft.com/office/powerpoint/2010/main" val="2707455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2845594"/>
            <a:ext cx="8366760" cy="994172"/>
          </a:xfrm>
        </p:spPr>
        <p:txBody>
          <a:bodyPr>
            <a:normAutofit/>
          </a:bodyPr>
          <a:lstStyle/>
          <a:p>
            <a:pPr algn="ctr"/>
            <a:r>
              <a:rPr lang="en-US" dirty="0" smtClean="0"/>
              <a:t>Understanding Financial Statements</a:t>
            </a:r>
            <a:endParaRPr lang="en-US" dirty="0"/>
          </a:p>
        </p:txBody>
      </p:sp>
    </p:spTree>
    <p:extLst>
      <p:ext uri="{BB962C8B-B14F-4D97-AF65-F5344CB8AC3E}">
        <p14:creationId xmlns:p14="http://schemas.microsoft.com/office/powerpoint/2010/main" val="2453667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Discussion and Analysis (</a:t>
            </a:r>
            <a:r>
              <a:rPr lang="en-US" dirty="0" err="1" smtClean="0"/>
              <a:t>MD&amp;A</a:t>
            </a:r>
            <a:r>
              <a:rPr lang="en-US" dirty="0" smtClean="0"/>
              <a:t>)</a:t>
            </a:r>
            <a:endParaRPr lang="en-US" dirty="0"/>
          </a:p>
        </p:txBody>
      </p:sp>
      <p:sp>
        <p:nvSpPr>
          <p:cNvPr id="3" name="Content Placeholder 2"/>
          <p:cNvSpPr>
            <a:spLocks noGrp="1"/>
          </p:cNvSpPr>
          <p:nvPr>
            <p:ph idx="1"/>
          </p:nvPr>
        </p:nvSpPr>
        <p:spPr/>
        <p:txBody>
          <a:bodyPr/>
          <a:lstStyle/>
          <a:p>
            <a:r>
              <a:rPr lang="en-US" dirty="0" smtClean="0"/>
              <a:t>Provides an overview of the City’s financial condition</a:t>
            </a:r>
          </a:p>
          <a:p>
            <a:r>
              <a:rPr lang="en-US" dirty="0" smtClean="0"/>
              <a:t>Identifies changes in the City Financial position</a:t>
            </a:r>
          </a:p>
          <a:p>
            <a:r>
              <a:rPr lang="en-US" dirty="0" smtClean="0"/>
              <a:t>Identifies any material deviations from the financial plan (the approved budget)</a:t>
            </a:r>
          </a:p>
          <a:p>
            <a:r>
              <a:rPr lang="en-US" dirty="0" smtClean="0"/>
              <a:t>Identifies any individual fund issues or concerns </a:t>
            </a:r>
            <a:endParaRPr lang="en-US" dirty="0"/>
          </a:p>
        </p:txBody>
      </p:sp>
    </p:spTree>
    <p:extLst>
      <p:ext uri="{BB962C8B-B14F-4D97-AF65-F5344CB8AC3E}">
        <p14:creationId xmlns:p14="http://schemas.microsoft.com/office/powerpoint/2010/main" val="2103693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Discussion and Analysis (</a:t>
            </a:r>
            <a:r>
              <a:rPr lang="en-US" dirty="0" err="1" smtClean="0"/>
              <a:t>MD&amp;A</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Financial Highlights</a:t>
            </a:r>
          </a:p>
          <a:p>
            <a:r>
              <a:rPr lang="en-US" dirty="0" smtClean="0"/>
              <a:t>Overview of Financial Statements</a:t>
            </a:r>
          </a:p>
          <a:p>
            <a:r>
              <a:rPr lang="en-US" dirty="0" smtClean="0"/>
              <a:t>Government-Wide Financial Analysis</a:t>
            </a:r>
          </a:p>
          <a:p>
            <a:r>
              <a:rPr lang="en-US" dirty="0" smtClean="0"/>
              <a:t>Financial Analysis of the Government’s Funds</a:t>
            </a:r>
          </a:p>
          <a:p>
            <a:r>
              <a:rPr lang="en-US" dirty="0" smtClean="0"/>
              <a:t>General Fund Budgetary Highlights</a:t>
            </a:r>
          </a:p>
          <a:p>
            <a:r>
              <a:rPr lang="en-US" dirty="0" smtClean="0"/>
              <a:t>Capital Projects Fund</a:t>
            </a:r>
          </a:p>
          <a:p>
            <a:r>
              <a:rPr lang="en-US" dirty="0" smtClean="0"/>
              <a:t>Capital Assets and Debt Administration</a:t>
            </a:r>
          </a:p>
          <a:p>
            <a:r>
              <a:rPr lang="en-US" dirty="0" smtClean="0"/>
              <a:t>Local Economy and Economic Factors  </a:t>
            </a:r>
            <a:endParaRPr lang="en-US" dirty="0"/>
          </a:p>
        </p:txBody>
      </p:sp>
    </p:spTree>
    <p:extLst>
      <p:ext uri="{BB962C8B-B14F-4D97-AF65-F5344CB8AC3E}">
        <p14:creationId xmlns:p14="http://schemas.microsoft.com/office/powerpoint/2010/main" val="191920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227235" y="669851"/>
            <a:ext cx="6258086" cy="5559639"/>
          </a:xfrm>
          <a:prstGeom prst="rect">
            <a:avLst/>
          </a:prstGeom>
        </p:spPr>
      </p:pic>
      <p:sp>
        <p:nvSpPr>
          <p:cNvPr id="4" name="Oval 3"/>
          <p:cNvSpPr/>
          <p:nvPr/>
        </p:nvSpPr>
        <p:spPr>
          <a:xfrm>
            <a:off x="1297172" y="2535422"/>
            <a:ext cx="1860697" cy="400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1753929" y="3522330"/>
            <a:ext cx="4625605" cy="15653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1748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1339703" y="1653777"/>
            <a:ext cx="6560288" cy="4119702"/>
            <a:chOff x="2286000" y="1062037"/>
            <a:chExt cx="7620000" cy="4733925"/>
          </a:xfrm>
        </p:grpSpPr>
        <p:pic>
          <p:nvPicPr>
            <p:cNvPr id="2" name="Picture 1"/>
            <p:cNvPicPr>
              <a:picLocks noChangeAspect="1"/>
            </p:cNvPicPr>
            <p:nvPr/>
          </p:nvPicPr>
          <p:blipFill>
            <a:blip r:embed="rId2" cstate="print"/>
            <a:stretch>
              <a:fillRect/>
            </a:stretch>
          </p:blipFill>
          <p:spPr>
            <a:xfrm>
              <a:off x="2286000" y="1062037"/>
              <a:ext cx="7620000" cy="4733925"/>
            </a:xfrm>
            <a:prstGeom prst="rect">
              <a:avLst/>
            </a:prstGeom>
          </p:spPr>
        </p:pic>
        <p:sp>
          <p:nvSpPr>
            <p:cNvPr id="4" name="Rectangle 3"/>
            <p:cNvSpPr/>
            <p:nvPr/>
          </p:nvSpPr>
          <p:spPr>
            <a:xfrm>
              <a:off x="5170516" y="2917767"/>
              <a:ext cx="1313411" cy="166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grpSp>
        <p:nvGrpSpPr>
          <p:cNvPr id="5" name="Group 7"/>
          <p:cNvGrpSpPr/>
          <p:nvPr/>
        </p:nvGrpSpPr>
        <p:grpSpPr>
          <a:xfrm>
            <a:off x="392776" y="1237558"/>
            <a:ext cx="1165860" cy="1015663"/>
            <a:chOff x="540327" y="731520"/>
            <a:chExt cx="1554480" cy="1376986"/>
          </a:xfrm>
        </p:grpSpPr>
        <p:sp>
          <p:nvSpPr>
            <p:cNvPr id="6" name="TextBox 5"/>
            <p:cNvSpPr txBox="1"/>
            <p:nvPr/>
          </p:nvSpPr>
          <p:spPr>
            <a:xfrm>
              <a:off x="540327" y="731520"/>
              <a:ext cx="1554480" cy="1376986"/>
            </a:xfrm>
            <a:prstGeom prst="rect">
              <a:avLst/>
            </a:prstGeom>
            <a:noFill/>
          </p:spPr>
          <p:txBody>
            <a:bodyPr wrap="square" rtlCol="0">
              <a:spAutoFit/>
            </a:bodyPr>
            <a:lstStyle/>
            <a:p>
              <a:pPr algn="ctr"/>
              <a:r>
                <a:rPr lang="en-US" sz="1350" dirty="0"/>
                <a:t>Net Position</a:t>
              </a:r>
            </a:p>
            <a:p>
              <a:pPr algn="ctr"/>
              <a:endParaRPr lang="en-US" sz="1350" dirty="0"/>
            </a:p>
            <a:p>
              <a:pPr algn="ctr"/>
              <a:endParaRPr lang="en-US" sz="600" dirty="0"/>
            </a:p>
            <a:p>
              <a:pPr algn="ctr"/>
              <a:r>
                <a:rPr lang="en-US" sz="1350" dirty="0"/>
                <a:t>Bad</a:t>
              </a:r>
            </a:p>
            <a:p>
              <a:pPr algn="ctr"/>
              <a:endParaRPr lang="en-US" sz="1350" dirty="0"/>
            </a:p>
          </p:txBody>
        </p:sp>
        <p:sp>
          <p:nvSpPr>
            <p:cNvPr id="7" name="Down Arrow 6"/>
            <p:cNvSpPr/>
            <p:nvPr/>
          </p:nvSpPr>
          <p:spPr>
            <a:xfrm>
              <a:off x="1163782" y="1062037"/>
              <a:ext cx="307571" cy="367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Oval 8"/>
          <p:cNvSpPr/>
          <p:nvPr/>
        </p:nvSpPr>
        <p:spPr>
          <a:xfrm>
            <a:off x="2711301" y="1464931"/>
            <a:ext cx="3912781" cy="628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04292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the Financial Statements</a:t>
            </a:r>
            <a:endParaRPr lang="en-US" dirty="0"/>
          </a:p>
        </p:txBody>
      </p:sp>
      <p:sp>
        <p:nvSpPr>
          <p:cNvPr id="3" name="Content Placeholder 2"/>
          <p:cNvSpPr>
            <a:spLocks noGrp="1"/>
          </p:cNvSpPr>
          <p:nvPr>
            <p:ph idx="1"/>
          </p:nvPr>
        </p:nvSpPr>
        <p:spPr>
          <a:xfrm>
            <a:off x="457200" y="1600200"/>
            <a:ext cx="8372246" cy="4525963"/>
          </a:xfrm>
        </p:spPr>
        <p:txBody>
          <a:bodyPr>
            <a:normAutofit lnSpcReduction="10000"/>
          </a:bodyPr>
          <a:lstStyle/>
          <a:p>
            <a:pPr>
              <a:buNone/>
            </a:pPr>
            <a:r>
              <a:rPr lang="en-US" dirty="0" smtClean="0"/>
              <a:t>The Notes are an integral and essential part of the basic financial statements.  They provide three types of information:</a:t>
            </a:r>
          </a:p>
          <a:p>
            <a:pPr lvl="1"/>
            <a:r>
              <a:rPr lang="en-US" dirty="0" smtClean="0"/>
              <a:t>Descriptions of policies underlying the amounts displayed in the financials statements;</a:t>
            </a:r>
          </a:p>
          <a:p>
            <a:pPr lvl="1"/>
            <a:r>
              <a:rPr lang="en-US" dirty="0" smtClean="0"/>
              <a:t>Additional detail or explanations concerning amounts displayed in the financial statements; and</a:t>
            </a:r>
          </a:p>
          <a:p>
            <a:pPr lvl="1"/>
            <a:r>
              <a:rPr lang="en-US" dirty="0" smtClean="0"/>
              <a:t>Additional information on items that do </a:t>
            </a:r>
            <a:r>
              <a:rPr lang="en-US" i="1" dirty="0" smtClean="0"/>
              <a:t>not</a:t>
            </a:r>
            <a:r>
              <a:rPr lang="en-US" dirty="0" smtClean="0"/>
              <a:t> meet the criteria for recognition and so are </a:t>
            </a:r>
            <a:r>
              <a:rPr lang="en-US" i="1" dirty="0" smtClean="0"/>
              <a:t>not</a:t>
            </a:r>
            <a:r>
              <a:rPr lang="en-US" dirty="0" smtClean="0"/>
              <a:t> reflected in the financial statements.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the Financial Statements</a:t>
            </a:r>
            <a:endParaRPr lang="en-US" dirty="0"/>
          </a:p>
        </p:txBody>
      </p:sp>
      <p:sp>
        <p:nvSpPr>
          <p:cNvPr id="3" name="Content Placeholder 2"/>
          <p:cNvSpPr>
            <a:spLocks noGrp="1"/>
          </p:cNvSpPr>
          <p:nvPr>
            <p:ph idx="1"/>
          </p:nvPr>
        </p:nvSpPr>
        <p:spPr>
          <a:xfrm>
            <a:off x="351130" y="1600200"/>
            <a:ext cx="8335670" cy="4525963"/>
          </a:xfrm>
        </p:spPr>
        <p:txBody>
          <a:bodyPr/>
          <a:lstStyle/>
          <a:p>
            <a:pPr>
              <a:buNone/>
            </a:pPr>
            <a:r>
              <a:rPr lang="en-US" dirty="0" smtClean="0"/>
              <a:t>Examples of information included in the Notes:</a:t>
            </a:r>
          </a:p>
          <a:p>
            <a:pPr lvl="1"/>
            <a:r>
              <a:rPr lang="en-US" dirty="0" smtClean="0"/>
              <a:t>Organization and operations</a:t>
            </a:r>
          </a:p>
          <a:p>
            <a:pPr lvl="1"/>
            <a:r>
              <a:rPr lang="en-US" dirty="0" smtClean="0"/>
              <a:t>Summary of significant accounting policies</a:t>
            </a:r>
          </a:p>
          <a:p>
            <a:pPr lvl="2"/>
            <a:r>
              <a:rPr lang="en-US" dirty="0" smtClean="0"/>
              <a:t>Reporting entity</a:t>
            </a:r>
          </a:p>
          <a:p>
            <a:pPr lvl="2"/>
            <a:r>
              <a:rPr lang="en-US" dirty="0" smtClean="0"/>
              <a:t>Government-wide and fund financial statements</a:t>
            </a:r>
          </a:p>
          <a:p>
            <a:pPr lvl="2"/>
            <a:r>
              <a:rPr lang="en-US" dirty="0" smtClean="0"/>
              <a:t>Measurement focus</a:t>
            </a:r>
          </a:p>
          <a:p>
            <a:pPr lvl="2"/>
            <a:r>
              <a:rPr lang="en-US" dirty="0" smtClean="0"/>
              <a:t>Assets, liabilities and fund balance</a:t>
            </a:r>
          </a:p>
          <a:p>
            <a:pPr lvl="2"/>
            <a:r>
              <a:rPr lang="en-US" dirty="0" smtClean="0"/>
              <a:t>Includes compensated absences</a:t>
            </a:r>
          </a:p>
          <a:p>
            <a:pPr lvl="2"/>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the Financial Statements</a:t>
            </a:r>
            <a:endParaRPr lang="en-US" dirty="0"/>
          </a:p>
        </p:txBody>
      </p:sp>
      <p:sp>
        <p:nvSpPr>
          <p:cNvPr id="3" name="Content Placeholder 2"/>
          <p:cNvSpPr>
            <a:spLocks noGrp="1"/>
          </p:cNvSpPr>
          <p:nvPr>
            <p:ph idx="1"/>
          </p:nvPr>
        </p:nvSpPr>
        <p:spPr>
          <a:xfrm>
            <a:off x="351130" y="1600200"/>
            <a:ext cx="8335670" cy="4525963"/>
          </a:xfrm>
        </p:spPr>
        <p:txBody>
          <a:bodyPr>
            <a:normAutofit lnSpcReduction="10000"/>
          </a:bodyPr>
          <a:lstStyle/>
          <a:p>
            <a:pPr>
              <a:buNone/>
            </a:pPr>
            <a:r>
              <a:rPr lang="en-US" dirty="0" smtClean="0"/>
              <a:t>Examples of information included in the Notes:</a:t>
            </a:r>
          </a:p>
          <a:p>
            <a:pPr lvl="1"/>
            <a:r>
              <a:rPr lang="en-US" dirty="0" smtClean="0"/>
              <a:t>Deposits and investments, includes explanation of risk</a:t>
            </a:r>
          </a:p>
          <a:p>
            <a:pPr lvl="1"/>
            <a:r>
              <a:rPr lang="en-US" dirty="0" smtClean="0"/>
              <a:t>Restricted assets</a:t>
            </a:r>
          </a:p>
          <a:p>
            <a:pPr lvl="1"/>
            <a:r>
              <a:rPr lang="en-US" dirty="0" err="1" smtClean="0"/>
              <a:t>Interfund</a:t>
            </a:r>
            <a:r>
              <a:rPr lang="en-US" dirty="0" smtClean="0"/>
              <a:t> receivables, payables and transfers</a:t>
            </a:r>
          </a:p>
          <a:p>
            <a:pPr lvl="1"/>
            <a:r>
              <a:rPr lang="en-US" dirty="0" smtClean="0"/>
              <a:t>Capital assets, capital leases</a:t>
            </a:r>
          </a:p>
          <a:p>
            <a:pPr lvl="1"/>
            <a:r>
              <a:rPr lang="en-US" dirty="0" smtClean="0"/>
              <a:t>Special assessment bonds</a:t>
            </a:r>
          </a:p>
          <a:p>
            <a:pPr lvl="1"/>
            <a:r>
              <a:rPr lang="en-US" dirty="0" smtClean="0"/>
              <a:t>Long-term debt</a:t>
            </a:r>
          </a:p>
          <a:p>
            <a:pPr lvl="1"/>
            <a:r>
              <a:rPr lang="en-US" dirty="0" smtClean="0"/>
              <a:t>Risk management, insurance</a:t>
            </a:r>
          </a:p>
          <a:p>
            <a:pPr lvl="1">
              <a:buNone/>
            </a:pPr>
            <a:endParaRPr lang="en-US" dirty="0" smtClean="0"/>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the Financial Statements</a:t>
            </a:r>
            <a:endParaRPr lang="en-US" dirty="0"/>
          </a:p>
        </p:txBody>
      </p:sp>
      <p:sp>
        <p:nvSpPr>
          <p:cNvPr id="3" name="Content Placeholder 2"/>
          <p:cNvSpPr>
            <a:spLocks noGrp="1"/>
          </p:cNvSpPr>
          <p:nvPr>
            <p:ph idx="1"/>
          </p:nvPr>
        </p:nvSpPr>
        <p:spPr>
          <a:xfrm>
            <a:off x="351130" y="1600200"/>
            <a:ext cx="8335670" cy="4525963"/>
          </a:xfrm>
        </p:spPr>
        <p:txBody>
          <a:bodyPr/>
          <a:lstStyle/>
          <a:p>
            <a:pPr>
              <a:buNone/>
            </a:pPr>
            <a:r>
              <a:rPr lang="en-US" dirty="0" smtClean="0"/>
              <a:t>Examples of information included in the Notes:</a:t>
            </a:r>
          </a:p>
          <a:p>
            <a:pPr lvl="1"/>
            <a:r>
              <a:rPr lang="en-US" dirty="0" smtClean="0"/>
              <a:t>Commitment and contingencies</a:t>
            </a:r>
          </a:p>
          <a:p>
            <a:pPr lvl="1"/>
            <a:r>
              <a:rPr lang="en-US" dirty="0" smtClean="0"/>
              <a:t>Claims payable</a:t>
            </a:r>
          </a:p>
          <a:p>
            <a:pPr lvl="1"/>
            <a:r>
              <a:rPr lang="en-US" dirty="0" smtClean="0"/>
              <a:t>Other post employment benefits (OPEB)</a:t>
            </a:r>
          </a:p>
          <a:p>
            <a:pPr lvl="1"/>
            <a:r>
              <a:rPr lang="en-US" dirty="0" smtClean="0"/>
              <a:t>Retirement plans</a:t>
            </a:r>
          </a:p>
          <a:p>
            <a:pPr lvl="1"/>
            <a:r>
              <a:rPr lang="en-US" dirty="0" smtClean="0"/>
              <a:t>Subsequent events</a:t>
            </a:r>
          </a:p>
          <a:p>
            <a:pPr lvl="1">
              <a:buNone/>
            </a:pPr>
            <a:endParaRPr lang="en-US" dirty="0" smtClean="0"/>
          </a:p>
          <a:p>
            <a:pPr lv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of data presented in Notes</a:t>
            </a:r>
            <a:endParaRPr lang="en-US"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14924" y="1600200"/>
            <a:ext cx="5714152" cy="4525963"/>
          </a:xfrm>
          <a:prstGeom prst="rect">
            <a:avLst/>
          </a:prstGeom>
          <a:noFill/>
          <a:ln w="9525">
            <a:noFill/>
            <a:miter lim="800000"/>
            <a:headEnd/>
            <a:tailEnd/>
          </a:ln>
        </p:spPr>
      </p:pic>
      <p:sp>
        <p:nvSpPr>
          <p:cNvPr id="5" name="Right Arrow 4"/>
          <p:cNvSpPr/>
          <p:nvPr/>
        </p:nvSpPr>
        <p:spPr>
          <a:xfrm>
            <a:off x="1264920" y="4292803"/>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264920" y="3838041"/>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264920" y="4919472"/>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754" y="301699"/>
            <a:ext cx="8886825" cy="1107996"/>
          </a:xfrm>
          <a:prstGeom prst="rect">
            <a:avLst/>
          </a:prstGeom>
          <a:noFill/>
        </p:spPr>
        <p:txBody>
          <a:bodyPr wrap="square" rtlCol="0">
            <a:spAutoFit/>
          </a:bodyPr>
          <a:lstStyle/>
          <a:p>
            <a:r>
              <a:rPr lang="en-US" sz="3300" b="1" dirty="0" err="1">
                <a:latin typeface="+mj-lt"/>
              </a:rPr>
              <a:t>GASB</a:t>
            </a:r>
            <a:r>
              <a:rPr lang="en-US" sz="3300" b="1" dirty="0">
                <a:latin typeface="+mj-lt"/>
              </a:rPr>
              <a:t> </a:t>
            </a:r>
            <a:r>
              <a:rPr lang="en-US" sz="3300" dirty="0">
                <a:latin typeface="+mj-lt"/>
              </a:rPr>
              <a:t>– Government Accounting Standards Board</a:t>
            </a:r>
          </a:p>
          <a:p>
            <a:r>
              <a:rPr lang="en-US" sz="3300" dirty="0" smtClean="0">
                <a:latin typeface="+mj-lt"/>
              </a:rPr>
              <a:t> </a:t>
            </a:r>
            <a:endParaRPr lang="en-US" sz="3300" dirty="0">
              <a:latin typeface="+mj-lt"/>
            </a:endParaRPr>
          </a:p>
        </p:txBody>
      </p:sp>
      <p:sp>
        <p:nvSpPr>
          <p:cNvPr id="7" name="TextBox 6"/>
          <p:cNvSpPr txBox="1"/>
          <p:nvPr/>
        </p:nvSpPr>
        <p:spPr>
          <a:xfrm>
            <a:off x="675999" y="1390209"/>
            <a:ext cx="7822406" cy="4154984"/>
          </a:xfrm>
          <a:prstGeom prst="rect">
            <a:avLst/>
          </a:prstGeom>
          <a:noFill/>
        </p:spPr>
        <p:txBody>
          <a:bodyPr wrap="square" rtlCol="0">
            <a:spAutoFit/>
          </a:bodyPr>
          <a:lstStyle/>
          <a:p>
            <a:r>
              <a:rPr lang="en-US" sz="2400" dirty="0"/>
              <a:t>The Government Accounting Standards Board </a:t>
            </a:r>
            <a:r>
              <a:rPr lang="en-US" sz="2400" dirty="0" smtClean="0"/>
              <a:t>is an independent, not-for-profit organization formed in 1984 that establishes and improves financial accounting and reporting standards for state and local governments.  Its seven members are drawn from the Board’s diverse constituency.  </a:t>
            </a:r>
          </a:p>
          <a:p>
            <a:endParaRPr lang="en-US" sz="2400" dirty="0" smtClean="0"/>
          </a:p>
          <a:p>
            <a:r>
              <a:rPr lang="en-US" sz="2400" dirty="0" smtClean="0"/>
              <a:t>GASB </a:t>
            </a:r>
            <a:r>
              <a:rPr lang="en-US" sz="2400" dirty="0"/>
              <a:t>is recognized as the official source of generally accepted accounting principles for state and local governments, </a:t>
            </a:r>
            <a:r>
              <a:rPr lang="en-US" sz="2400" dirty="0" smtClean="0"/>
              <a:t>and established </a:t>
            </a:r>
            <a:r>
              <a:rPr lang="en-US" sz="2400" dirty="0"/>
              <a:t>modified accrual accounting standards which distinguish government accounting from business accounting.  </a:t>
            </a:r>
          </a:p>
        </p:txBody>
      </p:sp>
    </p:spTree>
    <p:extLst>
      <p:ext uri="{BB962C8B-B14F-4D97-AF65-F5344CB8AC3E}">
        <p14:creationId xmlns:p14="http://schemas.microsoft.com/office/powerpoint/2010/main" val="2004069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5594"/>
            <a:ext cx="7886700" cy="994172"/>
          </a:xfrm>
        </p:spPr>
        <p:txBody>
          <a:bodyPr/>
          <a:lstStyle/>
          <a:p>
            <a:pPr algn="ctr"/>
            <a:r>
              <a:rPr lang="en-US" dirty="0" smtClean="0"/>
              <a:t>Financial Stability</a:t>
            </a:r>
            <a:endParaRPr lang="en-US" dirty="0"/>
          </a:p>
        </p:txBody>
      </p:sp>
    </p:spTree>
    <p:extLst>
      <p:ext uri="{BB962C8B-B14F-4D97-AF65-F5344CB8AC3E}">
        <p14:creationId xmlns:p14="http://schemas.microsoft.com/office/powerpoint/2010/main" val="2684404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Stabilization/Operating Reserve</a:t>
            </a:r>
            <a:endParaRPr lang="en-US" dirty="0"/>
          </a:p>
        </p:txBody>
      </p:sp>
      <p:pic>
        <p:nvPicPr>
          <p:cNvPr id="10" name="Picture 9"/>
          <p:cNvPicPr>
            <a:picLocks noChangeAspect="1"/>
          </p:cNvPicPr>
          <p:nvPr/>
        </p:nvPicPr>
        <p:blipFill>
          <a:blip r:embed="rId2" cstate="print"/>
          <a:stretch>
            <a:fillRect/>
          </a:stretch>
        </p:blipFill>
        <p:spPr>
          <a:xfrm>
            <a:off x="743850" y="2293399"/>
            <a:ext cx="3655801" cy="2664901"/>
          </a:xfrm>
          <a:prstGeom prst="rect">
            <a:avLst/>
          </a:prstGeom>
        </p:spPr>
      </p:pic>
      <p:pic>
        <p:nvPicPr>
          <p:cNvPr id="11" name="Picture 10"/>
          <p:cNvPicPr>
            <a:picLocks noChangeAspect="1"/>
          </p:cNvPicPr>
          <p:nvPr/>
        </p:nvPicPr>
        <p:blipFill>
          <a:blip r:embed="rId3" cstate="print"/>
          <a:stretch>
            <a:fillRect/>
          </a:stretch>
        </p:blipFill>
        <p:spPr>
          <a:xfrm>
            <a:off x="5234890" y="3577421"/>
            <a:ext cx="3665321" cy="1989158"/>
          </a:xfrm>
          <a:prstGeom prst="rect">
            <a:avLst/>
          </a:prstGeom>
        </p:spPr>
      </p:pic>
    </p:spTree>
    <p:extLst>
      <p:ext uri="{BB962C8B-B14F-4D97-AF65-F5344CB8AC3E}">
        <p14:creationId xmlns:p14="http://schemas.microsoft.com/office/powerpoint/2010/main" val="1267838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Balance</a:t>
            </a:r>
            <a:endParaRPr lang="en-US" dirty="0"/>
          </a:p>
        </p:txBody>
      </p:sp>
      <p:sp>
        <p:nvSpPr>
          <p:cNvPr id="3" name="Content Placeholder 2"/>
          <p:cNvSpPr>
            <a:spLocks noGrp="1"/>
          </p:cNvSpPr>
          <p:nvPr>
            <p:ph idx="1"/>
          </p:nvPr>
        </p:nvSpPr>
        <p:spPr/>
        <p:txBody>
          <a:bodyPr/>
          <a:lstStyle/>
          <a:p>
            <a:pPr marL="0" indent="0">
              <a:buNone/>
            </a:pPr>
            <a:r>
              <a:rPr lang="en-US" dirty="0" smtClean="0"/>
              <a:t>What is fund balance?</a:t>
            </a:r>
          </a:p>
          <a:p>
            <a:pPr marL="0" indent="0">
              <a:buNone/>
            </a:pPr>
            <a:r>
              <a:rPr lang="en-US" dirty="0" smtClean="0"/>
              <a:t>The difference between the assets and liabilities reported in a governmental fund</a:t>
            </a:r>
          </a:p>
          <a:p>
            <a:pPr marL="0" indent="0">
              <a:buNone/>
            </a:pPr>
            <a:endParaRPr lang="en-US" dirty="0"/>
          </a:p>
          <a:p>
            <a:pPr marL="0" indent="0">
              <a:buNone/>
            </a:pPr>
            <a:r>
              <a:rPr lang="en-US" dirty="0" smtClean="0"/>
              <a:t>As an approximate measure of liquidity , fund balance is similar to the working capital of a private-sector business</a:t>
            </a:r>
          </a:p>
          <a:p>
            <a:pPr marL="0" indent="0">
              <a:buNone/>
            </a:pPr>
            <a:endParaRPr lang="en-US" dirty="0"/>
          </a:p>
        </p:txBody>
      </p:sp>
    </p:spTree>
    <p:extLst>
      <p:ext uri="{BB962C8B-B14F-4D97-AF65-F5344CB8AC3E}">
        <p14:creationId xmlns:p14="http://schemas.microsoft.com/office/powerpoint/2010/main" val="3165683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Statement No. 54</a:t>
            </a:r>
            <a:endParaRPr lang="en-US" dirty="0"/>
          </a:p>
        </p:txBody>
      </p:sp>
      <p:sp>
        <p:nvSpPr>
          <p:cNvPr id="3" name="Content Placeholder 2"/>
          <p:cNvSpPr>
            <a:spLocks noGrp="1"/>
          </p:cNvSpPr>
          <p:nvPr>
            <p:ph idx="1"/>
          </p:nvPr>
        </p:nvSpPr>
        <p:spPr/>
        <p:txBody>
          <a:bodyPr/>
          <a:lstStyle/>
          <a:p>
            <a:pPr marL="0" indent="0">
              <a:buNone/>
            </a:pPr>
            <a:r>
              <a:rPr lang="en-US" dirty="0" smtClean="0"/>
              <a:t>This Statement was implemented to change the way governments categorize and present their fund balances.</a:t>
            </a:r>
          </a:p>
          <a:p>
            <a:pPr marL="0" indent="0">
              <a:buNone/>
            </a:pPr>
            <a:endParaRPr lang="en-US" dirty="0" smtClean="0"/>
          </a:p>
          <a:p>
            <a:pPr marL="0" indent="0">
              <a:buNone/>
            </a:pPr>
            <a:r>
              <a:rPr lang="en-US" dirty="0" smtClean="0"/>
              <a:t>GASB 54 was implemented for financial statements for periods beginning after June 15, 2010.</a:t>
            </a:r>
          </a:p>
          <a:p>
            <a:pPr marL="0" indent="0">
              <a:buNone/>
            </a:pPr>
            <a:endParaRPr lang="en-US" dirty="0"/>
          </a:p>
        </p:txBody>
      </p:sp>
    </p:spTree>
    <p:extLst>
      <p:ext uri="{BB962C8B-B14F-4D97-AF65-F5344CB8AC3E}">
        <p14:creationId xmlns:p14="http://schemas.microsoft.com/office/powerpoint/2010/main" val="3165683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Fund Balance</a:t>
            </a:r>
            <a:br>
              <a:rPr lang="en-US" dirty="0" smtClean="0"/>
            </a:br>
            <a:r>
              <a:rPr lang="en-US" sz="1800" dirty="0"/>
              <a:t>(</a:t>
            </a:r>
            <a:r>
              <a:rPr lang="en-US" sz="1800" dirty="0" err="1"/>
              <a:t>GASB</a:t>
            </a:r>
            <a:r>
              <a:rPr lang="en-US" sz="1800" dirty="0"/>
              <a:t> Statement No.54) </a:t>
            </a:r>
          </a:p>
        </p:txBody>
      </p:sp>
      <p:sp>
        <p:nvSpPr>
          <p:cNvPr id="3" name="Content Placeholder 2"/>
          <p:cNvSpPr>
            <a:spLocks noGrp="1"/>
          </p:cNvSpPr>
          <p:nvPr>
            <p:ph idx="1"/>
          </p:nvPr>
        </p:nvSpPr>
        <p:spPr>
          <a:xfrm>
            <a:off x="457200" y="1600200"/>
            <a:ext cx="8229600" cy="4906926"/>
          </a:xfrm>
        </p:spPr>
        <p:txBody>
          <a:bodyPr>
            <a:normAutofit fontScale="92500" lnSpcReduction="20000"/>
          </a:bodyPr>
          <a:lstStyle/>
          <a:p>
            <a:r>
              <a:rPr lang="en-US" sz="3000" dirty="0" smtClean="0"/>
              <a:t>Non Spendable Fund Balance - not in spendable form and/or contractually required, such as inventories, prepaid expenditures, donation from a citizen</a:t>
            </a:r>
          </a:p>
          <a:p>
            <a:r>
              <a:rPr lang="en-US" sz="3000" dirty="0" smtClean="0"/>
              <a:t>Restricted Fund Balance - Limitations imposed by creditors, grantors, contributors and other governments through law, such as gasoline taxes restricted to use for road repair</a:t>
            </a:r>
          </a:p>
          <a:p>
            <a:r>
              <a:rPr lang="en-US" sz="3000" dirty="0" smtClean="0"/>
              <a:t>Committed Fund Balance - resources that are constrained by limitation that the government imposes upon it’s self at the highest level of decision making</a:t>
            </a:r>
          </a:p>
          <a:p>
            <a:r>
              <a:rPr lang="en-US" sz="3000" dirty="0" smtClean="0"/>
              <a:t>Assigned Fund Balance - intended use of resources</a:t>
            </a:r>
          </a:p>
          <a:p>
            <a:r>
              <a:rPr lang="en-US" sz="3000" dirty="0" smtClean="0"/>
              <a:t>Unassigned Fund Balance - excess fund balance</a:t>
            </a:r>
          </a:p>
          <a:p>
            <a:endParaRPr lang="en-US" dirty="0"/>
          </a:p>
        </p:txBody>
      </p:sp>
    </p:spTree>
    <p:extLst>
      <p:ext uri="{BB962C8B-B14F-4D97-AF65-F5344CB8AC3E}">
        <p14:creationId xmlns:p14="http://schemas.microsoft.com/office/powerpoint/2010/main" val="3867745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0"/>
            <a:ext cx="8229600" cy="1143000"/>
          </a:xfrm>
        </p:spPr>
        <p:txBody>
          <a:bodyPr>
            <a:normAutofit/>
          </a:bodyPr>
          <a:lstStyle/>
          <a:p>
            <a:r>
              <a:rPr lang="en-US" sz="2800" dirty="0" smtClean="0"/>
              <a:t>Sample GASB Statement No. 54 Fund Balances</a:t>
            </a:r>
            <a:endParaRPr lang="en-US"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5164" y="818707"/>
            <a:ext cx="7633672" cy="5827231"/>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78" y="209974"/>
            <a:ext cx="7886700" cy="994172"/>
          </a:xfrm>
        </p:spPr>
        <p:txBody>
          <a:bodyPr/>
          <a:lstStyle/>
          <a:p>
            <a:pPr algn="ctr"/>
            <a:r>
              <a:rPr lang="en-US" dirty="0" smtClean="0"/>
              <a:t>Financial Forecasting</a:t>
            </a:r>
            <a:endParaRPr lang="en-US" dirty="0"/>
          </a:p>
        </p:txBody>
      </p:sp>
      <p:pic>
        <p:nvPicPr>
          <p:cNvPr id="4" name="Picture 3"/>
          <p:cNvPicPr>
            <a:picLocks noChangeAspect="1"/>
          </p:cNvPicPr>
          <p:nvPr/>
        </p:nvPicPr>
        <p:blipFill>
          <a:blip r:embed="rId2" cstate="print"/>
          <a:stretch>
            <a:fillRect/>
          </a:stretch>
        </p:blipFill>
        <p:spPr>
          <a:xfrm>
            <a:off x="4850607" y="1463755"/>
            <a:ext cx="4293394" cy="2421731"/>
          </a:xfrm>
          <a:prstGeom prst="rect">
            <a:avLst/>
          </a:prstGeom>
        </p:spPr>
      </p:pic>
      <p:pic>
        <p:nvPicPr>
          <p:cNvPr id="5" name="Picture 4"/>
          <p:cNvPicPr>
            <a:picLocks noChangeAspect="1"/>
          </p:cNvPicPr>
          <p:nvPr/>
        </p:nvPicPr>
        <p:blipFill>
          <a:blip r:embed="rId3" cstate="print"/>
          <a:stretch>
            <a:fillRect/>
          </a:stretch>
        </p:blipFill>
        <p:spPr>
          <a:xfrm>
            <a:off x="476878" y="3596358"/>
            <a:ext cx="4050506" cy="2121694"/>
          </a:xfrm>
          <a:prstGeom prst="rect">
            <a:avLst/>
          </a:prstGeom>
        </p:spPr>
      </p:pic>
      <p:grpSp>
        <p:nvGrpSpPr>
          <p:cNvPr id="3" name="Group 5"/>
          <p:cNvGrpSpPr/>
          <p:nvPr/>
        </p:nvGrpSpPr>
        <p:grpSpPr>
          <a:xfrm>
            <a:off x="4060914" y="4404704"/>
            <a:ext cx="1165860" cy="1015663"/>
            <a:chOff x="540327" y="731520"/>
            <a:chExt cx="1554480" cy="1376986"/>
          </a:xfrm>
        </p:grpSpPr>
        <p:sp>
          <p:nvSpPr>
            <p:cNvPr id="7" name="TextBox 6"/>
            <p:cNvSpPr txBox="1"/>
            <p:nvPr/>
          </p:nvSpPr>
          <p:spPr>
            <a:xfrm>
              <a:off x="540327" y="731520"/>
              <a:ext cx="1554480" cy="1376986"/>
            </a:xfrm>
            <a:prstGeom prst="rect">
              <a:avLst/>
            </a:prstGeom>
            <a:noFill/>
          </p:spPr>
          <p:txBody>
            <a:bodyPr wrap="square" rtlCol="0">
              <a:spAutoFit/>
            </a:bodyPr>
            <a:lstStyle/>
            <a:p>
              <a:pPr algn="ctr"/>
              <a:r>
                <a:rPr lang="en-US" sz="1350" dirty="0"/>
                <a:t>Surpluses</a:t>
              </a:r>
            </a:p>
            <a:p>
              <a:pPr algn="ctr"/>
              <a:endParaRPr lang="en-US" sz="1350" dirty="0"/>
            </a:p>
            <a:p>
              <a:pPr algn="ctr"/>
              <a:endParaRPr lang="en-US" sz="600" dirty="0"/>
            </a:p>
            <a:p>
              <a:pPr algn="ctr"/>
              <a:r>
                <a:rPr lang="en-US" sz="1350" dirty="0"/>
                <a:t>Good</a:t>
              </a:r>
            </a:p>
            <a:p>
              <a:pPr algn="ctr"/>
              <a:endParaRPr lang="en-US" sz="1350" dirty="0"/>
            </a:p>
          </p:txBody>
        </p:sp>
        <p:sp>
          <p:nvSpPr>
            <p:cNvPr id="8" name="Down Arrow 7"/>
            <p:cNvSpPr/>
            <p:nvPr/>
          </p:nvSpPr>
          <p:spPr>
            <a:xfrm rot="10800000">
              <a:off x="1163782" y="1062037"/>
              <a:ext cx="307571" cy="367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 name="Group 8"/>
          <p:cNvGrpSpPr/>
          <p:nvPr/>
        </p:nvGrpSpPr>
        <p:grpSpPr>
          <a:xfrm>
            <a:off x="3361523" y="2272405"/>
            <a:ext cx="1165860" cy="1015663"/>
            <a:chOff x="540327" y="731520"/>
            <a:chExt cx="1554480" cy="1376986"/>
          </a:xfrm>
        </p:grpSpPr>
        <p:sp>
          <p:nvSpPr>
            <p:cNvPr id="10" name="TextBox 9"/>
            <p:cNvSpPr txBox="1"/>
            <p:nvPr/>
          </p:nvSpPr>
          <p:spPr>
            <a:xfrm>
              <a:off x="540327" y="731520"/>
              <a:ext cx="1554480" cy="1376986"/>
            </a:xfrm>
            <a:prstGeom prst="rect">
              <a:avLst/>
            </a:prstGeom>
            <a:noFill/>
          </p:spPr>
          <p:txBody>
            <a:bodyPr wrap="square" rtlCol="0">
              <a:spAutoFit/>
            </a:bodyPr>
            <a:lstStyle/>
            <a:p>
              <a:pPr algn="ctr"/>
              <a:r>
                <a:rPr lang="en-US" sz="1350" dirty="0"/>
                <a:t>Deficits</a:t>
              </a:r>
            </a:p>
            <a:p>
              <a:pPr algn="ctr"/>
              <a:endParaRPr lang="en-US" sz="1350" dirty="0"/>
            </a:p>
            <a:p>
              <a:pPr algn="ctr"/>
              <a:endParaRPr lang="en-US" sz="600" dirty="0"/>
            </a:p>
            <a:p>
              <a:pPr algn="ctr"/>
              <a:r>
                <a:rPr lang="en-US" sz="1350" dirty="0"/>
                <a:t>Bad</a:t>
              </a:r>
            </a:p>
            <a:p>
              <a:pPr algn="ctr"/>
              <a:endParaRPr lang="en-US" sz="1350" dirty="0"/>
            </a:p>
          </p:txBody>
        </p:sp>
        <p:sp>
          <p:nvSpPr>
            <p:cNvPr id="11" name="Down Arrow 10"/>
            <p:cNvSpPr/>
            <p:nvPr/>
          </p:nvSpPr>
          <p:spPr>
            <a:xfrm>
              <a:off x="1163782" y="1062037"/>
              <a:ext cx="307571" cy="367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276591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742903" y="648586"/>
            <a:ext cx="5658195" cy="3734754"/>
          </a:xfrm>
          <a:prstGeom prst="rect">
            <a:avLst/>
          </a:prstGeom>
        </p:spPr>
      </p:pic>
      <p:pic>
        <p:nvPicPr>
          <p:cNvPr id="5" name="Picture 4"/>
          <p:cNvPicPr>
            <a:picLocks noChangeAspect="1"/>
          </p:cNvPicPr>
          <p:nvPr/>
        </p:nvPicPr>
        <p:blipFill>
          <a:blip r:embed="rId3" cstate="print"/>
          <a:stretch>
            <a:fillRect/>
          </a:stretch>
        </p:blipFill>
        <p:spPr>
          <a:xfrm>
            <a:off x="775953" y="4460275"/>
            <a:ext cx="7592094" cy="1908627"/>
          </a:xfrm>
          <a:prstGeom prst="rect">
            <a:avLst/>
          </a:prstGeom>
        </p:spPr>
      </p:pic>
      <p:grpSp>
        <p:nvGrpSpPr>
          <p:cNvPr id="2" name="Group 5"/>
          <p:cNvGrpSpPr/>
          <p:nvPr/>
        </p:nvGrpSpPr>
        <p:grpSpPr>
          <a:xfrm>
            <a:off x="7574918" y="1872355"/>
            <a:ext cx="1165860" cy="1015663"/>
            <a:chOff x="540327" y="731520"/>
            <a:chExt cx="1554480" cy="1376986"/>
          </a:xfrm>
        </p:grpSpPr>
        <p:sp>
          <p:nvSpPr>
            <p:cNvPr id="7" name="TextBox 6"/>
            <p:cNvSpPr txBox="1"/>
            <p:nvPr/>
          </p:nvSpPr>
          <p:spPr>
            <a:xfrm>
              <a:off x="540327" y="731520"/>
              <a:ext cx="1554480" cy="1376986"/>
            </a:xfrm>
            <a:prstGeom prst="rect">
              <a:avLst/>
            </a:prstGeom>
            <a:noFill/>
          </p:spPr>
          <p:txBody>
            <a:bodyPr wrap="square" rtlCol="0">
              <a:spAutoFit/>
            </a:bodyPr>
            <a:lstStyle/>
            <a:p>
              <a:pPr algn="ctr"/>
              <a:r>
                <a:rPr lang="en-US" sz="1350" dirty="0"/>
                <a:t>Deficits</a:t>
              </a:r>
            </a:p>
            <a:p>
              <a:pPr algn="ctr"/>
              <a:endParaRPr lang="en-US" sz="1350" dirty="0"/>
            </a:p>
            <a:p>
              <a:pPr algn="ctr"/>
              <a:endParaRPr lang="en-US" sz="600" dirty="0"/>
            </a:p>
            <a:p>
              <a:pPr algn="ctr"/>
              <a:r>
                <a:rPr lang="en-US" sz="1350" dirty="0"/>
                <a:t>Bad</a:t>
              </a:r>
            </a:p>
            <a:p>
              <a:pPr algn="ctr"/>
              <a:endParaRPr lang="en-US" sz="1350" dirty="0"/>
            </a:p>
          </p:txBody>
        </p:sp>
        <p:sp>
          <p:nvSpPr>
            <p:cNvPr id="8" name="Down Arrow 7"/>
            <p:cNvSpPr/>
            <p:nvPr/>
          </p:nvSpPr>
          <p:spPr>
            <a:xfrm>
              <a:off x="1163782" y="1062037"/>
              <a:ext cx="307571" cy="367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183555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Stability: </a:t>
            </a:r>
            <a:r>
              <a:rPr lang="en-US" dirty="0" err="1" smtClean="0"/>
              <a:t>Interfund</a:t>
            </a:r>
            <a:r>
              <a:rPr lang="en-US" dirty="0" smtClean="0"/>
              <a:t> Payables, Receivables, and Transfers</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r>
              <a:rPr lang="en-US" dirty="0" smtClean="0"/>
              <a:t>Does the City have a policy on </a:t>
            </a:r>
            <a:r>
              <a:rPr lang="en-US" dirty="0" err="1" smtClean="0"/>
              <a:t>interfund</a:t>
            </a:r>
            <a:r>
              <a:rPr lang="en-US" dirty="0" smtClean="0"/>
              <a:t> transfers?</a:t>
            </a:r>
          </a:p>
          <a:p>
            <a:pPr lvl="1"/>
            <a:r>
              <a:rPr lang="en-US" dirty="0" smtClean="0"/>
              <a:t>What funds are involved in </a:t>
            </a:r>
            <a:r>
              <a:rPr lang="en-US" dirty="0" err="1" smtClean="0"/>
              <a:t>interfund</a:t>
            </a:r>
            <a:r>
              <a:rPr lang="en-US" dirty="0" smtClean="0"/>
              <a:t> transfers?  Are proprietary funds supporting the General Fund?</a:t>
            </a:r>
          </a:p>
          <a:p>
            <a:pPr lvl="1"/>
            <a:r>
              <a:rPr lang="en-US" dirty="0" smtClean="0"/>
              <a:t>Under what circumstances are </a:t>
            </a:r>
            <a:r>
              <a:rPr lang="en-US" dirty="0" err="1" smtClean="0"/>
              <a:t>interfund</a:t>
            </a:r>
            <a:r>
              <a:rPr lang="en-US" dirty="0" smtClean="0"/>
              <a:t> transfers acceptable?</a:t>
            </a:r>
          </a:p>
          <a:p>
            <a:pPr lvl="1"/>
            <a:r>
              <a:rPr lang="en-US" dirty="0" smtClean="0"/>
              <a:t>Are excessive </a:t>
            </a:r>
            <a:r>
              <a:rPr lang="en-US" dirty="0" err="1" smtClean="0"/>
              <a:t>interfund</a:t>
            </a:r>
            <a:r>
              <a:rPr lang="en-US" dirty="0" smtClean="0"/>
              <a:t> transfers masking a structural imbalance in the General Fund?</a:t>
            </a:r>
          </a:p>
          <a:p>
            <a:endParaRPr lang="en-US" sz="2400" dirty="0" smtClean="0"/>
          </a:p>
          <a:p>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t>Interfund</a:t>
            </a:r>
            <a:r>
              <a:rPr lang="en-US" sz="3200" dirty="0" smtClean="0"/>
              <a:t> transfers show in Statement of Revenues, Expenditures and Changes in Fund Balance</a:t>
            </a:r>
            <a:endParaRPr lang="en-US"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679672" y="1600200"/>
            <a:ext cx="7784656" cy="4525963"/>
          </a:xfrm>
          <a:prstGeom prst="rect">
            <a:avLst/>
          </a:prstGeom>
          <a:noFill/>
          <a:ln w="9525">
            <a:noFill/>
            <a:miter lim="800000"/>
            <a:headEnd/>
            <a:tailEnd/>
          </a:ln>
        </p:spPr>
      </p:pic>
      <p:sp>
        <p:nvSpPr>
          <p:cNvPr id="5" name="Right Arrow 4"/>
          <p:cNvSpPr/>
          <p:nvPr/>
        </p:nvSpPr>
        <p:spPr>
          <a:xfrm>
            <a:off x="228600" y="3810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175" y="312331"/>
            <a:ext cx="8886825" cy="600164"/>
          </a:xfrm>
          <a:prstGeom prst="rect">
            <a:avLst/>
          </a:prstGeom>
          <a:noFill/>
        </p:spPr>
        <p:txBody>
          <a:bodyPr wrap="square" rtlCol="0">
            <a:spAutoFit/>
          </a:bodyPr>
          <a:lstStyle/>
          <a:p>
            <a:r>
              <a:rPr lang="en-US" sz="3300" b="1" dirty="0" smtClean="0">
                <a:latin typeface="+mj-lt"/>
              </a:rPr>
              <a:t>GAAP</a:t>
            </a:r>
            <a:r>
              <a:rPr lang="en-US" sz="3300" dirty="0" smtClean="0">
                <a:latin typeface="+mj-lt"/>
              </a:rPr>
              <a:t> </a:t>
            </a:r>
            <a:r>
              <a:rPr lang="en-US" sz="3300" dirty="0">
                <a:latin typeface="+mj-lt"/>
              </a:rPr>
              <a:t>– Generally Accepted Accounting Principles </a:t>
            </a:r>
          </a:p>
        </p:txBody>
      </p:sp>
      <p:sp>
        <p:nvSpPr>
          <p:cNvPr id="7" name="TextBox 6"/>
          <p:cNvSpPr txBox="1"/>
          <p:nvPr/>
        </p:nvSpPr>
        <p:spPr>
          <a:xfrm>
            <a:off x="782324" y="1528431"/>
            <a:ext cx="7822406" cy="2631490"/>
          </a:xfrm>
          <a:prstGeom prst="rect">
            <a:avLst/>
          </a:prstGeom>
          <a:noFill/>
        </p:spPr>
        <p:txBody>
          <a:bodyPr wrap="square" rtlCol="0">
            <a:spAutoFit/>
          </a:bodyPr>
          <a:lstStyle/>
          <a:p>
            <a:r>
              <a:rPr lang="en-US" sz="2400" dirty="0" smtClean="0"/>
              <a:t>The common set of accounting principles, standards and procedures that entities use to compile their financial statements. GAAP are a combination of authoritative standards (set by policy boards, such as GASB) and simply the commonly accepted ways of recording and reporting accounting information.</a:t>
            </a:r>
            <a:br>
              <a:rPr lang="en-US" sz="2400" dirty="0" smtClean="0"/>
            </a:br>
            <a:r>
              <a:rPr lang="en-US" sz="2100" dirty="0" smtClean="0"/>
              <a:t> </a:t>
            </a:r>
            <a:endParaRPr lang="en-US" sz="2100" dirty="0"/>
          </a:p>
        </p:txBody>
      </p:sp>
    </p:spTree>
    <p:extLst>
      <p:ext uri="{BB962C8B-B14F-4D97-AF65-F5344CB8AC3E}">
        <p14:creationId xmlns:p14="http://schemas.microsoft.com/office/powerpoint/2010/main" val="2004069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838200"/>
          </a:xfrm>
        </p:spPr>
        <p:txBody>
          <a:bodyPr>
            <a:normAutofit/>
          </a:bodyPr>
          <a:lstStyle/>
          <a:p>
            <a:r>
              <a:rPr lang="en-US" sz="3200" dirty="0" err="1" smtClean="0"/>
              <a:t>Interfund</a:t>
            </a:r>
            <a:r>
              <a:rPr lang="en-US" sz="3200" dirty="0" smtClean="0"/>
              <a:t> Transfers may be summarized in  </a:t>
            </a:r>
            <a:r>
              <a:rPr lang="en-US" sz="3200" dirty="0" err="1" smtClean="0"/>
              <a:t>MD&amp;A</a:t>
            </a:r>
            <a:endParaRPr lang="en-US"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017059" y="762000"/>
            <a:ext cx="5109882" cy="5791200"/>
          </a:xfrm>
          <a:prstGeom prst="rect">
            <a:avLst/>
          </a:prstGeom>
          <a:noFill/>
          <a:ln w="9525">
            <a:noFill/>
            <a:miter lim="800000"/>
            <a:headEnd/>
            <a:tailEnd/>
          </a:ln>
        </p:spPr>
      </p:pic>
      <p:sp>
        <p:nvSpPr>
          <p:cNvPr id="5" name="Right Arrow 4"/>
          <p:cNvSpPr/>
          <p:nvPr/>
        </p:nvSpPr>
        <p:spPr>
          <a:xfrm>
            <a:off x="1371600" y="55626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err="1" smtClean="0"/>
              <a:t>Interfund</a:t>
            </a:r>
            <a:r>
              <a:rPr lang="en-US" sz="3200" dirty="0" smtClean="0"/>
              <a:t> Transfers will show in the Notes</a:t>
            </a:r>
            <a:endParaRPr lang="en-US" sz="32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668603" y="990600"/>
            <a:ext cx="5806795" cy="5135563"/>
          </a:xfrm>
          <a:prstGeom prst="rect">
            <a:avLst/>
          </a:prstGeom>
          <a:noFill/>
          <a:ln w="9525">
            <a:noFill/>
            <a:miter lim="800000"/>
            <a:headEnd/>
            <a:tailEnd/>
          </a:ln>
        </p:spPr>
      </p:pic>
      <p:sp>
        <p:nvSpPr>
          <p:cNvPr id="5" name="Right Arrow 4"/>
          <p:cNvSpPr/>
          <p:nvPr/>
        </p:nvSpPr>
        <p:spPr>
          <a:xfrm>
            <a:off x="914400" y="9906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14400" y="41148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 Policy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GFOA recommends in its Best Practice on debt management policies that they should be adopted by the City Commission.</a:t>
            </a:r>
          </a:p>
          <a:p>
            <a:r>
              <a:rPr lang="en-US" dirty="0" smtClean="0"/>
              <a:t>Some states set limits by constitution or law, Florida does not.</a:t>
            </a:r>
          </a:p>
          <a:p>
            <a:r>
              <a:rPr lang="en-US" dirty="0" smtClean="0"/>
              <a:t>Borrowing funds without clear policies can lead to confusion and misuse of borrowed funds.</a:t>
            </a:r>
          </a:p>
          <a:p>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 Policy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GFOA suggests debt management policies can include:</a:t>
            </a:r>
          </a:p>
          <a:p>
            <a:pPr lvl="1"/>
            <a:r>
              <a:rPr lang="en-US" dirty="0" smtClean="0"/>
              <a:t>Purposes for which debt proceeds may be used or prohibited;</a:t>
            </a:r>
          </a:p>
          <a:p>
            <a:pPr lvl="1"/>
            <a:r>
              <a:rPr lang="en-US" dirty="0" smtClean="0"/>
              <a:t>Types of debt that may be issued or prohibited;</a:t>
            </a:r>
          </a:p>
          <a:p>
            <a:pPr lvl="1"/>
            <a:r>
              <a:rPr lang="en-US" dirty="0" smtClean="0"/>
              <a:t>Relationship to and integration with the capital improvement program; and</a:t>
            </a:r>
          </a:p>
          <a:p>
            <a:pPr lvl="1"/>
            <a:r>
              <a:rPr lang="en-US" dirty="0" smtClean="0"/>
              <a:t>Policy goals related to economic development, including use of TIF and public-private partnerships.</a:t>
            </a:r>
          </a:p>
          <a:p>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 Policy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Ratios can and probably should be set to put limits in place for borrowing funds, such as:</a:t>
            </a:r>
          </a:p>
          <a:p>
            <a:pPr lvl="1"/>
            <a:r>
              <a:rPr lang="en-US" dirty="0" smtClean="0"/>
              <a:t>Debt per capita;</a:t>
            </a:r>
          </a:p>
          <a:p>
            <a:pPr lvl="1"/>
            <a:r>
              <a:rPr lang="en-US" dirty="0" smtClean="0"/>
              <a:t>Debt to personal income;</a:t>
            </a:r>
          </a:p>
          <a:p>
            <a:pPr lvl="1"/>
            <a:r>
              <a:rPr lang="en-US" dirty="0" smtClean="0"/>
              <a:t>Debt to taxable property value; and</a:t>
            </a:r>
          </a:p>
          <a:p>
            <a:pPr lvl="1"/>
            <a:r>
              <a:rPr lang="en-US" dirty="0" smtClean="0"/>
              <a:t>Debt service payments as a percentage of general fund revenues or expenditures.</a:t>
            </a:r>
          </a:p>
          <a:p>
            <a:r>
              <a:rPr lang="en-US" dirty="0" smtClean="0"/>
              <a:t>Appropriate debt limits can have a positive impact on bond ratings.</a:t>
            </a:r>
          </a:p>
          <a:p>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5594"/>
            <a:ext cx="7886700" cy="994172"/>
          </a:xfrm>
        </p:spPr>
        <p:txBody>
          <a:bodyPr/>
          <a:lstStyle/>
          <a:p>
            <a:pPr algn="ctr"/>
            <a:r>
              <a:rPr lang="en-US" dirty="0" smtClean="0"/>
              <a:t>Financial Indicators</a:t>
            </a:r>
            <a:endParaRPr lang="en-US" dirty="0"/>
          </a:p>
        </p:txBody>
      </p:sp>
    </p:spTree>
    <p:extLst>
      <p:ext uri="{BB962C8B-B14F-4D97-AF65-F5344CB8AC3E}">
        <p14:creationId xmlns:p14="http://schemas.microsoft.com/office/powerpoint/2010/main" val="3686934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73" y="277472"/>
            <a:ext cx="8974951" cy="1325563"/>
          </a:xfrm>
        </p:spPr>
        <p:txBody>
          <a:bodyPr>
            <a:normAutofit/>
          </a:bodyPr>
          <a:lstStyle/>
          <a:p>
            <a:r>
              <a:rPr lang="en-US" sz="4000" dirty="0" smtClean="0"/>
              <a:t>Millage Rate &amp; Per Capita Taxable Values</a:t>
            </a:r>
            <a:endParaRPr lang="en-US" sz="4000" dirty="0"/>
          </a:p>
        </p:txBody>
      </p:sp>
      <p:sp>
        <p:nvSpPr>
          <p:cNvPr id="3" name="Content Placeholder 2"/>
          <p:cNvSpPr>
            <a:spLocks noGrp="1"/>
          </p:cNvSpPr>
          <p:nvPr>
            <p:ph idx="1"/>
          </p:nvPr>
        </p:nvSpPr>
        <p:spPr>
          <a:xfrm>
            <a:off x="428590" y="2111208"/>
            <a:ext cx="3943350" cy="3263504"/>
          </a:xfrm>
        </p:spPr>
        <p:txBody>
          <a:bodyPr/>
          <a:lstStyle/>
          <a:p>
            <a:pPr marL="0" indent="0">
              <a:buNone/>
            </a:pPr>
            <a:r>
              <a:rPr lang="en-US" dirty="0" smtClean="0"/>
              <a:t>           Millage Rate</a:t>
            </a:r>
            <a:endParaRPr lang="en-US" dirty="0"/>
          </a:p>
        </p:txBody>
      </p:sp>
      <p:pic>
        <p:nvPicPr>
          <p:cNvPr id="4" name="Picture 3"/>
          <p:cNvPicPr>
            <a:picLocks noChangeAspect="1"/>
          </p:cNvPicPr>
          <p:nvPr/>
        </p:nvPicPr>
        <p:blipFill>
          <a:blip r:embed="rId2" cstate="print"/>
          <a:stretch>
            <a:fillRect/>
          </a:stretch>
        </p:blipFill>
        <p:spPr>
          <a:xfrm>
            <a:off x="738598" y="2603897"/>
            <a:ext cx="2721769" cy="1650206"/>
          </a:xfrm>
          <a:prstGeom prst="rect">
            <a:avLst/>
          </a:prstGeom>
        </p:spPr>
      </p:pic>
      <p:sp>
        <p:nvSpPr>
          <p:cNvPr id="8" name="Content Placeholder 2"/>
          <p:cNvSpPr txBox="1">
            <a:spLocks/>
          </p:cNvSpPr>
          <p:nvPr/>
        </p:nvSpPr>
        <p:spPr>
          <a:xfrm>
            <a:off x="4264638" y="2111208"/>
            <a:ext cx="4733365"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Per Capita Taxable Values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072" y="5061748"/>
            <a:ext cx="1315555" cy="1366811"/>
          </a:xfrm>
          <a:prstGeom prst="rect">
            <a:avLst/>
          </a:prstGeom>
        </p:spPr>
      </p:pic>
      <p:sp>
        <p:nvSpPr>
          <p:cNvPr id="11" name="TextBox 10"/>
          <p:cNvSpPr txBox="1"/>
          <p:nvPr/>
        </p:nvSpPr>
        <p:spPr>
          <a:xfrm>
            <a:off x="656058" y="4325583"/>
            <a:ext cx="2930236" cy="507831"/>
          </a:xfrm>
          <a:prstGeom prst="rect">
            <a:avLst/>
          </a:prstGeom>
          <a:noFill/>
        </p:spPr>
        <p:txBody>
          <a:bodyPr wrap="square" rtlCol="0">
            <a:spAutoFit/>
          </a:bodyPr>
          <a:lstStyle/>
          <a:p>
            <a:pPr algn="ctr"/>
            <a:r>
              <a:rPr lang="en-US" sz="1350" dirty="0"/>
              <a:t>Constant/Going Down/Low Indicates Strong Financially </a:t>
            </a:r>
          </a:p>
        </p:txBody>
      </p:sp>
      <p:sp>
        <p:nvSpPr>
          <p:cNvPr id="12" name="Content Placeholder 2"/>
          <p:cNvSpPr txBox="1">
            <a:spLocks/>
          </p:cNvSpPr>
          <p:nvPr/>
        </p:nvSpPr>
        <p:spPr>
          <a:xfrm>
            <a:off x="4572000" y="2816223"/>
            <a:ext cx="5829300" cy="153908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B0F0"/>
                </a:solidFill>
              </a:rPr>
              <a:t>2014</a:t>
            </a:r>
            <a:r>
              <a:rPr lang="en-US" sz="1800" dirty="0"/>
              <a:t>	 3,399,588,704 / 26,273 = 129,395</a:t>
            </a:r>
          </a:p>
          <a:p>
            <a:pPr marL="0" indent="0">
              <a:buNone/>
            </a:pPr>
            <a:r>
              <a:rPr lang="en-US" sz="1800" dirty="0">
                <a:solidFill>
                  <a:srgbClr val="00B0F0"/>
                </a:solidFill>
              </a:rPr>
              <a:t>2013</a:t>
            </a:r>
            <a:r>
              <a:rPr lang="en-US" sz="1800" dirty="0"/>
              <a:t>	 3,156,184,170 / 25,576 = 123,404</a:t>
            </a:r>
          </a:p>
          <a:p>
            <a:pPr marL="0" indent="0">
              <a:buNone/>
            </a:pPr>
            <a:r>
              <a:rPr lang="en-US" sz="1800" dirty="0">
                <a:solidFill>
                  <a:srgbClr val="00B0F0"/>
                </a:solidFill>
              </a:rPr>
              <a:t>2012</a:t>
            </a:r>
            <a:r>
              <a:rPr lang="en-US" sz="1800" dirty="0"/>
              <a:t>	 2,980,682,340 / 24,391 = 122,204</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095" y="4806567"/>
            <a:ext cx="1315555" cy="1366811"/>
          </a:xfrm>
          <a:prstGeom prst="rect">
            <a:avLst/>
          </a:prstGeom>
        </p:spPr>
      </p:pic>
      <p:sp>
        <p:nvSpPr>
          <p:cNvPr id="14" name="TextBox 13"/>
          <p:cNvSpPr txBox="1"/>
          <p:nvPr/>
        </p:nvSpPr>
        <p:spPr>
          <a:xfrm>
            <a:off x="5275108" y="4061057"/>
            <a:ext cx="3040182" cy="507831"/>
          </a:xfrm>
          <a:prstGeom prst="rect">
            <a:avLst/>
          </a:prstGeom>
          <a:noFill/>
        </p:spPr>
        <p:txBody>
          <a:bodyPr wrap="square" rtlCol="0">
            <a:spAutoFit/>
          </a:bodyPr>
          <a:lstStyle/>
          <a:p>
            <a:pPr algn="ctr"/>
            <a:r>
              <a:rPr lang="en-US" sz="1350" dirty="0"/>
              <a:t>High Number/Going Up Indicates Ability to Raise Revenue &amp; Measures </a:t>
            </a:r>
            <a:r>
              <a:rPr lang="en-US" sz="1350" dirty="0" smtClean="0"/>
              <a:t>Wealth </a:t>
            </a:r>
            <a:endParaRPr lang="en-US" sz="1350" dirty="0"/>
          </a:p>
        </p:txBody>
      </p:sp>
    </p:spTree>
    <p:extLst>
      <p:ext uri="{BB962C8B-B14F-4D97-AF65-F5344CB8AC3E}">
        <p14:creationId xmlns:p14="http://schemas.microsoft.com/office/powerpoint/2010/main" val="3386846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6" y="0"/>
            <a:ext cx="8995144" cy="994172"/>
          </a:xfrm>
        </p:spPr>
        <p:txBody>
          <a:bodyPr>
            <a:noAutofit/>
          </a:bodyPr>
          <a:lstStyle/>
          <a:p>
            <a:r>
              <a:rPr lang="en-US" sz="3600" dirty="0" smtClean="0"/>
              <a:t>Change in Net Position / Beginning Net Position</a:t>
            </a:r>
            <a:endParaRPr lang="en-US" sz="3600" dirty="0"/>
          </a:p>
        </p:txBody>
      </p:sp>
      <p:sp>
        <p:nvSpPr>
          <p:cNvPr id="3" name="Content Placeholder 2"/>
          <p:cNvSpPr>
            <a:spLocks noGrp="1"/>
          </p:cNvSpPr>
          <p:nvPr>
            <p:ph idx="1"/>
          </p:nvPr>
        </p:nvSpPr>
        <p:spPr>
          <a:xfrm>
            <a:off x="1286540" y="5514850"/>
            <a:ext cx="5829300" cy="1130499"/>
          </a:xfrm>
        </p:spPr>
        <p:txBody>
          <a:bodyPr>
            <a:normAutofit/>
          </a:bodyPr>
          <a:lstStyle/>
          <a:p>
            <a:pPr marL="0" indent="0">
              <a:buNone/>
            </a:pPr>
            <a:r>
              <a:rPr lang="en-US" sz="1600" dirty="0">
                <a:solidFill>
                  <a:srgbClr val="00B0F0"/>
                </a:solidFill>
              </a:rPr>
              <a:t>Year End </a:t>
            </a:r>
            <a:r>
              <a:rPr lang="en-US" sz="1600" dirty="0" smtClean="0">
                <a:solidFill>
                  <a:srgbClr val="00B0F0"/>
                </a:solidFill>
              </a:rPr>
              <a:t>2014  </a:t>
            </a:r>
            <a:r>
              <a:rPr lang="en-US" sz="1600" dirty="0" smtClean="0"/>
              <a:t> </a:t>
            </a:r>
            <a:r>
              <a:rPr lang="en-US" sz="1600" dirty="0"/>
              <a:t>7,734,387 / 62,652,663 = 12.3%</a:t>
            </a:r>
          </a:p>
          <a:p>
            <a:pPr marL="0" indent="0">
              <a:buNone/>
            </a:pPr>
            <a:r>
              <a:rPr lang="en-US" sz="1600" dirty="0">
                <a:solidFill>
                  <a:srgbClr val="00B0F0"/>
                </a:solidFill>
              </a:rPr>
              <a:t>Year End </a:t>
            </a:r>
            <a:r>
              <a:rPr lang="en-US" sz="1600" dirty="0" smtClean="0">
                <a:solidFill>
                  <a:srgbClr val="00B0F0"/>
                </a:solidFill>
              </a:rPr>
              <a:t>2013   </a:t>
            </a:r>
            <a:r>
              <a:rPr lang="en-US" sz="1600" dirty="0" smtClean="0"/>
              <a:t>6,097,550 </a:t>
            </a:r>
            <a:r>
              <a:rPr lang="en-US" sz="1600" dirty="0"/>
              <a:t>/ 56,555,113 =  10.8%</a:t>
            </a:r>
          </a:p>
          <a:p>
            <a:pPr marL="0" indent="0">
              <a:buNone/>
            </a:pPr>
            <a:r>
              <a:rPr lang="en-US" sz="1600" dirty="0">
                <a:solidFill>
                  <a:srgbClr val="00B0F0"/>
                </a:solidFill>
              </a:rPr>
              <a:t>Year End </a:t>
            </a:r>
            <a:r>
              <a:rPr lang="en-US" sz="1600" dirty="0" smtClean="0">
                <a:solidFill>
                  <a:srgbClr val="00B0F0"/>
                </a:solidFill>
              </a:rPr>
              <a:t>2012   </a:t>
            </a:r>
            <a:r>
              <a:rPr lang="en-US" sz="1600" dirty="0" smtClean="0"/>
              <a:t>2,899,360 </a:t>
            </a:r>
            <a:r>
              <a:rPr lang="en-US" sz="1600" dirty="0"/>
              <a:t>/ 53,655,753 =    5.4%</a:t>
            </a:r>
          </a:p>
        </p:txBody>
      </p:sp>
      <p:pic>
        <p:nvPicPr>
          <p:cNvPr id="4" name="Picture 3"/>
          <p:cNvPicPr>
            <a:picLocks noChangeAspect="1"/>
          </p:cNvPicPr>
          <p:nvPr/>
        </p:nvPicPr>
        <p:blipFill rotWithShape="1">
          <a:blip r:embed="rId2" cstate="print"/>
          <a:srcRect t="7956"/>
          <a:stretch/>
        </p:blipFill>
        <p:spPr>
          <a:xfrm>
            <a:off x="297712" y="920903"/>
            <a:ext cx="6326372" cy="4505325"/>
          </a:xfrm>
          <a:prstGeom prst="rect">
            <a:avLst/>
          </a:prstGeom>
        </p:spPr>
      </p:pic>
      <p:sp>
        <p:nvSpPr>
          <p:cNvPr id="5" name="Oval 4"/>
          <p:cNvSpPr/>
          <p:nvPr/>
        </p:nvSpPr>
        <p:spPr>
          <a:xfrm>
            <a:off x="2180708" y="801083"/>
            <a:ext cx="2423190" cy="6095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p:nvCxnSpPr>
        <p:spPr>
          <a:xfrm>
            <a:off x="2466753" y="4720856"/>
            <a:ext cx="3476847" cy="106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31973" y="5012479"/>
            <a:ext cx="2712027" cy="300082"/>
          </a:xfrm>
          <a:prstGeom prst="rect">
            <a:avLst/>
          </a:prstGeom>
          <a:noFill/>
        </p:spPr>
        <p:txBody>
          <a:bodyPr wrap="square" rtlCol="0">
            <a:spAutoFit/>
          </a:bodyPr>
          <a:lstStyle/>
          <a:p>
            <a:pPr algn="ctr"/>
            <a:r>
              <a:rPr lang="en-US" sz="1350" dirty="0"/>
              <a:t>Resource Flow Positive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875" y="5246948"/>
            <a:ext cx="1315555" cy="1366811"/>
          </a:xfrm>
          <a:prstGeom prst="rect">
            <a:avLst/>
          </a:prstGeom>
        </p:spPr>
      </p:pic>
      <p:cxnSp>
        <p:nvCxnSpPr>
          <p:cNvPr id="15" name="Straight Connector 14"/>
          <p:cNvCxnSpPr/>
          <p:nvPr/>
        </p:nvCxnSpPr>
        <p:spPr>
          <a:xfrm>
            <a:off x="2466753" y="4883889"/>
            <a:ext cx="3476847" cy="1063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300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Indicators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dirty="0" smtClean="0"/>
              <a:t>Debt Service/Total Expenditures</a:t>
            </a:r>
          </a:p>
          <a:p>
            <a:r>
              <a:rPr lang="en-US" dirty="0" smtClean="0"/>
              <a:t>Percentages increasing over time may indicate declining flexibility the local government has to respond to economic changes.</a:t>
            </a:r>
          </a:p>
          <a:p>
            <a:pPr lvl="1"/>
            <a:r>
              <a:rPr lang="en-US" dirty="0" smtClean="0"/>
              <a:t>Debt service figures comes from the Statement of Revenues, Expenditures and Changes in Fund Balance</a:t>
            </a:r>
          </a:p>
          <a:p>
            <a:pPr lvl="1"/>
            <a:r>
              <a:rPr lang="en-US" dirty="0" smtClean="0"/>
              <a:t>Total expenditures amount comes from Statement of Revenues, Expenditures and Changes in Fund Balance</a:t>
            </a:r>
          </a:p>
          <a:p>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dirty="0" smtClean="0"/>
              <a:t>Debt Service/Total Expenditures</a:t>
            </a:r>
            <a:endParaRPr lang="en-US" dirty="0"/>
          </a:p>
        </p:txBody>
      </p:sp>
      <p:pic>
        <p:nvPicPr>
          <p:cNvPr id="2050" name="Picture 2"/>
          <p:cNvPicPr>
            <a:picLocks noGrp="1" noChangeAspect="1" noChangeArrowheads="1"/>
          </p:cNvPicPr>
          <p:nvPr>
            <p:ph idx="1"/>
          </p:nvPr>
        </p:nvPicPr>
        <p:blipFill rotWithShape="1">
          <a:blip r:embed="rId2" cstate="print"/>
          <a:srcRect t="1913"/>
          <a:stretch/>
        </p:blipFill>
        <p:spPr bwMode="auto">
          <a:xfrm>
            <a:off x="138223" y="1412421"/>
            <a:ext cx="8750596" cy="4818258"/>
          </a:xfrm>
          <a:prstGeom prst="rect">
            <a:avLst/>
          </a:prstGeom>
          <a:noFill/>
          <a:ln w="9525">
            <a:noFill/>
            <a:miter lim="800000"/>
            <a:headEnd/>
            <a:tailEnd/>
          </a:ln>
        </p:spPr>
      </p:pic>
      <p:sp>
        <p:nvSpPr>
          <p:cNvPr id="9" name="Right Arrow 8"/>
          <p:cNvSpPr/>
          <p:nvPr/>
        </p:nvSpPr>
        <p:spPr>
          <a:xfrm>
            <a:off x="349009" y="5707819"/>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0" y="5300237"/>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45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fund?</a:t>
            </a:r>
            <a:endParaRPr lang="en-US" dirty="0"/>
          </a:p>
        </p:txBody>
      </p:sp>
      <p:sp>
        <p:nvSpPr>
          <p:cNvPr id="3" name="Content Placeholder 2"/>
          <p:cNvSpPr>
            <a:spLocks noGrp="1"/>
          </p:cNvSpPr>
          <p:nvPr>
            <p:ph idx="1"/>
          </p:nvPr>
        </p:nvSpPr>
        <p:spPr/>
        <p:txBody>
          <a:bodyPr>
            <a:noAutofit/>
          </a:bodyPr>
          <a:lstStyle/>
          <a:p>
            <a:pPr marL="0" indent="0">
              <a:buNone/>
            </a:pPr>
            <a:r>
              <a:rPr lang="en-US" sz="2800" b="1" dirty="0" smtClean="0"/>
              <a:t>Fund accounting</a:t>
            </a:r>
            <a:r>
              <a:rPr lang="en-US" sz="2800" dirty="0" smtClean="0"/>
              <a:t> is an accounting system emphasizing accountability rather than profitability, used by nonprofit organizations and governments. In this system, a </a:t>
            </a:r>
            <a:r>
              <a:rPr lang="en-US" sz="2800" i="1" dirty="0" smtClean="0"/>
              <a:t>fund</a:t>
            </a:r>
            <a:r>
              <a:rPr lang="en-US" sz="2800" dirty="0" smtClean="0"/>
              <a:t> is a self-balancing set of accounts, segregated for specific purposes in accordance with laws and regulations or special restrictions and limitations.</a:t>
            </a:r>
            <a:endParaRPr lang="en-US" sz="2800" baseline="30000" dirty="0"/>
          </a:p>
          <a:p>
            <a:pPr marL="0" indent="0">
              <a:buNone/>
            </a:pPr>
            <a:r>
              <a:rPr lang="en-US" sz="2800" dirty="0" smtClean="0"/>
              <a:t>Government agencies have special requirements that must be shown in financial statements and reports, “how money is spent”, rather than how much profit was earned. </a:t>
            </a:r>
            <a:endParaRPr lang="en-US" sz="2800" dirty="0"/>
          </a:p>
        </p:txBody>
      </p:sp>
    </p:spTree>
    <p:extLst>
      <p:ext uri="{BB962C8B-B14F-4D97-AF65-F5344CB8AC3E}">
        <p14:creationId xmlns:p14="http://schemas.microsoft.com/office/powerpoint/2010/main" val="230092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Debt Service/Total Expenditures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dirty="0" smtClean="0"/>
              <a:t>From the previous table:</a:t>
            </a:r>
          </a:p>
          <a:p>
            <a:pPr>
              <a:buNone/>
            </a:pPr>
            <a:r>
              <a:rPr lang="en-US" dirty="0" smtClean="0"/>
              <a:t>Debt service: $316,776+$7,450=$324,226</a:t>
            </a:r>
          </a:p>
          <a:p>
            <a:pPr>
              <a:buNone/>
            </a:pPr>
            <a:r>
              <a:rPr lang="en-US" dirty="0" smtClean="0"/>
              <a:t>Total expenditures: $32,740,018</a:t>
            </a:r>
          </a:p>
          <a:p>
            <a:pPr>
              <a:buNone/>
            </a:pPr>
            <a:endParaRPr lang="en-US" dirty="0" smtClean="0"/>
          </a:p>
          <a:p>
            <a:pPr>
              <a:buNone/>
            </a:pPr>
            <a:r>
              <a:rPr lang="en-US" dirty="0" smtClean="0"/>
              <a:t>Debt Service/Total Expenditures:</a:t>
            </a:r>
          </a:p>
          <a:p>
            <a:pPr algn="ctr">
              <a:buNone/>
            </a:pPr>
            <a:r>
              <a:rPr lang="en-US" dirty="0" smtClean="0"/>
              <a:t>$324,226/$32,740,018=0.99%</a:t>
            </a:r>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93705" y="1600200"/>
            <a:ext cx="8156590" cy="45259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Debt Service/Total Expenditures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dirty="0" smtClean="0"/>
              <a:t>From the previous table:</a:t>
            </a:r>
          </a:p>
          <a:p>
            <a:pPr>
              <a:buNone/>
            </a:pPr>
            <a:r>
              <a:rPr lang="en-US" dirty="0" smtClean="0"/>
              <a:t>Debt service: </a:t>
            </a:r>
          </a:p>
          <a:p>
            <a:pPr algn="ctr">
              <a:buNone/>
            </a:pPr>
            <a:r>
              <a:rPr lang="en-US" dirty="0" smtClean="0"/>
              <a:t>$4,523,680+$3,268,677=$7,792,357</a:t>
            </a:r>
          </a:p>
          <a:p>
            <a:pPr>
              <a:buNone/>
            </a:pPr>
            <a:r>
              <a:rPr lang="en-US" dirty="0" smtClean="0"/>
              <a:t>Total expenditures: $160,840,571</a:t>
            </a:r>
          </a:p>
          <a:p>
            <a:pPr>
              <a:buNone/>
            </a:pPr>
            <a:endParaRPr lang="en-US" dirty="0" smtClean="0"/>
          </a:p>
          <a:p>
            <a:pPr>
              <a:buNone/>
            </a:pPr>
            <a:r>
              <a:rPr lang="en-US" dirty="0" smtClean="0"/>
              <a:t>Debt Service/Total Expenditures:</a:t>
            </a:r>
          </a:p>
          <a:p>
            <a:pPr algn="ctr">
              <a:buNone/>
            </a:pPr>
            <a:r>
              <a:rPr lang="en-US" dirty="0" smtClean="0"/>
              <a:t>$7,792,357 / $160,840,571 = 4.84%</a:t>
            </a:r>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081"/>
            <a:ext cx="9208424" cy="994172"/>
          </a:xfrm>
        </p:spPr>
        <p:txBody>
          <a:bodyPr>
            <a:noAutofit/>
          </a:bodyPr>
          <a:lstStyle/>
          <a:p>
            <a:r>
              <a:rPr lang="en-US" sz="4000" dirty="0"/>
              <a:t>Unassigned &amp; Assigned Fund Balance / </a:t>
            </a:r>
            <a:r>
              <a:rPr lang="en-US" sz="4000" dirty="0" smtClean="0"/>
              <a:t>       					Total </a:t>
            </a:r>
            <a:r>
              <a:rPr lang="en-US" sz="4000" dirty="0"/>
              <a:t>Expenditures </a:t>
            </a:r>
          </a:p>
        </p:txBody>
      </p:sp>
      <p:sp>
        <p:nvSpPr>
          <p:cNvPr id="3" name="Content Placeholder 2"/>
          <p:cNvSpPr>
            <a:spLocks noGrp="1"/>
          </p:cNvSpPr>
          <p:nvPr>
            <p:ph idx="1"/>
          </p:nvPr>
        </p:nvSpPr>
        <p:spPr>
          <a:xfrm>
            <a:off x="4830792" y="2492006"/>
            <a:ext cx="4313208" cy="3263504"/>
          </a:xfrm>
        </p:spPr>
        <p:txBody>
          <a:bodyPr>
            <a:normAutofit/>
          </a:bodyPr>
          <a:lstStyle/>
          <a:p>
            <a:pPr marL="0" indent="0">
              <a:buNone/>
            </a:pPr>
            <a:r>
              <a:rPr lang="en-US" sz="1600" dirty="0" smtClean="0">
                <a:solidFill>
                  <a:srgbClr val="00B0F0"/>
                </a:solidFill>
              </a:rPr>
              <a:t>Y/E 2014       </a:t>
            </a:r>
            <a:r>
              <a:rPr lang="en-US" sz="1600" dirty="0" smtClean="0"/>
              <a:t>38,275,675 </a:t>
            </a:r>
            <a:r>
              <a:rPr lang="en-US" sz="1600" dirty="0"/>
              <a:t>/ 25,978,828 = 147%</a:t>
            </a:r>
          </a:p>
          <a:p>
            <a:pPr marL="0" indent="0">
              <a:buNone/>
            </a:pPr>
            <a:r>
              <a:rPr lang="en-US" sz="1600" dirty="0" smtClean="0">
                <a:solidFill>
                  <a:srgbClr val="00B0F0"/>
                </a:solidFill>
              </a:rPr>
              <a:t>Y/E 2013       </a:t>
            </a:r>
            <a:r>
              <a:rPr lang="en-US" sz="1600" dirty="0" smtClean="0"/>
              <a:t>25,339,369 </a:t>
            </a:r>
            <a:r>
              <a:rPr lang="en-US" sz="1600" dirty="0"/>
              <a:t>/ 22,372,029 = 113%</a:t>
            </a:r>
          </a:p>
          <a:p>
            <a:pPr marL="0" indent="0">
              <a:buNone/>
            </a:pPr>
            <a:r>
              <a:rPr lang="en-US" sz="1600" dirty="0" smtClean="0">
                <a:solidFill>
                  <a:srgbClr val="00B0F0"/>
                </a:solidFill>
              </a:rPr>
              <a:t>Y/E 2012       </a:t>
            </a:r>
            <a:r>
              <a:rPr lang="en-US" sz="1600" dirty="0" smtClean="0"/>
              <a:t>19,834,875 </a:t>
            </a:r>
            <a:r>
              <a:rPr lang="en-US" sz="1600" dirty="0"/>
              <a:t>/ 22,839,394 =   86%  </a:t>
            </a:r>
            <a:r>
              <a:rPr lang="en-US" sz="1600" dirty="0" smtClean="0"/>
              <a:t>	</a:t>
            </a:r>
            <a:endParaRPr lang="en-US" sz="1600" dirty="0"/>
          </a:p>
        </p:txBody>
      </p:sp>
      <p:pic>
        <p:nvPicPr>
          <p:cNvPr id="4" name="Picture 3"/>
          <p:cNvPicPr>
            <a:picLocks noChangeAspect="1"/>
          </p:cNvPicPr>
          <p:nvPr/>
        </p:nvPicPr>
        <p:blipFill>
          <a:blip r:embed="rId2" cstate="print"/>
          <a:stretch>
            <a:fillRect/>
          </a:stretch>
        </p:blipFill>
        <p:spPr>
          <a:xfrm>
            <a:off x="167775" y="972030"/>
            <a:ext cx="4595611" cy="5885970"/>
          </a:xfrm>
          <a:prstGeom prst="rect">
            <a:avLst/>
          </a:prstGeom>
        </p:spPr>
      </p:pic>
      <p:sp>
        <p:nvSpPr>
          <p:cNvPr id="5" name="TextBox 4"/>
          <p:cNvSpPr txBox="1"/>
          <p:nvPr/>
        </p:nvSpPr>
        <p:spPr>
          <a:xfrm>
            <a:off x="5341692" y="3800916"/>
            <a:ext cx="2930236" cy="584775"/>
          </a:xfrm>
          <a:prstGeom prst="rect">
            <a:avLst/>
          </a:prstGeom>
          <a:noFill/>
        </p:spPr>
        <p:txBody>
          <a:bodyPr wrap="square" rtlCol="0">
            <a:spAutoFit/>
          </a:bodyPr>
          <a:lstStyle/>
          <a:p>
            <a:pPr algn="ctr"/>
            <a:r>
              <a:rPr lang="en-US" sz="1600" dirty="0"/>
              <a:t>% Going Up Indicates Structured Budget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399" y="4436266"/>
            <a:ext cx="1315555" cy="1366811"/>
          </a:xfrm>
          <a:prstGeom prst="rect">
            <a:avLst/>
          </a:prstGeom>
        </p:spPr>
      </p:pic>
      <p:sp>
        <p:nvSpPr>
          <p:cNvPr id="7" name="Oval 6"/>
          <p:cNvSpPr/>
          <p:nvPr/>
        </p:nvSpPr>
        <p:spPr>
          <a:xfrm>
            <a:off x="3890513" y="6545306"/>
            <a:ext cx="664836" cy="31269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3926313" y="4704689"/>
            <a:ext cx="656319" cy="1969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659550" y="797442"/>
            <a:ext cx="3752961" cy="554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83977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US" dirty="0" smtClean="0"/>
              <a:t>Pension Plan Funded Ratio</a:t>
            </a:r>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None/>
            </a:pPr>
            <a:endParaRPr lang="en-US" dirty="0" smtClean="0"/>
          </a:p>
          <a:p>
            <a:pPr marL="514350" indent="-514350">
              <a:buNone/>
            </a:pPr>
            <a:r>
              <a:rPr lang="en-US" dirty="0" smtClean="0"/>
              <a:t>Ideally the funding should be increasing over time.  Decreasing trend may indicate an increasing burden on the tax base and/or poor plan management.</a:t>
            </a:r>
          </a:p>
          <a:p>
            <a:pPr marL="914400" lvl="1" indent="-514350"/>
            <a:r>
              <a:rPr lang="en-US" dirty="0" smtClean="0"/>
              <a:t>Plan funding ratio is set forth in the Notes to the Financial Statements</a:t>
            </a:r>
          </a:p>
          <a:p>
            <a:pPr marL="914400" lvl="1" indent="-514350">
              <a:buNone/>
            </a:pPr>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Pension Plan Funded Ratio</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525640" y="1600200"/>
            <a:ext cx="8092720" cy="4525963"/>
          </a:xfrm>
          <a:prstGeom prst="rect">
            <a:avLst/>
          </a:prstGeom>
          <a:noFill/>
          <a:ln w="9525">
            <a:noFill/>
            <a:miter lim="800000"/>
            <a:headEnd/>
            <a:tailEnd/>
          </a:ln>
        </p:spPr>
      </p:pic>
      <p:sp>
        <p:nvSpPr>
          <p:cNvPr id="5" name="Right Arrow 4"/>
          <p:cNvSpPr/>
          <p:nvPr/>
        </p:nvSpPr>
        <p:spPr>
          <a:xfrm>
            <a:off x="4842662" y="3686861"/>
            <a:ext cx="329184" cy="22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42662" y="4256227"/>
            <a:ext cx="329184" cy="22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842662" y="4832909"/>
            <a:ext cx="329184" cy="22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91" y="0"/>
            <a:ext cx="8746609" cy="994172"/>
          </a:xfrm>
        </p:spPr>
        <p:txBody>
          <a:bodyPr>
            <a:normAutofit fontScale="90000"/>
          </a:bodyPr>
          <a:lstStyle/>
          <a:p>
            <a:r>
              <a:rPr lang="en-US" dirty="0" smtClean="0"/>
              <a:t>Cash &amp; Investment / Total Expenditures</a:t>
            </a:r>
            <a:endParaRPr lang="en-US" dirty="0"/>
          </a:p>
        </p:txBody>
      </p:sp>
      <p:sp>
        <p:nvSpPr>
          <p:cNvPr id="4" name="Content Placeholder 2"/>
          <p:cNvSpPr txBox="1">
            <a:spLocks/>
          </p:cNvSpPr>
          <p:nvPr/>
        </p:nvSpPr>
        <p:spPr>
          <a:xfrm>
            <a:off x="4649932" y="2369864"/>
            <a:ext cx="4739294" cy="124487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B0F0"/>
                </a:solidFill>
              </a:rPr>
              <a:t>Year End </a:t>
            </a:r>
            <a:r>
              <a:rPr lang="en-US" sz="1600" dirty="0" smtClean="0">
                <a:solidFill>
                  <a:srgbClr val="00B0F0"/>
                </a:solidFill>
              </a:rPr>
              <a:t>2014    </a:t>
            </a:r>
            <a:r>
              <a:rPr lang="en-US" sz="1600" dirty="0" smtClean="0"/>
              <a:t>39,820,641 </a:t>
            </a:r>
            <a:r>
              <a:rPr lang="en-US" sz="1600" dirty="0"/>
              <a:t>/ 25,978,828 = 153%</a:t>
            </a:r>
          </a:p>
          <a:p>
            <a:pPr marL="0" indent="0">
              <a:buNone/>
            </a:pPr>
            <a:r>
              <a:rPr lang="en-US" sz="1600" dirty="0">
                <a:solidFill>
                  <a:srgbClr val="00B0F0"/>
                </a:solidFill>
              </a:rPr>
              <a:t>Year End </a:t>
            </a:r>
            <a:r>
              <a:rPr lang="en-US" sz="1600" dirty="0" smtClean="0">
                <a:solidFill>
                  <a:srgbClr val="00B0F0"/>
                </a:solidFill>
              </a:rPr>
              <a:t>2013    </a:t>
            </a:r>
            <a:r>
              <a:rPr lang="en-US" sz="1600" dirty="0" smtClean="0"/>
              <a:t>25,757,366 </a:t>
            </a:r>
            <a:r>
              <a:rPr lang="en-US" sz="1600" dirty="0"/>
              <a:t>/ 22,372,029 = 115%</a:t>
            </a:r>
          </a:p>
          <a:p>
            <a:pPr marL="0" indent="0">
              <a:buNone/>
            </a:pPr>
            <a:r>
              <a:rPr lang="en-US" sz="1600" dirty="0">
                <a:solidFill>
                  <a:srgbClr val="00B0F0"/>
                </a:solidFill>
              </a:rPr>
              <a:t>Year End </a:t>
            </a:r>
            <a:r>
              <a:rPr lang="en-US" sz="1600" dirty="0" smtClean="0">
                <a:solidFill>
                  <a:srgbClr val="00B0F0"/>
                </a:solidFill>
              </a:rPr>
              <a:t>2012    </a:t>
            </a:r>
            <a:r>
              <a:rPr lang="en-US" sz="1600" dirty="0" smtClean="0"/>
              <a:t>20,369,676 </a:t>
            </a:r>
            <a:r>
              <a:rPr lang="en-US" sz="1600" dirty="0"/>
              <a:t>/ 22,839,394 =   89%  </a:t>
            </a:r>
            <a:r>
              <a:rPr lang="en-US" sz="2100" dirty="0"/>
              <a:t>	</a:t>
            </a:r>
          </a:p>
        </p:txBody>
      </p:sp>
      <p:pic>
        <p:nvPicPr>
          <p:cNvPr id="5" name="Picture 4"/>
          <p:cNvPicPr>
            <a:picLocks noChangeAspect="1"/>
          </p:cNvPicPr>
          <p:nvPr/>
        </p:nvPicPr>
        <p:blipFill>
          <a:blip r:embed="rId2" cstate="print"/>
          <a:stretch>
            <a:fillRect/>
          </a:stretch>
        </p:blipFill>
        <p:spPr>
          <a:xfrm>
            <a:off x="314325" y="843626"/>
            <a:ext cx="4268308" cy="5749981"/>
          </a:xfrm>
          <a:prstGeom prst="rect">
            <a:avLst/>
          </a:prstGeom>
        </p:spPr>
      </p:pic>
      <p:sp>
        <p:nvSpPr>
          <p:cNvPr id="7" name="Oval 6"/>
          <p:cNvSpPr/>
          <p:nvPr/>
        </p:nvSpPr>
        <p:spPr>
          <a:xfrm>
            <a:off x="3859620" y="1733108"/>
            <a:ext cx="701748" cy="4040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TextBox 7"/>
          <p:cNvSpPr txBox="1"/>
          <p:nvPr/>
        </p:nvSpPr>
        <p:spPr>
          <a:xfrm>
            <a:off x="4996124" y="3801760"/>
            <a:ext cx="3293568" cy="830997"/>
          </a:xfrm>
          <a:prstGeom prst="rect">
            <a:avLst/>
          </a:prstGeom>
          <a:noFill/>
        </p:spPr>
        <p:txBody>
          <a:bodyPr wrap="square" rtlCol="0">
            <a:spAutoFit/>
          </a:bodyPr>
          <a:lstStyle/>
          <a:p>
            <a:pPr algn="ctr"/>
            <a:r>
              <a:rPr lang="en-US" sz="1600" dirty="0"/>
              <a:t>% Going Up Indicates Government Has Not Over Extended Itself/Cash Is Available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498" y="4715320"/>
            <a:ext cx="1315555" cy="1366811"/>
          </a:xfrm>
          <a:prstGeom prst="rect">
            <a:avLst/>
          </a:prstGeom>
        </p:spPr>
      </p:pic>
      <p:sp>
        <p:nvSpPr>
          <p:cNvPr id="10" name="Oval 9"/>
          <p:cNvSpPr/>
          <p:nvPr/>
        </p:nvSpPr>
        <p:spPr>
          <a:xfrm>
            <a:off x="1699880" y="779320"/>
            <a:ext cx="1700213" cy="42709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50886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Indicators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514350" indent="-514350">
              <a:buNone/>
            </a:pPr>
            <a:r>
              <a:rPr lang="en-US" dirty="0" smtClean="0"/>
              <a:t>OPEB Funded Ratio</a:t>
            </a:r>
          </a:p>
          <a:p>
            <a:pPr marL="514350" indent="-514350"/>
            <a:r>
              <a:rPr lang="en-US" dirty="0" smtClean="0"/>
              <a:t>Ideally the funding should be increasing over time.  Decreasing trend may indicate an increasing burden on the tax base and/or poor plan management. Entities that use the pay-as-you-go method will see increasingly greater cost in the future compared with those that fund the plan</a:t>
            </a:r>
          </a:p>
          <a:p>
            <a:pPr marL="914400" lvl="1" indent="-514350"/>
            <a:r>
              <a:rPr lang="en-US" dirty="0" smtClean="0"/>
              <a:t>OPEB funding ratio is set forth in the Notes to the Financial Statements</a:t>
            </a:r>
          </a:p>
          <a:p>
            <a:pPr marL="914400" lvl="1" indent="-514350">
              <a:buNone/>
            </a:pPr>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OPEB Funded Ratio</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528638" y="1815383"/>
            <a:ext cx="8086725" cy="12573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04788" y="3879723"/>
            <a:ext cx="8734425" cy="2609850"/>
          </a:xfrm>
          <a:prstGeom prst="rect">
            <a:avLst/>
          </a:prstGeom>
          <a:noFill/>
          <a:ln w="9525">
            <a:noFill/>
            <a:miter lim="800000"/>
            <a:headEnd/>
            <a:tailEnd/>
          </a:ln>
        </p:spPr>
      </p:pic>
      <p:sp>
        <p:nvSpPr>
          <p:cNvPr id="10" name="Down Arrow 9"/>
          <p:cNvSpPr/>
          <p:nvPr/>
        </p:nvSpPr>
        <p:spPr>
          <a:xfrm>
            <a:off x="5544922" y="4411066"/>
            <a:ext cx="336499" cy="541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158" y="234631"/>
            <a:ext cx="1543820" cy="160436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81" y="195877"/>
            <a:ext cx="8377037" cy="1325563"/>
          </a:xfrm>
        </p:spPr>
        <p:txBody>
          <a:bodyPr>
            <a:normAutofit/>
          </a:bodyPr>
          <a:lstStyle/>
          <a:p>
            <a:r>
              <a:rPr lang="en-US" sz="4000" dirty="0" smtClean="0"/>
              <a:t>Excess Revenues Over (Under) Expenditures/ Total Revenues</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5131" y="4470772"/>
            <a:ext cx="1315555" cy="1366811"/>
          </a:xfrm>
          <a:prstGeom prst="rect">
            <a:avLst/>
          </a:prstGeom>
        </p:spPr>
      </p:pic>
      <p:sp>
        <p:nvSpPr>
          <p:cNvPr id="6" name="Content Placeholder 2"/>
          <p:cNvSpPr txBox="1">
            <a:spLocks/>
          </p:cNvSpPr>
          <p:nvPr/>
        </p:nvSpPr>
        <p:spPr>
          <a:xfrm>
            <a:off x="4284921" y="2211572"/>
            <a:ext cx="5026372" cy="139438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B0F0"/>
                </a:solidFill>
              </a:rPr>
              <a:t>Year End 2014</a:t>
            </a:r>
            <a:r>
              <a:rPr lang="en-US" sz="1600" dirty="0"/>
              <a:t>	6,030,345 / 32,009,173 = 19%</a:t>
            </a:r>
          </a:p>
          <a:p>
            <a:pPr marL="0" indent="0">
              <a:buNone/>
            </a:pPr>
            <a:r>
              <a:rPr lang="en-US" sz="1600" dirty="0">
                <a:solidFill>
                  <a:srgbClr val="00B0F0"/>
                </a:solidFill>
              </a:rPr>
              <a:t>Year End 2013</a:t>
            </a:r>
            <a:r>
              <a:rPr lang="en-US" sz="1600" dirty="0"/>
              <a:t>	1,210,730 / 24,050,124 =   5%</a:t>
            </a:r>
          </a:p>
          <a:p>
            <a:pPr marL="0" indent="0">
              <a:buNone/>
            </a:pPr>
            <a:r>
              <a:rPr lang="en-US" sz="1600" dirty="0">
                <a:solidFill>
                  <a:srgbClr val="00B0F0"/>
                </a:solidFill>
              </a:rPr>
              <a:t>Year End 2012</a:t>
            </a:r>
            <a:r>
              <a:rPr lang="en-US" sz="1600" dirty="0"/>
              <a:t>	5,794,568 / 28,166,597 = 20%  	</a:t>
            </a:r>
          </a:p>
        </p:txBody>
      </p:sp>
      <p:sp>
        <p:nvSpPr>
          <p:cNvPr id="8" name="TextBox 7"/>
          <p:cNvSpPr txBox="1"/>
          <p:nvPr/>
        </p:nvSpPr>
        <p:spPr>
          <a:xfrm>
            <a:off x="5286894" y="3986024"/>
            <a:ext cx="2712027" cy="507831"/>
          </a:xfrm>
          <a:prstGeom prst="rect">
            <a:avLst/>
          </a:prstGeom>
          <a:noFill/>
        </p:spPr>
        <p:txBody>
          <a:bodyPr wrap="square" rtlCol="0">
            <a:spAutoFit/>
          </a:bodyPr>
          <a:lstStyle/>
          <a:p>
            <a:pPr algn="ctr"/>
            <a:r>
              <a:rPr lang="en-US" sz="1350" dirty="0"/>
              <a:t>Current Revenues are Supporting Current Expenditures</a:t>
            </a:r>
          </a:p>
        </p:txBody>
      </p:sp>
      <p:pic>
        <p:nvPicPr>
          <p:cNvPr id="9" name="Picture 8"/>
          <p:cNvPicPr>
            <a:picLocks noChangeAspect="1"/>
          </p:cNvPicPr>
          <p:nvPr/>
        </p:nvPicPr>
        <p:blipFill>
          <a:blip r:embed="rId3" cstate="print"/>
          <a:stretch>
            <a:fillRect/>
          </a:stretch>
        </p:blipFill>
        <p:spPr>
          <a:xfrm>
            <a:off x="0" y="1508992"/>
            <a:ext cx="4072270" cy="5215684"/>
          </a:xfrm>
          <a:prstGeom prst="rect">
            <a:avLst/>
          </a:prstGeom>
        </p:spPr>
      </p:pic>
      <p:sp>
        <p:nvSpPr>
          <p:cNvPr id="10" name="Oval 9"/>
          <p:cNvSpPr/>
          <p:nvPr/>
        </p:nvSpPr>
        <p:spPr>
          <a:xfrm>
            <a:off x="3309458" y="3359889"/>
            <a:ext cx="582057" cy="20761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3370521" y="4997302"/>
            <a:ext cx="520995" cy="23888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191386" y="1392864"/>
            <a:ext cx="3763926" cy="5422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806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Funds</a:t>
            </a:r>
            <a:endParaRPr lang="en-US" dirty="0"/>
          </a:p>
        </p:txBody>
      </p:sp>
      <p:sp>
        <p:nvSpPr>
          <p:cNvPr id="4" name="Rectangle 3"/>
          <p:cNvSpPr txBox="1">
            <a:spLocks noChangeArrowheads="1"/>
          </p:cNvSpPr>
          <p:nvPr/>
        </p:nvSpPr>
        <p:spPr>
          <a:xfrm>
            <a:off x="830450" y="2125266"/>
            <a:ext cx="2819400" cy="3086100"/>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None/>
            </a:pPr>
            <a:r>
              <a:rPr lang="en-US" sz="1800" b="1" u="sng" dirty="0"/>
              <a:t>GOVERNMENTAL FUNDS</a:t>
            </a:r>
          </a:p>
          <a:p>
            <a:pPr marL="400050" indent="-400050">
              <a:buNone/>
            </a:pPr>
            <a:r>
              <a:rPr lang="en-US" sz="1800" b="1" dirty="0"/>
              <a:t>(Current Resources/Modified)</a:t>
            </a:r>
          </a:p>
          <a:p>
            <a:pPr marL="400050" indent="-400050" algn="ctr">
              <a:buNone/>
            </a:pPr>
            <a:endParaRPr lang="en-US" sz="1800" b="1" dirty="0">
              <a:solidFill>
                <a:schemeClr val="hlink"/>
              </a:solidFill>
            </a:endParaRPr>
          </a:p>
          <a:p>
            <a:pPr marL="400050" indent="-400050">
              <a:buFontTx/>
              <a:buAutoNum type="arabicPeriod"/>
            </a:pPr>
            <a:r>
              <a:rPr lang="en-US" sz="1800" dirty="0"/>
              <a:t>General Fund</a:t>
            </a:r>
          </a:p>
          <a:p>
            <a:pPr marL="400050" indent="-400050">
              <a:buFontTx/>
              <a:buAutoNum type="arabicPeriod"/>
            </a:pPr>
            <a:r>
              <a:rPr lang="en-US" sz="1800" dirty="0"/>
              <a:t>Special Revenue Fund</a:t>
            </a:r>
          </a:p>
          <a:p>
            <a:pPr marL="400050" indent="-400050">
              <a:buFontTx/>
              <a:buAutoNum type="arabicPeriod"/>
            </a:pPr>
            <a:r>
              <a:rPr lang="en-US" sz="1800" dirty="0"/>
              <a:t>Capital Project Fund</a:t>
            </a:r>
          </a:p>
          <a:p>
            <a:pPr marL="400050" indent="-400050">
              <a:buFontTx/>
              <a:buAutoNum type="arabicPeriod"/>
            </a:pPr>
            <a:r>
              <a:rPr lang="en-US" sz="1800" dirty="0"/>
              <a:t>Debt Service Fund</a:t>
            </a:r>
          </a:p>
          <a:p>
            <a:pPr marL="400050" indent="-400050">
              <a:buFontTx/>
              <a:buAutoNum type="arabicPeriod"/>
            </a:pPr>
            <a:r>
              <a:rPr lang="en-US" sz="1800" dirty="0"/>
              <a:t>Permanent Fund</a:t>
            </a:r>
          </a:p>
          <a:p>
            <a:pPr marL="400050" indent="-400050">
              <a:buFontTx/>
              <a:buAutoNum type="arabicPeriod"/>
            </a:pPr>
            <a:r>
              <a:rPr lang="en-US" sz="1800" dirty="0"/>
              <a:t>Special Assessment</a:t>
            </a:r>
          </a:p>
          <a:p>
            <a:pPr marL="400050" indent="-400050">
              <a:buNone/>
            </a:pPr>
            <a:endParaRPr lang="en-US" sz="1500" dirty="0"/>
          </a:p>
          <a:p>
            <a:pPr marL="400050" indent="-400050">
              <a:buNone/>
            </a:pPr>
            <a:endParaRPr lang="en-US" sz="1800" dirty="0"/>
          </a:p>
        </p:txBody>
      </p:sp>
      <p:sp>
        <p:nvSpPr>
          <p:cNvPr id="5" name="Rectangle 4"/>
          <p:cNvSpPr txBox="1">
            <a:spLocks noChangeArrowheads="1"/>
          </p:cNvSpPr>
          <p:nvPr/>
        </p:nvSpPr>
        <p:spPr>
          <a:xfrm>
            <a:off x="4899765" y="1439382"/>
            <a:ext cx="2819400" cy="308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None/>
            </a:pPr>
            <a:r>
              <a:rPr lang="en-US" sz="1600" b="1" u="sng" dirty="0"/>
              <a:t>PROPRIETARY FUNDS</a:t>
            </a:r>
          </a:p>
          <a:p>
            <a:pPr marL="400050" indent="-400050">
              <a:buNone/>
            </a:pPr>
            <a:r>
              <a:rPr lang="en-US" sz="1600" b="1" u="sng" dirty="0"/>
              <a:t>(Economic Resources/Full Accrual)</a:t>
            </a:r>
          </a:p>
          <a:p>
            <a:pPr marL="400050" indent="-400050">
              <a:buFontTx/>
              <a:buAutoNum type="arabicPeriod"/>
            </a:pPr>
            <a:endParaRPr lang="en-US" sz="800" dirty="0" smtClean="0"/>
          </a:p>
          <a:p>
            <a:pPr marL="400050" indent="-400050">
              <a:buFontTx/>
              <a:buAutoNum type="arabicPeriod"/>
            </a:pPr>
            <a:r>
              <a:rPr lang="en-US" sz="1600" dirty="0" smtClean="0"/>
              <a:t>Enterprise </a:t>
            </a:r>
            <a:r>
              <a:rPr lang="en-US" sz="1600" dirty="0"/>
              <a:t>Funds</a:t>
            </a:r>
          </a:p>
          <a:p>
            <a:pPr marL="400050" indent="-400050">
              <a:buFontTx/>
              <a:buAutoNum type="arabicPeriod"/>
            </a:pPr>
            <a:r>
              <a:rPr lang="en-US" sz="1600" dirty="0"/>
              <a:t>Internal Service Funds</a:t>
            </a:r>
          </a:p>
          <a:p>
            <a:pPr marL="400050" indent="-400050">
              <a:buNone/>
            </a:pPr>
            <a:endParaRPr lang="en-US" sz="1600" b="1" u="sng" dirty="0" smtClean="0"/>
          </a:p>
          <a:p>
            <a:pPr marL="400050" indent="-400050">
              <a:buNone/>
            </a:pPr>
            <a:r>
              <a:rPr lang="en-US" sz="1600" b="1" u="sng" dirty="0" smtClean="0"/>
              <a:t>FIDUCIARY </a:t>
            </a:r>
            <a:r>
              <a:rPr lang="en-US" sz="1600" b="1" u="sng" dirty="0"/>
              <a:t>FUNDS</a:t>
            </a:r>
          </a:p>
          <a:p>
            <a:pPr marL="400050" indent="-400050">
              <a:buNone/>
            </a:pPr>
            <a:r>
              <a:rPr lang="en-US" sz="1600" b="1" u="sng" dirty="0"/>
              <a:t>(Economic Resources/Full Accrual)</a:t>
            </a:r>
          </a:p>
          <a:p>
            <a:pPr marL="400050" indent="-400050">
              <a:buNone/>
            </a:pPr>
            <a:endParaRPr lang="en-US" sz="800" b="1" u="sng" dirty="0"/>
          </a:p>
          <a:p>
            <a:pPr marL="400050" indent="-400050">
              <a:buFontTx/>
              <a:buAutoNum type="arabicPeriod"/>
            </a:pPr>
            <a:r>
              <a:rPr lang="en-US" sz="1600" dirty="0"/>
              <a:t>Agency Funds</a:t>
            </a:r>
          </a:p>
          <a:p>
            <a:pPr marL="400050" indent="-400050">
              <a:buFontTx/>
              <a:buAutoNum type="arabicPeriod"/>
            </a:pPr>
            <a:r>
              <a:rPr lang="en-US" sz="1600" dirty="0"/>
              <a:t>Pension Funds</a:t>
            </a:r>
          </a:p>
          <a:p>
            <a:pPr marL="400050" indent="-400050">
              <a:buFontTx/>
              <a:buAutoNum type="arabicPeriod"/>
            </a:pPr>
            <a:r>
              <a:rPr lang="en-US" sz="1600" dirty="0"/>
              <a:t>Investment Trust Funds</a:t>
            </a:r>
          </a:p>
          <a:p>
            <a:pPr marL="400050" indent="-400050">
              <a:buFontTx/>
              <a:buAutoNum type="arabicPeriod"/>
            </a:pPr>
            <a:r>
              <a:rPr lang="en-US" sz="1600" dirty="0"/>
              <a:t>Private Purpose Trust Funds</a:t>
            </a:r>
          </a:p>
        </p:txBody>
      </p:sp>
    </p:spTree>
    <p:extLst>
      <p:ext uri="{BB962C8B-B14F-4D97-AF65-F5344CB8AC3E}">
        <p14:creationId xmlns:p14="http://schemas.microsoft.com/office/powerpoint/2010/main" val="1136836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Indicators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None/>
            </a:pPr>
            <a:r>
              <a:rPr lang="en-US" dirty="0" smtClean="0"/>
              <a:t>Unassigned Fund Balance Year/Year </a:t>
            </a:r>
          </a:p>
          <a:p>
            <a:pPr marL="514350" indent="-514350"/>
            <a:r>
              <a:rPr lang="en-US" dirty="0" smtClean="0"/>
              <a:t>Unassigned fund balance is the fund balance that provides flexibility to the city.  Too low indicates possible concerns for no resources for the unexpected and millage rate increases; too high may indicate a higher than necessary millage rate.</a:t>
            </a:r>
          </a:p>
          <a:p>
            <a:pPr marL="914400" lvl="1" indent="-514350"/>
            <a:r>
              <a:rPr lang="en-US" dirty="0" smtClean="0"/>
              <a:t>Data is shown in the Balance Sheet. </a:t>
            </a:r>
          </a:p>
          <a:p>
            <a:pPr marL="914400" lvl="1" indent="-514350">
              <a:buNone/>
            </a:pPr>
            <a:endParaRPr lang="en-US" dirty="0" smtClean="0"/>
          </a:p>
          <a:p>
            <a:endParaRPr lang="en-US" dirty="0"/>
          </a:p>
        </p:txBody>
      </p:sp>
    </p:spTree>
    <p:extLst>
      <p:ext uri="{BB962C8B-B14F-4D97-AF65-F5344CB8AC3E}">
        <p14:creationId xmlns:p14="http://schemas.microsoft.com/office/powerpoint/2010/main" val="2707455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Unassigned Fund Balance</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777240" y="3183501"/>
            <a:ext cx="7611466" cy="1892966"/>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786384" y="1207007"/>
            <a:ext cx="7593178" cy="1885989"/>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775412" y="5123383"/>
            <a:ext cx="7615123" cy="1600200"/>
          </a:xfrm>
          <a:prstGeom prst="rect">
            <a:avLst/>
          </a:prstGeom>
          <a:noFill/>
          <a:ln w="9525">
            <a:noFill/>
            <a:miter lim="800000"/>
            <a:headEnd/>
            <a:tailEnd/>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5318" y="164585"/>
            <a:ext cx="977542" cy="1015629"/>
          </a:xfrm>
          <a:prstGeom prst="rect">
            <a:avLst/>
          </a:prstGeom>
        </p:spPr>
      </p:pic>
      <p:sp>
        <p:nvSpPr>
          <p:cNvPr id="7" name="TextBox 6"/>
          <p:cNvSpPr txBox="1"/>
          <p:nvPr/>
        </p:nvSpPr>
        <p:spPr>
          <a:xfrm>
            <a:off x="2410047" y="1467293"/>
            <a:ext cx="999460" cy="369332"/>
          </a:xfrm>
          <a:prstGeom prst="rect">
            <a:avLst/>
          </a:prstGeom>
          <a:noFill/>
        </p:spPr>
        <p:txBody>
          <a:bodyPr wrap="square" rtlCol="0">
            <a:spAutoFit/>
          </a:bodyPr>
          <a:lstStyle/>
          <a:p>
            <a:r>
              <a:rPr lang="en-US" dirty="0" smtClean="0"/>
              <a:t>FY 2011</a:t>
            </a:r>
            <a:endParaRPr lang="en-US" dirty="0"/>
          </a:p>
        </p:txBody>
      </p:sp>
      <p:sp>
        <p:nvSpPr>
          <p:cNvPr id="8" name="TextBox 7"/>
          <p:cNvSpPr txBox="1"/>
          <p:nvPr/>
        </p:nvSpPr>
        <p:spPr>
          <a:xfrm>
            <a:off x="2410047" y="3331535"/>
            <a:ext cx="999460" cy="369332"/>
          </a:xfrm>
          <a:prstGeom prst="rect">
            <a:avLst/>
          </a:prstGeom>
          <a:noFill/>
        </p:spPr>
        <p:txBody>
          <a:bodyPr wrap="square" rtlCol="0">
            <a:spAutoFit/>
          </a:bodyPr>
          <a:lstStyle/>
          <a:p>
            <a:r>
              <a:rPr lang="en-US" dirty="0" smtClean="0"/>
              <a:t>FY 2012</a:t>
            </a:r>
            <a:endParaRPr lang="en-US" dirty="0"/>
          </a:p>
        </p:txBody>
      </p:sp>
      <p:sp>
        <p:nvSpPr>
          <p:cNvPr id="9" name="TextBox 8"/>
          <p:cNvSpPr txBox="1"/>
          <p:nvPr/>
        </p:nvSpPr>
        <p:spPr>
          <a:xfrm>
            <a:off x="2410047" y="5302102"/>
            <a:ext cx="999460" cy="369332"/>
          </a:xfrm>
          <a:prstGeom prst="rect">
            <a:avLst/>
          </a:prstGeom>
          <a:noFill/>
        </p:spPr>
        <p:txBody>
          <a:bodyPr wrap="square" rtlCol="0">
            <a:spAutoFit/>
          </a:bodyPr>
          <a:lstStyle/>
          <a:p>
            <a:r>
              <a:rPr lang="en-US" dirty="0" smtClean="0"/>
              <a:t>FY 2013</a:t>
            </a:r>
            <a:endParaRPr lang="en-US" dirty="0"/>
          </a:p>
        </p:txBody>
      </p:sp>
      <p:sp>
        <p:nvSpPr>
          <p:cNvPr id="10" name="Right Arrow 9"/>
          <p:cNvSpPr/>
          <p:nvPr/>
        </p:nvSpPr>
        <p:spPr>
          <a:xfrm>
            <a:off x="2459665" y="2169042"/>
            <a:ext cx="1201479"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470298" y="4075815"/>
            <a:ext cx="1201479"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470298" y="6173972"/>
            <a:ext cx="1201479"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455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5594"/>
            <a:ext cx="7886700" cy="994172"/>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6869348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962150"/>
            <a:ext cx="7886700" cy="1781175"/>
          </a:xfrm>
        </p:spPr>
        <p:txBody>
          <a:bodyPr>
            <a:normAutofit fontScale="90000"/>
          </a:bodyPr>
          <a:lstStyle/>
          <a:p>
            <a:pPr algn="ctr"/>
            <a:r>
              <a:rPr lang="en-US" sz="4800" i="1" dirty="0" smtClean="0"/>
              <a:t>The End</a:t>
            </a:r>
            <a:br>
              <a:rPr lang="en-US" sz="4800" i="1" dirty="0" smtClean="0"/>
            </a:br>
            <a:r>
              <a:rPr lang="en-US" dirty="0" smtClean="0"/>
              <a:t/>
            </a:r>
            <a:br>
              <a:rPr lang="en-US" dirty="0" smtClean="0"/>
            </a:br>
            <a:r>
              <a:rPr lang="en-US" sz="4000" dirty="0" smtClean="0"/>
              <a:t>Thank you for your attention!</a:t>
            </a:r>
            <a:endParaRPr lang="en-US" sz="4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139847" y="417195"/>
            <a:ext cx="1665156" cy="150876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3829050" y="4705350"/>
            <a:ext cx="1619250" cy="1676400"/>
          </a:xfrm>
          <a:prstGeom prst="rect">
            <a:avLst/>
          </a:prstGeom>
          <a:noFill/>
          <a:ln w="9525">
            <a:noFill/>
            <a:miter lim="800000"/>
            <a:headEnd/>
            <a:tailEnd/>
          </a:ln>
        </p:spPr>
      </p:pic>
    </p:spTree>
    <p:extLst>
      <p:ext uri="{BB962C8B-B14F-4D97-AF65-F5344CB8AC3E}">
        <p14:creationId xmlns:p14="http://schemas.microsoft.com/office/powerpoint/2010/main" val="3686934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912" y="648586"/>
            <a:ext cx="7631851" cy="6163226"/>
          </a:xfrm>
          <a:prstGeom prst="rect">
            <a:avLst/>
          </a:prstGeom>
          <a:noFill/>
        </p:spPr>
        <p:txBody>
          <a:bodyPr wrap="square" rtlCol="0">
            <a:spAutoFit/>
          </a:bodyPr>
          <a:lstStyle/>
          <a:p>
            <a:r>
              <a:rPr lang="en-US" sz="3300" dirty="0">
                <a:latin typeface="+mj-lt"/>
              </a:rPr>
              <a:t>Full Accrual</a:t>
            </a:r>
          </a:p>
          <a:p>
            <a:r>
              <a:rPr lang="en-US" sz="2400" dirty="0"/>
              <a:t>Is the process of tracking only transactions not cash flow. In accrual accounting, the point is to actually record all transactions when they take place.</a:t>
            </a:r>
          </a:p>
          <a:p>
            <a:r>
              <a:rPr lang="en-US" sz="2400" dirty="0"/>
              <a:t>When a business performs a service it records the income earned, when it buys an item it records the expense.</a:t>
            </a:r>
          </a:p>
          <a:p>
            <a:endParaRPr lang="en-US" sz="1350" dirty="0"/>
          </a:p>
          <a:p>
            <a:r>
              <a:rPr lang="en-US" sz="3300" dirty="0">
                <a:latin typeface="+mj-lt"/>
              </a:rPr>
              <a:t>Modified Accrual</a:t>
            </a:r>
          </a:p>
          <a:p>
            <a:r>
              <a:rPr lang="en-US" sz="2400" dirty="0"/>
              <a:t>Combines some elements of cash method of accounting with the full accrual method. Income earned is primarily the same as full accrual, but expenses are only recorder when they are paid.</a:t>
            </a:r>
          </a:p>
          <a:p>
            <a:r>
              <a:rPr lang="en-US" sz="2400" dirty="0"/>
              <a:t>When a City decides to buy an asset and actually purchases it, the expense will only be counted – and only reduce net income-- in the period which the check is actually cashed. </a:t>
            </a:r>
          </a:p>
          <a:p>
            <a:endParaRPr lang="en-US" sz="1350" dirty="0"/>
          </a:p>
          <a:p>
            <a:endParaRPr lang="en-US" sz="1350" dirty="0"/>
          </a:p>
        </p:txBody>
      </p:sp>
    </p:spTree>
    <p:extLst>
      <p:ext uri="{BB962C8B-B14F-4D97-AF65-F5344CB8AC3E}">
        <p14:creationId xmlns:p14="http://schemas.microsoft.com/office/powerpoint/2010/main" val="305949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CAFR</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dirty="0" smtClean="0"/>
              <a:t>Comprehensive Annual Financial Report</a:t>
            </a:r>
          </a:p>
          <a:p>
            <a:pPr marL="0" indent="0">
              <a:buNone/>
            </a:pPr>
            <a:r>
              <a:rPr lang="en-US" sz="2600" dirty="0" smtClean="0"/>
              <a:t>A set of governmental financial statements that </a:t>
            </a:r>
            <a:r>
              <a:rPr lang="en-US" sz="2600" dirty="0"/>
              <a:t>complies with the accounting requirements promulgated by the </a:t>
            </a:r>
            <a:r>
              <a:rPr lang="en-US" sz="2600" dirty="0" smtClean="0"/>
              <a:t>Governmental Accounting Standards Board (</a:t>
            </a:r>
            <a:r>
              <a:rPr lang="en-US" sz="2600" dirty="0" err="1" smtClean="0"/>
              <a:t>GASB</a:t>
            </a:r>
            <a:r>
              <a:rPr lang="en-US" sz="2600" dirty="0"/>
              <a:t>). </a:t>
            </a:r>
            <a:endParaRPr lang="en-US" sz="2600" dirty="0" smtClean="0"/>
          </a:p>
          <a:p>
            <a:pPr marL="0" indent="0">
              <a:buNone/>
            </a:pPr>
            <a:r>
              <a:rPr lang="en-US" sz="2600" dirty="0" smtClean="0"/>
              <a:t>A </a:t>
            </a:r>
            <a:r>
              <a:rPr lang="en-US" sz="2600" dirty="0" err="1"/>
              <a:t>CAFR</a:t>
            </a:r>
            <a:r>
              <a:rPr lang="en-US" sz="2600" dirty="0"/>
              <a:t> is "compiled" by </a:t>
            </a:r>
            <a:r>
              <a:rPr lang="en-US" sz="2600" dirty="0" smtClean="0"/>
              <a:t>accounting </a:t>
            </a:r>
            <a:r>
              <a:rPr lang="en-US" sz="2600" dirty="0"/>
              <a:t>staff and "audited" by an external </a:t>
            </a:r>
            <a:r>
              <a:rPr lang="en-US" sz="2600" dirty="0" smtClean="0"/>
              <a:t>American Institute of Certified Public Accountants (</a:t>
            </a:r>
            <a:r>
              <a:rPr lang="en-US" sz="2600" dirty="0" err="1" smtClean="0"/>
              <a:t>AICPA</a:t>
            </a:r>
            <a:r>
              <a:rPr lang="en-US" sz="2600" dirty="0"/>
              <a:t>) certified accounting firm utilizing </a:t>
            </a:r>
            <a:r>
              <a:rPr lang="en-US" sz="2600" dirty="0" err="1"/>
              <a:t>GASB</a:t>
            </a:r>
            <a:r>
              <a:rPr lang="en-US" sz="2600" dirty="0"/>
              <a:t> requirements. It is composed of three sections: Introductory, Financial and Statistical</a:t>
            </a:r>
            <a:r>
              <a:rPr lang="en-US" sz="2600" dirty="0" smtClean="0"/>
              <a:t>. </a:t>
            </a:r>
            <a:r>
              <a:rPr lang="en-US" sz="2600" dirty="0"/>
              <a:t>It combines the financial information of fund </a:t>
            </a:r>
            <a:r>
              <a:rPr lang="en-US" sz="2600" dirty="0" smtClean="0"/>
              <a:t>accounting and </a:t>
            </a:r>
            <a:r>
              <a:rPr lang="en-US" sz="2600" dirty="0"/>
              <a:t>Enterprise </a:t>
            </a:r>
            <a:r>
              <a:rPr lang="en-US" sz="2600" dirty="0" smtClean="0"/>
              <a:t>Authorities accounting</a:t>
            </a:r>
            <a:r>
              <a:rPr lang="en-US" sz="2600" dirty="0"/>
              <a:t>.</a:t>
            </a:r>
          </a:p>
          <a:p>
            <a:pPr marL="0" indent="0">
              <a:buNone/>
            </a:pPr>
            <a:endParaRPr lang="en-US" dirty="0"/>
          </a:p>
        </p:txBody>
      </p:sp>
    </p:spTree>
    <p:extLst>
      <p:ext uri="{BB962C8B-B14F-4D97-AF65-F5344CB8AC3E}">
        <p14:creationId xmlns:p14="http://schemas.microsoft.com/office/powerpoint/2010/main" val="354007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5594"/>
            <a:ext cx="7886700" cy="994172"/>
          </a:xfrm>
        </p:spPr>
        <p:txBody>
          <a:bodyPr/>
          <a:lstStyle/>
          <a:p>
            <a:pPr algn="ctr"/>
            <a:r>
              <a:rPr lang="en-US" dirty="0" smtClean="0"/>
              <a:t>Basic Financial Statements</a:t>
            </a:r>
            <a:endParaRPr lang="en-US" dirty="0"/>
          </a:p>
        </p:txBody>
      </p:sp>
    </p:spTree>
    <p:extLst>
      <p:ext uri="{BB962C8B-B14F-4D97-AF65-F5344CB8AC3E}">
        <p14:creationId xmlns:p14="http://schemas.microsoft.com/office/powerpoint/2010/main" val="245366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6077</TotalTime>
  <Words>2151</Words>
  <Application>Microsoft Office PowerPoint</Application>
  <PresentationFormat>On-screen Show (4:3)</PresentationFormat>
  <Paragraphs>269</Paragraphs>
  <Slides>63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Calibri</vt:lpstr>
      <vt:lpstr>Office Theme</vt:lpstr>
      <vt:lpstr>Public Finance 101</vt:lpstr>
      <vt:lpstr>Overview</vt:lpstr>
      <vt:lpstr>PowerPoint Presentation</vt:lpstr>
      <vt:lpstr>PowerPoint Presentation</vt:lpstr>
      <vt:lpstr>What is a fund?</vt:lpstr>
      <vt:lpstr>Types of Funds</vt:lpstr>
      <vt:lpstr>PowerPoint Presentation</vt:lpstr>
      <vt:lpstr>What is a CAFR?</vt:lpstr>
      <vt:lpstr>Basic Financial Statements</vt:lpstr>
      <vt:lpstr>Three Basic Financial Statements</vt:lpstr>
      <vt:lpstr>Balance Sheet</vt:lpstr>
      <vt:lpstr>Balance Sheet</vt:lpstr>
      <vt:lpstr>PowerPoint Presentation</vt:lpstr>
      <vt:lpstr>Income Statement</vt:lpstr>
      <vt:lpstr>Statement of Revenues, Expenditures, and Changes in Fund Balance</vt:lpstr>
      <vt:lpstr>Sample Statement of Revenue, Expenditures, and Changes in Fund Balances</vt:lpstr>
      <vt:lpstr>Statement of Cash Flows</vt:lpstr>
      <vt:lpstr>Statement of Cash Flows</vt:lpstr>
      <vt:lpstr>Example Statement of Cash Flows</vt:lpstr>
      <vt:lpstr>Understanding Financial Statements</vt:lpstr>
      <vt:lpstr>Management Discussion and Analysis (MD&amp;A)</vt:lpstr>
      <vt:lpstr>Management Discussion and Analysis (MD&amp;A)</vt:lpstr>
      <vt:lpstr>PowerPoint Presentation</vt:lpstr>
      <vt:lpstr>PowerPoint Presentation</vt:lpstr>
      <vt:lpstr>Notes to the Financial Statements</vt:lpstr>
      <vt:lpstr>Notes to the Financial Statements</vt:lpstr>
      <vt:lpstr>Notes to the Financial Statements</vt:lpstr>
      <vt:lpstr>Notes to the Financial Statements</vt:lpstr>
      <vt:lpstr>Example of data presented in Notes</vt:lpstr>
      <vt:lpstr>Financial Stability</vt:lpstr>
      <vt:lpstr>Stabilization/Operating Reserve</vt:lpstr>
      <vt:lpstr>Fund Balance</vt:lpstr>
      <vt:lpstr>GASB Statement No. 54</vt:lpstr>
      <vt:lpstr>Components of Fund Balance (GASB Statement No.54) </vt:lpstr>
      <vt:lpstr>Sample GASB Statement No. 54 Fund Balances</vt:lpstr>
      <vt:lpstr>Financial Forecasting</vt:lpstr>
      <vt:lpstr>PowerPoint Presentation</vt:lpstr>
      <vt:lpstr>Financial Stability: Interfund Payables, Receivables, and Transfers</vt:lpstr>
      <vt:lpstr>Interfund transfers show in Statement of Revenues, Expenditures and Changes in Fund Balance</vt:lpstr>
      <vt:lpstr>Interfund Transfers may be summarized in  MD&amp;A</vt:lpstr>
      <vt:lpstr>Interfund Transfers will show in the Notes</vt:lpstr>
      <vt:lpstr>Debt Management Policy</vt:lpstr>
      <vt:lpstr>Debt Management Policy</vt:lpstr>
      <vt:lpstr>Debt Management Policy</vt:lpstr>
      <vt:lpstr>Financial Indicators</vt:lpstr>
      <vt:lpstr>Millage Rate &amp; Per Capita Taxable Values</vt:lpstr>
      <vt:lpstr>Change in Net Position / Beginning Net Position</vt:lpstr>
      <vt:lpstr>Financial Indicators</vt:lpstr>
      <vt:lpstr>Debt Service/Total Expenditures</vt:lpstr>
      <vt:lpstr>Debt Service/Total Expenditures</vt:lpstr>
      <vt:lpstr>Example 2</vt:lpstr>
      <vt:lpstr>Debt Service/Total Expenditures</vt:lpstr>
      <vt:lpstr>Unassigned &amp; Assigned Fund Balance /             Total Expenditures </vt:lpstr>
      <vt:lpstr>Pension Plan Funded Ratio</vt:lpstr>
      <vt:lpstr>Pension Plan Funded Ratio</vt:lpstr>
      <vt:lpstr>Cash &amp; Investment / Total Expenditures</vt:lpstr>
      <vt:lpstr>Financial Indicators</vt:lpstr>
      <vt:lpstr>OPEB Funded Ratio</vt:lpstr>
      <vt:lpstr>Excess Revenues Over (Under) Expenditures/ Total Revenues</vt:lpstr>
      <vt:lpstr>Financial Indicators</vt:lpstr>
      <vt:lpstr>Unassigned Fund Balance</vt:lpstr>
      <vt:lpstr>Questions?</vt:lpstr>
      <vt:lpstr>The End  Thank you for your attention!</vt:lpstr>
    </vt:vector>
  </TitlesOfParts>
  <Company>City of Tallahassee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Policy Statements and Session Preview</dc:title>
  <dc:creator>Olson, Kent</dc:creator>
  <cp:lastModifiedBy>Nancy Morando</cp:lastModifiedBy>
  <cp:revision>122</cp:revision>
  <cp:lastPrinted>2015-04-14T20:44:16Z</cp:lastPrinted>
  <dcterms:created xsi:type="dcterms:W3CDTF">2013-01-30T21:42:38Z</dcterms:created>
  <dcterms:modified xsi:type="dcterms:W3CDTF">2015-04-15T18:14:22Z</dcterms:modified>
</cp:coreProperties>
</file>