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9" r:id="rId3"/>
    <p:sldId id="257" r:id="rId4"/>
    <p:sldId id="306" r:id="rId5"/>
    <p:sldId id="307" r:id="rId6"/>
    <p:sldId id="308" r:id="rId7"/>
    <p:sldId id="309" r:id="rId8"/>
    <p:sldId id="305" r:id="rId9"/>
    <p:sldId id="270" r:id="rId10"/>
    <p:sldId id="304" r:id="rId11"/>
    <p:sldId id="259" r:id="rId12"/>
    <p:sldId id="258" r:id="rId13"/>
    <p:sldId id="271" r:id="rId14"/>
    <p:sldId id="268" r:id="rId15"/>
    <p:sldId id="300" r:id="rId16"/>
    <p:sldId id="301" r:id="rId17"/>
    <p:sldId id="302" r:id="rId18"/>
    <p:sldId id="303" r:id="rId19"/>
    <p:sldId id="310" r:id="rId20"/>
    <p:sldId id="28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0" autoAdjust="0"/>
    <p:restoredTop sz="92010" autoAdjust="0"/>
  </p:normalViewPr>
  <p:slideViewPr>
    <p:cSldViewPr>
      <p:cViewPr>
        <p:scale>
          <a:sx n="80" d="100"/>
          <a:sy n="80" d="100"/>
        </p:scale>
        <p:origin x="-922" y="-58"/>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234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F805DF-9D47-4B34-A0DB-DD1FF74AEEE0}" type="datetimeFigureOut">
              <a:rPr lang="en-US" smtClean="0"/>
              <a:t>10/15/2014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0ABE84-1DA6-4A15-AE39-0CEF587316A6}" type="slidenum">
              <a:rPr lang="en-US" smtClean="0"/>
              <a:t>‹#›</a:t>
            </a:fld>
            <a:endParaRPr lang="en-US"/>
          </a:p>
        </p:txBody>
      </p:sp>
    </p:spTree>
    <p:extLst>
      <p:ext uri="{BB962C8B-B14F-4D97-AF65-F5344CB8AC3E}">
        <p14:creationId xmlns:p14="http://schemas.microsoft.com/office/powerpoint/2010/main" val="365087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a:t>
            </a:fld>
            <a:endParaRPr lang="en-US"/>
          </a:p>
        </p:txBody>
      </p:sp>
    </p:spTree>
    <p:extLst>
      <p:ext uri="{BB962C8B-B14F-4D97-AF65-F5344CB8AC3E}">
        <p14:creationId xmlns:p14="http://schemas.microsoft.com/office/powerpoint/2010/main" val="48263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11</a:t>
            </a:fld>
            <a:endParaRPr lang="en-US"/>
          </a:p>
        </p:txBody>
      </p:sp>
    </p:spTree>
    <p:extLst>
      <p:ext uri="{BB962C8B-B14F-4D97-AF65-F5344CB8AC3E}">
        <p14:creationId xmlns:p14="http://schemas.microsoft.com/office/powerpoint/2010/main" val="323216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12</a:t>
            </a:fld>
            <a:endParaRPr lang="en-US"/>
          </a:p>
        </p:txBody>
      </p:sp>
    </p:spTree>
    <p:extLst>
      <p:ext uri="{BB962C8B-B14F-4D97-AF65-F5344CB8AC3E}">
        <p14:creationId xmlns:p14="http://schemas.microsoft.com/office/powerpoint/2010/main" val="222238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13</a:t>
            </a:fld>
            <a:endParaRPr lang="en-US"/>
          </a:p>
        </p:txBody>
      </p:sp>
    </p:spTree>
    <p:extLst>
      <p:ext uri="{BB962C8B-B14F-4D97-AF65-F5344CB8AC3E}">
        <p14:creationId xmlns:p14="http://schemas.microsoft.com/office/powerpoint/2010/main" val="242351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14</a:t>
            </a:fld>
            <a:endParaRPr lang="en-US"/>
          </a:p>
        </p:txBody>
      </p:sp>
    </p:spTree>
    <p:extLst>
      <p:ext uri="{BB962C8B-B14F-4D97-AF65-F5344CB8AC3E}">
        <p14:creationId xmlns:p14="http://schemas.microsoft.com/office/powerpoint/2010/main" val="2220089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15</a:t>
            </a:fld>
            <a:endParaRPr lang="en-US"/>
          </a:p>
        </p:txBody>
      </p:sp>
    </p:spTree>
    <p:extLst>
      <p:ext uri="{BB962C8B-B14F-4D97-AF65-F5344CB8AC3E}">
        <p14:creationId xmlns:p14="http://schemas.microsoft.com/office/powerpoint/2010/main" val="242351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16</a:t>
            </a:fld>
            <a:endParaRPr lang="en-US"/>
          </a:p>
        </p:txBody>
      </p:sp>
    </p:spTree>
    <p:extLst>
      <p:ext uri="{BB962C8B-B14F-4D97-AF65-F5344CB8AC3E}">
        <p14:creationId xmlns:p14="http://schemas.microsoft.com/office/powerpoint/2010/main" val="2423514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17</a:t>
            </a:fld>
            <a:endParaRPr lang="en-US"/>
          </a:p>
        </p:txBody>
      </p:sp>
    </p:spTree>
    <p:extLst>
      <p:ext uri="{BB962C8B-B14F-4D97-AF65-F5344CB8AC3E}">
        <p14:creationId xmlns:p14="http://schemas.microsoft.com/office/powerpoint/2010/main" val="242351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18</a:t>
            </a:fld>
            <a:endParaRPr lang="en-US"/>
          </a:p>
        </p:txBody>
      </p:sp>
    </p:spTree>
    <p:extLst>
      <p:ext uri="{BB962C8B-B14F-4D97-AF65-F5344CB8AC3E}">
        <p14:creationId xmlns:p14="http://schemas.microsoft.com/office/powerpoint/2010/main" val="242351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19</a:t>
            </a:fld>
            <a:endParaRPr lang="en-US"/>
          </a:p>
        </p:txBody>
      </p:sp>
    </p:spTree>
    <p:extLst>
      <p:ext uri="{BB962C8B-B14F-4D97-AF65-F5344CB8AC3E}">
        <p14:creationId xmlns:p14="http://schemas.microsoft.com/office/powerpoint/2010/main" val="2423514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20</a:t>
            </a:fld>
            <a:endParaRPr lang="en-US"/>
          </a:p>
        </p:txBody>
      </p:sp>
    </p:spTree>
    <p:extLst>
      <p:ext uri="{BB962C8B-B14F-4D97-AF65-F5344CB8AC3E}">
        <p14:creationId xmlns:p14="http://schemas.microsoft.com/office/powerpoint/2010/main" val="155113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3</a:t>
            </a:fld>
            <a:endParaRPr lang="en-US"/>
          </a:p>
        </p:txBody>
      </p:sp>
    </p:spTree>
    <p:extLst>
      <p:ext uri="{BB962C8B-B14F-4D97-AF65-F5344CB8AC3E}">
        <p14:creationId xmlns:p14="http://schemas.microsoft.com/office/powerpoint/2010/main" val="409029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4</a:t>
            </a:fld>
            <a:endParaRPr lang="en-US"/>
          </a:p>
        </p:txBody>
      </p:sp>
    </p:spTree>
    <p:extLst>
      <p:ext uri="{BB962C8B-B14F-4D97-AF65-F5344CB8AC3E}">
        <p14:creationId xmlns:p14="http://schemas.microsoft.com/office/powerpoint/2010/main" val="409029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5</a:t>
            </a:fld>
            <a:endParaRPr lang="en-US"/>
          </a:p>
        </p:txBody>
      </p:sp>
    </p:spTree>
    <p:extLst>
      <p:ext uri="{BB962C8B-B14F-4D97-AF65-F5344CB8AC3E}">
        <p14:creationId xmlns:p14="http://schemas.microsoft.com/office/powerpoint/2010/main" val="409029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6</a:t>
            </a:fld>
            <a:endParaRPr lang="en-US"/>
          </a:p>
        </p:txBody>
      </p:sp>
    </p:spTree>
    <p:extLst>
      <p:ext uri="{BB962C8B-B14F-4D97-AF65-F5344CB8AC3E}">
        <p14:creationId xmlns:p14="http://schemas.microsoft.com/office/powerpoint/2010/main" val="409029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7</a:t>
            </a:fld>
            <a:endParaRPr lang="en-US"/>
          </a:p>
        </p:txBody>
      </p:sp>
    </p:spTree>
    <p:extLst>
      <p:ext uri="{BB962C8B-B14F-4D97-AF65-F5344CB8AC3E}">
        <p14:creationId xmlns:p14="http://schemas.microsoft.com/office/powerpoint/2010/main" val="409029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8</a:t>
            </a:fld>
            <a:endParaRPr lang="en-US"/>
          </a:p>
        </p:txBody>
      </p:sp>
    </p:spTree>
    <p:extLst>
      <p:ext uri="{BB962C8B-B14F-4D97-AF65-F5344CB8AC3E}">
        <p14:creationId xmlns:p14="http://schemas.microsoft.com/office/powerpoint/2010/main" val="409029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9</a:t>
            </a:fld>
            <a:endParaRPr lang="en-US"/>
          </a:p>
        </p:txBody>
      </p:sp>
    </p:spTree>
    <p:extLst>
      <p:ext uri="{BB962C8B-B14F-4D97-AF65-F5344CB8AC3E}">
        <p14:creationId xmlns:p14="http://schemas.microsoft.com/office/powerpoint/2010/main" val="8126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BE84-1DA6-4A15-AE39-0CEF587316A6}" type="slidenum">
              <a:rPr lang="en-US" smtClean="0"/>
              <a:t>10</a:t>
            </a:fld>
            <a:endParaRPr lang="en-US"/>
          </a:p>
        </p:txBody>
      </p:sp>
    </p:spTree>
    <p:extLst>
      <p:ext uri="{BB962C8B-B14F-4D97-AF65-F5344CB8AC3E}">
        <p14:creationId xmlns:p14="http://schemas.microsoft.com/office/powerpoint/2010/main" val="8126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CC27B52-15B7-438D-A417-3ED1645BAA31}" type="datetimeFigureOut">
              <a:rPr lang="en-US" smtClean="0"/>
              <a:t>10/15/2014</a:t>
            </a:fld>
            <a:endParaRPr lang="en-US"/>
          </a:p>
        </p:txBody>
      </p:sp>
      <p:sp>
        <p:nvSpPr>
          <p:cNvPr id="23" name="Slide Number Placeholder 22"/>
          <p:cNvSpPr>
            <a:spLocks noGrp="1"/>
          </p:cNvSpPr>
          <p:nvPr>
            <p:ph type="sldNum" sz="quarter" idx="11"/>
          </p:nvPr>
        </p:nvSpPr>
        <p:spPr/>
        <p:txBody>
          <a:bodyPr/>
          <a:lstStyle/>
          <a:p>
            <a:fld id="{8F75BCA2-F79A-4250-928F-6047C78AFA3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27B52-15B7-438D-A417-3ED1645BAA3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5BCA2-F79A-4250-928F-6047C78AFA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27B52-15B7-438D-A417-3ED1645BAA3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5BCA2-F79A-4250-928F-6047C78AFA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BCC27B52-15B7-438D-A417-3ED1645BAA31}" type="datetimeFigureOut">
              <a:rPr lang="en-US" smtClean="0"/>
              <a:t>10/15/2014</a:t>
            </a:fld>
            <a:endParaRPr lang="en-US"/>
          </a:p>
        </p:txBody>
      </p:sp>
      <p:sp>
        <p:nvSpPr>
          <p:cNvPr id="19" name="Slide Number Placeholder 18"/>
          <p:cNvSpPr>
            <a:spLocks noGrp="1"/>
          </p:cNvSpPr>
          <p:nvPr>
            <p:ph type="sldNum" sz="quarter" idx="15"/>
          </p:nvPr>
        </p:nvSpPr>
        <p:spPr/>
        <p:txBody>
          <a:bodyPr/>
          <a:lstStyle/>
          <a:p>
            <a:fld id="{8F75BCA2-F79A-4250-928F-6047C78AFA3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BCC27B52-15B7-438D-A417-3ED1645BAA31}" type="datetimeFigureOut">
              <a:rPr lang="en-US" smtClean="0"/>
              <a:t>10/15/2014</a:t>
            </a:fld>
            <a:endParaRPr lang="en-US"/>
          </a:p>
        </p:txBody>
      </p:sp>
      <p:sp>
        <p:nvSpPr>
          <p:cNvPr id="20" name="Slide Number Placeholder 19"/>
          <p:cNvSpPr>
            <a:spLocks noGrp="1"/>
          </p:cNvSpPr>
          <p:nvPr>
            <p:ph type="sldNum" sz="quarter" idx="11"/>
          </p:nvPr>
        </p:nvSpPr>
        <p:spPr/>
        <p:txBody>
          <a:bodyPr/>
          <a:lstStyle/>
          <a:p>
            <a:fld id="{8F75BCA2-F79A-4250-928F-6047C78AFA30}"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BCC27B52-15B7-438D-A417-3ED1645BAA31}" type="datetimeFigureOut">
              <a:rPr lang="en-US" smtClean="0"/>
              <a:t>10/15/2014</a:t>
            </a:fld>
            <a:endParaRPr lang="en-US"/>
          </a:p>
        </p:txBody>
      </p:sp>
      <p:sp>
        <p:nvSpPr>
          <p:cNvPr id="25" name="Slide Number Placeholder 24"/>
          <p:cNvSpPr>
            <a:spLocks noGrp="1"/>
          </p:cNvSpPr>
          <p:nvPr>
            <p:ph type="sldNum" sz="quarter" idx="16"/>
          </p:nvPr>
        </p:nvSpPr>
        <p:spPr/>
        <p:txBody>
          <a:bodyPr/>
          <a:lstStyle/>
          <a:p>
            <a:fld id="{8F75BCA2-F79A-4250-928F-6047C78AFA30}"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BCC27B52-15B7-438D-A417-3ED1645BAA31}" type="datetimeFigureOut">
              <a:rPr lang="en-US" smtClean="0"/>
              <a:t>10/15/2014</a:t>
            </a:fld>
            <a:endParaRPr lang="en-US"/>
          </a:p>
        </p:txBody>
      </p:sp>
      <p:sp>
        <p:nvSpPr>
          <p:cNvPr id="24" name="Slide Number Placeholder 23"/>
          <p:cNvSpPr>
            <a:spLocks noGrp="1"/>
          </p:cNvSpPr>
          <p:nvPr>
            <p:ph type="sldNum" sz="quarter" idx="17"/>
          </p:nvPr>
        </p:nvSpPr>
        <p:spPr/>
        <p:txBody>
          <a:bodyPr/>
          <a:lstStyle/>
          <a:p>
            <a:fld id="{8F75BCA2-F79A-4250-928F-6047C78AFA30}"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CC27B52-15B7-438D-A417-3ED1645BAA31}" type="datetimeFigureOut">
              <a:rPr lang="en-US" smtClean="0"/>
              <a:t>10/15/2014</a:t>
            </a:fld>
            <a:endParaRPr lang="en-US"/>
          </a:p>
        </p:txBody>
      </p:sp>
      <p:sp>
        <p:nvSpPr>
          <p:cNvPr id="14" name="Slide Number Placeholder 13"/>
          <p:cNvSpPr>
            <a:spLocks noGrp="1"/>
          </p:cNvSpPr>
          <p:nvPr>
            <p:ph type="sldNum" sz="quarter" idx="11"/>
          </p:nvPr>
        </p:nvSpPr>
        <p:spPr/>
        <p:txBody>
          <a:bodyPr/>
          <a:lstStyle/>
          <a:p>
            <a:fld id="{8F75BCA2-F79A-4250-928F-6047C78AFA3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CC27B52-15B7-438D-A417-3ED1645BAA31}" type="datetimeFigureOut">
              <a:rPr lang="en-US" smtClean="0"/>
              <a:t>10/15/2014</a:t>
            </a:fld>
            <a:endParaRPr lang="en-US"/>
          </a:p>
        </p:txBody>
      </p:sp>
      <p:sp>
        <p:nvSpPr>
          <p:cNvPr id="12" name="Slide Number Placeholder 11"/>
          <p:cNvSpPr>
            <a:spLocks noGrp="1"/>
          </p:cNvSpPr>
          <p:nvPr>
            <p:ph type="sldNum" sz="quarter" idx="11"/>
          </p:nvPr>
        </p:nvSpPr>
        <p:spPr/>
        <p:txBody>
          <a:bodyPr/>
          <a:lstStyle/>
          <a:p>
            <a:fld id="{8F75BCA2-F79A-4250-928F-6047C78AFA30}"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BCC27B52-15B7-438D-A417-3ED1645BAA31}" type="datetimeFigureOut">
              <a:rPr lang="en-US" smtClean="0"/>
              <a:t>10/15/2014</a:t>
            </a:fld>
            <a:endParaRPr lang="en-US"/>
          </a:p>
        </p:txBody>
      </p:sp>
      <p:sp>
        <p:nvSpPr>
          <p:cNvPr id="18" name="Slide Number Placeholder 17"/>
          <p:cNvSpPr>
            <a:spLocks noGrp="1"/>
          </p:cNvSpPr>
          <p:nvPr>
            <p:ph type="sldNum" sz="quarter" idx="16"/>
          </p:nvPr>
        </p:nvSpPr>
        <p:spPr/>
        <p:txBody>
          <a:bodyPr/>
          <a:lstStyle/>
          <a:p>
            <a:fld id="{8F75BCA2-F79A-4250-928F-6047C78AFA30}"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BCC27B52-15B7-438D-A417-3ED1645BAA31}" type="datetimeFigureOut">
              <a:rPr lang="en-US" smtClean="0"/>
              <a:t>10/15/2014</a:t>
            </a:fld>
            <a:endParaRPr lang="en-US"/>
          </a:p>
        </p:txBody>
      </p:sp>
      <p:sp>
        <p:nvSpPr>
          <p:cNvPr id="20" name="Slide Number Placeholder 19"/>
          <p:cNvSpPr>
            <a:spLocks noGrp="1"/>
          </p:cNvSpPr>
          <p:nvPr>
            <p:ph type="sldNum" sz="quarter" idx="15"/>
          </p:nvPr>
        </p:nvSpPr>
        <p:spPr/>
        <p:txBody>
          <a:bodyPr/>
          <a:lstStyle/>
          <a:p>
            <a:fld id="{8F75BCA2-F79A-4250-928F-6047C78AFA3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CC27B52-15B7-438D-A417-3ED1645BAA31}" type="datetimeFigureOut">
              <a:rPr lang="en-US" smtClean="0"/>
              <a:t>10/15/2014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F75BCA2-F79A-4250-928F-6047C78AFA3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7800974" cy="1368798"/>
          </a:xfrm>
        </p:spPr>
        <p:txBody>
          <a:bodyPr>
            <a:normAutofit fontScale="92500" lnSpcReduction="20000"/>
          </a:bodyPr>
          <a:lstStyle/>
          <a:p>
            <a:pPr lvl="1"/>
            <a:r>
              <a:rPr lang="en-US" sz="3200" b="1" i="1" dirty="0" smtClean="0"/>
              <a:t>Medical Marijuana: An Engaging Dialogue</a:t>
            </a:r>
            <a:br>
              <a:rPr lang="en-US" sz="3200" b="1" i="1" dirty="0" smtClean="0"/>
            </a:br>
            <a:r>
              <a:rPr lang="en-US" sz="3200" b="1" i="1" dirty="0" smtClean="0"/>
              <a:t>Broward League of Cities</a:t>
            </a:r>
          </a:p>
          <a:p>
            <a:pPr lvl="1"/>
            <a:r>
              <a:rPr lang="en-US" sz="3200" b="1" i="1" dirty="0" smtClean="0"/>
              <a:t>October 17, 2014</a:t>
            </a:r>
          </a:p>
        </p:txBody>
      </p:sp>
      <p:sp>
        <p:nvSpPr>
          <p:cNvPr id="2" name="Title 1"/>
          <p:cNvSpPr>
            <a:spLocks noGrp="1"/>
          </p:cNvSpPr>
          <p:nvPr>
            <p:ph type="title"/>
          </p:nvPr>
        </p:nvSpPr>
        <p:spPr/>
        <p:txBody>
          <a:bodyPr>
            <a:normAutofit fontScale="90000"/>
          </a:bodyPr>
          <a:lstStyle/>
          <a:p>
            <a:r>
              <a:rPr lang="en-US" dirty="0"/>
              <a:t>Zoning and </a:t>
            </a:r>
            <a:r>
              <a:rPr lang="en-US" dirty="0" smtClean="0"/>
              <a:t/>
            </a:r>
            <a:br>
              <a:rPr lang="en-US" dirty="0" smtClean="0"/>
            </a:br>
            <a:r>
              <a:rPr lang="en-US" dirty="0" smtClean="0"/>
              <a:t>Business </a:t>
            </a:r>
            <a:r>
              <a:rPr lang="en-US" dirty="0"/>
              <a:t>Regulations</a:t>
            </a:r>
            <a:br>
              <a:rPr lang="en-US" dirty="0"/>
            </a:br>
            <a:endParaRPr lang="en-US" sz="3600" dirty="0"/>
          </a:p>
        </p:txBody>
      </p:sp>
      <p:pic>
        <p:nvPicPr>
          <p:cNvPr id="1026" name="Picture 2" descr="C:\Users\kmehaffey\AppData\Local\Microsoft\Windows\Temporary Internet Files\Content.IE5\VPDC3137\MC9004412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306" y="4725185"/>
            <a:ext cx="1651694" cy="2132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105400"/>
            <a:ext cx="7010400" cy="954107"/>
          </a:xfrm>
          <a:prstGeom prst="rect">
            <a:avLst/>
          </a:prstGeom>
          <a:noFill/>
        </p:spPr>
        <p:txBody>
          <a:bodyPr wrap="square" rtlCol="0">
            <a:spAutoFit/>
          </a:bodyPr>
          <a:lstStyle/>
          <a:p>
            <a:r>
              <a:rPr lang="en-US" sz="3200" b="1" dirty="0" smtClean="0"/>
              <a:t>Susan L. Trevarthen, Esq., FAICP</a:t>
            </a:r>
            <a:endParaRPr lang="en-US" sz="3200" b="1" dirty="0" smtClean="0"/>
          </a:p>
          <a:p>
            <a:r>
              <a:rPr lang="en-US" sz="2400" i="1" dirty="0" smtClean="0"/>
              <a:t>Weiss </a:t>
            </a:r>
            <a:r>
              <a:rPr lang="en-US" sz="2400" i="1" dirty="0" smtClean="0"/>
              <a:t>Serota Helfman Cole Bierman &amp; Popok, PL</a:t>
            </a:r>
            <a:endParaRPr lang="en-US" sz="2400" i="1" dirty="0"/>
          </a:p>
        </p:txBody>
      </p:sp>
    </p:spTree>
    <p:extLst>
      <p:ext uri="{BB962C8B-B14F-4D97-AF65-F5344CB8AC3E}">
        <p14:creationId xmlns:p14="http://schemas.microsoft.com/office/powerpoint/2010/main" val="1301386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295400"/>
            <a:ext cx="8181974" cy="3886200"/>
          </a:xfrm>
        </p:spPr>
        <p:txBody>
          <a:bodyPr>
            <a:normAutofit fontScale="85000" lnSpcReduction="20000"/>
          </a:bodyPr>
          <a:lstStyle/>
          <a:p>
            <a:pPr algn="just"/>
            <a:r>
              <a:rPr lang="en-US" sz="3000" b="1" dirty="0" smtClean="0"/>
              <a:t>“Medical </a:t>
            </a:r>
            <a:r>
              <a:rPr lang="en-US" sz="3000" b="1" dirty="0"/>
              <a:t>Marijuana Retail </a:t>
            </a:r>
            <a:r>
              <a:rPr lang="en-US" sz="3000" b="1" dirty="0" smtClean="0"/>
              <a:t>Centers” </a:t>
            </a:r>
          </a:p>
          <a:p>
            <a:pPr algn="just"/>
            <a:r>
              <a:rPr lang="en-US" sz="3000" dirty="0" smtClean="0"/>
              <a:t>“A </a:t>
            </a:r>
            <a:r>
              <a:rPr lang="en-US" sz="3000" dirty="0"/>
              <a:t>retail establishment, licensed by the Florida Department of Health as a “medical marijuana treatment facility,” “medical marijuana treatment center,”  “dispensing organization,” “dispensing organization facility” or similar use, that sells and dispenses medical marijuana, but does not engage in any other activity related to preparation, wholesale storage, distribution, transfer, cultivation, or processing of any form of Marijuana or Marijuana product, and does not allow on-site consumption of Marijuana</a:t>
            </a:r>
            <a:r>
              <a:rPr lang="en-US" sz="3000" dirty="0" smtClean="0"/>
              <a:t>.” </a:t>
            </a:r>
            <a:endParaRPr lang="en-US" sz="3000" dirty="0" smtClean="0"/>
          </a:p>
        </p:txBody>
      </p:sp>
      <p:sp>
        <p:nvSpPr>
          <p:cNvPr id="3" name="Title 2"/>
          <p:cNvSpPr>
            <a:spLocks noGrp="1"/>
          </p:cNvSpPr>
          <p:nvPr>
            <p:ph type="title"/>
          </p:nvPr>
        </p:nvSpPr>
        <p:spPr>
          <a:xfrm>
            <a:off x="352426" y="228600"/>
            <a:ext cx="7680960" cy="914400"/>
          </a:xfrm>
        </p:spPr>
        <p:txBody>
          <a:bodyPr>
            <a:normAutofit/>
          </a:bodyPr>
          <a:lstStyle/>
          <a:p>
            <a:r>
              <a:rPr lang="en-US" sz="4400" b="1" dirty="0" smtClean="0"/>
              <a:t>Retail/Dispensary Concept</a:t>
            </a:r>
            <a:endParaRPr lang="en-US" sz="44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75662"/>
            <a:ext cx="3000375" cy="199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358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81974" cy="4724400"/>
          </a:xfrm>
        </p:spPr>
        <p:txBody>
          <a:bodyPr>
            <a:normAutofit/>
          </a:bodyPr>
          <a:lstStyle/>
          <a:p>
            <a:pPr marL="285750" indent="-285750">
              <a:buFont typeface="Arial" pitchFamily="34" charset="0"/>
              <a:buChar char="•"/>
            </a:pPr>
            <a:r>
              <a:rPr lang="en-US" sz="2800" dirty="0" smtClean="0"/>
              <a:t>The Federal Controlled Substances Act (CSA) </a:t>
            </a:r>
            <a:r>
              <a:rPr lang="en-US" sz="2800" dirty="0"/>
              <a:t>prohibits the production, distribution and use of marijuana, for medical or recreational purposes</a:t>
            </a:r>
            <a:r>
              <a:rPr lang="en-US" sz="2800" dirty="0" smtClean="0"/>
              <a:t> </a:t>
            </a:r>
          </a:p>
          <a:p>
            <a:pPr marL="285750" indent="-285750">
              <a:buFont typeface="Arial" pitchFamily="34" charset="0"/>
              <a:buChar char="•"/>
            </a:pPr>
            <a:r>
              <a:rPr lang="en-US" sz="2800" dirty="0" smtClean="0"/>
              <a:t>Both the Amendment and the State legislation apply only to Florida Law </a:t>
            </a:r>
          </a:p>
          <a:p>
            <a:pPr marL="285750" indent="-285750">
              <a:buFont typeface="Arial" pitchFamily="34" charset="0"/>
              <a:buChar char="•"/>
            </a:pPr>
            <a:r>
              <a:rPr lang="en-US" sz="2800" dirty="0" smtClean="0"/>
              <a:t>No </a:t>
            </a:r>
            <a:r>
              <a:rPr lang="en-US" sz="2800" dirty="0"/>
              <a:t>state statute or law protects against federal prosecution.</a:t>
            </a:r>
          </a:p>
          <a:p>
            <a:pPr marL="285750" indent="-285750">
              <a:buFont typeface="Arial" pitchFamily="34" charset="0"/>
              <a:buChar char="•"/>
            </a:pPr>
            <a:endParaRPr lang="en-US" sz="2400" dirty="0"/>
          </a:p>
        </p:txBody>
      </p:sp>
      <p:sp>
        <p:nvSpPr>
          <p:cNvPr id="3" name="Title 2"/>
          <p:cNvSpPr>
            <a:spLocks noGrp="1"/>
          </p:cNvSpPr>
          <p:nvPr>
            <p:ph type="title"/>
          </p:nvPr>
        </p:nvSpPr>
        <p:spPr/>
        <p:txBody>
          <a:bodyPr>
            <a:normAutofit/>
          </a:bodyPr>
          <a:lstStyle/>
          <a:p>
            <a:r>
              <a:rPr lang="en-US" sz="4400" b="1" dirty="0" smtClean="0"/>
              <a:t>Interaction with Federal Law</a:t>
            </a:r>
            <a:endParaRPr lang="en-US" sz="44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4495800"/>
            <a:ext cx="3695700" cy="230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457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62974" cy="5166360"/>
          </a:xfrm>
        </p:spPr>
        <p:txBody>
          <a:bodyPr>
            <a:normAutofit/>
          </a:bodyPr>
          <a:lstStyle/>
          <a:p>
            <a:pPr marL="457200" indent="-457200">
              <a:buFont typeface="Arial" panose="020B0604020202020204" pitchFamily="34" charset="0"/>
              <a:buChar char="•"/>
            </a:pPr>
            <a:r>
              <a:rPr lang="en-US" sz="2600" dirty="0" smtClean="0"/>
              <a:t>Timing </a:t>
            </a:r>
            <a:r>
              <a:rPr lang="en-US" sz="2600" dirty="0"/>
              <a:t>Issues</a:t>
            </a:r>
          </a:p>
          <a:p>
            <a:pPr marL="457200" indent="-457200">
              <a:buFont typeface="Arial" panose="020B0604020202020204" pitchFamily="34" charset="0"/>
              <a:buChar char="•"/>
            </a:pPr>
            <a:r>
              <a:rPr lang="en-US" sz="2600" dirty="0" smtClean="0"/>
              <a:t>Scope</a:t>
            </a:r>
            <a:endParaRPr lang="en-US" sz="2600" dirty="0"/>
          </a:p>
          <a:p>
            <a:pPr marL="457200" indent="-457200">
              <a:buFont typeface="Arial" panose="020B0604020202020204" pitchFamily="34" charset="0"/>
              <a:buChar char="•"/>
            </a:pPr>
            <a:r>
              <a:rPr lang="en-US" sz="2600" dirty="0" smtClean="0"/>
              <a:t>Basis </a:t>
            </a:r>
            <a:r>
              <a:rPr lang="en-US" sz="2600" dirty="0"/>
              <a:t>in Federal Law or Local Legislative Determination</a:t>
            </a:r>
          </a:p>
          <a:p>
            <a:pPr marL="457200" indent="-457200">
              <a:buFont typeface="Arial" panose="020B0604020202020204" pitchFamily="34" charset="0"/>
              <a:buChar char="•"/>
            </a:pPr>
            <a:r>
              <a:rPr lang="en-US" sz="2600" dirty="0" smtClean="0"/>
              <a:t>Indication </a:t>
            </a:r>
            <a:r>
              <a:rPr lang="en-US" sz="2600" dirty="0"/>
              <a:t>of Future Regulatory Approach</a:t>
            </a:r>
            <a:r>
              <a:rPr lang="en-US" sz="2600" dirty="0" smtClean="0"/>
              <a:t>?</a:t>
            </a:r>
          </a:p>
          <a:p>
            <a:pPr marL="457200" indent="-457200">
              <a:buFont typeface="Arial" panose="020B0604020202020204" pitchFamily="34" charset="0"/>
              <a:buChar char="•"/>
            </a:pPr>
            <a:r>
              <a:rPr lang="en-US" sz="2600" dirty="0"/>
              <a:t> </a:t>
            </a:r>
            <a:r>
              <a:rPr lang="en-US" sz="2600" dirty="0" smtClean="0"/>
              <a:t>Waivers?</a:t>
            </a:r>
            <a:endParaRPr lang="en-US" sz="2600" dirty="0"/>
          </a:p>
        </p:txBody>
      </p:sp>
      <p:sp>
        <p:nvSpPr>
          <p:cNvPr id="3" name="Title 2"/>
          <p:cNvSpPr>
            <a:spLocks noGrp="1"/>
          </p:cNvSpPr>
          <p:nvPr>
            <p:ph type="title"/>
          </p:nvPr>
        </p:nvSpPr>
        <p:spPr/>
        <p:txBody>
          <a:bodyPr>
            <a:normAutofit/>
          </a:bodyPr>
          <a:lstStyle/>
          <a:p>
            <a:r>
              <a:rPr lang="en-US" sz="4400" b="1" dirty="0"/>
              <a:t>Prohibition or Moratorium</a:t>
            </a:r>
            <a:endParaRPr lang="en-US" sz="44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14738"/>
            <a:ext cx="30575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87247"/>
            <a:ext cx="3200400" cy="248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67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258174" cy="4724400"/>
          </a:xfrm>
        </p:spPr>
        <p:txBody>
          <a:bodyPr>
            <a:normAutofit/>
          </a:bodyPr>
          <a:lstStyle/>
          <a:p>
            <a:pPr marL="457200" indent="-457200">
              <a:buFont typeface="Arial" panose="020B0604020202020204" pitchFamily="34" charset="0"/>
              <a:buChar char="•"/>
            </a:pPr>
            <a:r>
              <a:rPr lang="en-US" sz="2600" dirty="0" smtClean="0"/>
              <a:t>Different </a:t>
            </a:r>
            <a:r>
              <a:rPr lang="en-US" sz="2600" dirty="0"/>
              <a:t>Approaches for MMTC vs MMRC </a:t>
            </a:r>
          </a:p>
          <a:p>
            <a:pPr marL="342900" indent="-342900">
              <a:buFont typeface="Arial" pitchFamily="34" charset="0"/>
              <a:buChar char="•"/>
            </a:pPr>
            <a:r>
              <a:rPr lang="en-US" sz="2600" dirty="0" smtClean="0"/>
              <a:t>Zoning </a:t>
            </a:r>
            <a:r>
              <a:rPr lang="en-US" sz="2600" dirty="0"/>
              <a:t>District</a:t>
            </a:r>
          </a:p>
          <a:p>
            <a:pPr marL="342900" indent="-342900">
              <a:buFont typeface="Arial" pitchFamily="34" charset="0"/>
              <a:buChar char="•"/>
            </a:pPr>
            <a:r>
              <a:rPr lang="en-US" sz="2600" dirty="0" smtClean="0"/>
              <a:t>Freestanding </a:t>
            </a:r>
            <a:r>
              <a:rPr lang="en-US" sz="2600" dirty="0"/>
              <a:t>or Attached</a:t>
            </a:r>
          </a:p>
          <a:p>
            <a:pPr marL="342900" indent="-342900">
              <a:buFont typeface="Arial" pitchFamily="34" charset="0"/>
              <a:buChar char="•"/>
            </a:pPr>
            <a:r>
              <a:rPr lang="en-US" sz="2600" dirty="0" smtClean="0"/>
              <a:t>Bulk </a:t>
            </a:r>
            <a:r>
              <a:rPr lang="en-US" sz="2600" dirty="0"/>
              <a:t>Requirements - Standard or Specialized </a:t>
            </a:r>
          </a:p>
          <a:p>
            <a:pPr marL="342900" indent="-342900">
              <a:buFont typeface="Arial" pitchFamily="34" charset="0"/>
              <a:buChar char="•"/>
            </a:pPr>
            <a:r>
              <a:rPr lang="en-US" sz="2600" dirty="0" smtClean="0"/>
              <a:t>Parking Standards</a:t>
            </a:r>
          </a:p>
          <a:p>
            <a:pPr marL="342900" indent="-342900">
              <a:buFont typeface="Arial" pitchFamily="34" charset="0"/>
              <a:buChar char="•"/>
            </a:pPr>
            <a:r>
              <a:rPr lang="en-US" sz="2600" dirty="0" smtClean="0"/>
              <a:t>Site </a:t>
            </a:r>
            <a:r>
              <a:rPr lang="en-US" sz="2600" dirty="0"/>
              <a:t>Plan Required</a:t>
            </a:r>
          </a:p>
          <a:p>
            <a:pPr marL="342900" indent="-342900">
              <a:buFont typeface="Arial" pitchFamily="34" charset="0"/>
              <a:buChar char="•"/>
            </a:pPr>
            <a:r>
              <a:rPr lang="en-US" sz="2600" dirty="0" smtClean="0"/>
              <a:t>Drive </a:t>
            </a:r>
            <a:r>
              <a:rPr lang="en-US" sz="2600" dirty="0"/>
              <a:t>Through </a:t>
            </a:r>
            <a:r>
              <a:rPr lang="en-US" sz="2600" dirty="0" smtClean="0"/>
              <a:t>Regulations</a:t>
            </a:r>
          </a:p>
          <a:p>
            <a:pPr marL="342900" indent="-342900">
              <a:buFont typeface="Arial" pitchFamily="34" charset="0"/>
              <a:buChar char="•"/>
            </a:pPr>
            <a:r>
              <a:rPr lang="en-US" sz="2600" dirty="0" smtClean="0"/>
              <a:t>Sign Regulation</a:t>
            </a:r>
            <a:endParaRPr lang="en-US" sz="2600" dirty="0"/>
          </a:p>
          <a:p>
            <a:pPr marL="342900" indent="-342900">
              <a:buFont typeface="Arial" pitchFamily="34" charset="0"/>
              <a:buChar char="•"/>
            </a:pPr>
            <a:endParaRPr lang="en-US" sz="2600" dirty="0"/>
          </a:p>
        </p:txBody>
      </p:sp>
      <p:sp>
        <p:nvSpPr>
          <p:cNvPr id="3" name="Title 2"/>
          <p:cNvSpPr>
            <a:spLocks noGrp="1"/>
          </p:cNvSpPr>
          <p:nvPr>
            <p:ph type="title"/>
          </p:nvPr>
        </p:nvSpPr>
        <p:spPr/>
        <p:txBody>
          <a:bodyPr>
            <a:normAutofit/>
          </a:bodyPr>
          <a:lstStyle/>
          <a:p>
            <a:r>
              <a:rPr lang="en-US" sz="4400" b="1" dirty="0"/>
              <a:t>Zoning Regulations</a:t>
            </a:r>
            <a:endParaRPr lang="en-US" sz="44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80220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241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463040"/>
            <a:ext cx="8610600" cy="4724400"/>
          </a:xfrm>
        </p:spPr>
        <p:txBody>
          <a:bodyPr>
            <a:normAutofit/>
          </a:bodyPr>
          <a:lstStyle/>
          <a:p>
            <a:pPr marL="457200" indent="-457200" algn="just">
              <a:buFont typeface="Arial" panose="020B0604020202020204" pitchFamily="34" charset="0"/>
              <a:buChar char="•"/>
            </a:pPr>
            <a:r>
              <a:rPr lang="en-US" sz="2600" dirty="0" smtClean="0"/>
              <a:t>Spacing Requirements</a:t>
            </a:r>
          </a:p>
          <a:p>
            <a:pPr marL="628650" lvl="1" indent="-457200" algn="just"/>
            <a:r>
              <a:rPr lang="en-US" sz="2400" dirty="0" smtClean="0"/>
              <a:t>From </a:t>
            </a:r>
            <a:r>
              <a:rPr lang="en-US" sz="2400" dirty="0"/>
              <a:t>Protected Uses or From Each </a:t>
            </a:r>
            <a:r>
              <a:rPr lang="en-US" sz="2400" dirty="0" smtClean="0"/>
              <a:t>Other</a:t>
            </a:r>
          </a:p>
          <a:p>
            <a:pPr marL="628650" lvl="1" indent="-457200" algn="just"/>
            <a:r>
              <a:rPr lang="en-US" sz="2400" dirty="0" smtClean="0"/>
              <a:t>Measurement Rules</a:t>
            </a:r>
          </a:p>
          <a:p>
            <a:pPr marL="628650" lvl="1" indent="-457200" algn="just"/>
            <a:r>
              <a:rPr lang="en-US" sz="2400" dirty="0" smtClean="0"/>
              <a:t>Effect </a:t>
            </a:r>
            <a:r>
              <a:rPr lang="en-US" sz="2400" dirty="0"/>
              <a:t>of Later Arriving Protected </a:t>
            </a:r>
            <a:r>
              <a:rPr lang="en-US" sz="2400" dirty="0" smtClean="0"/>
              <a:t>Uses</a:t>
            </a:r>
          </a:p>
          <a:p>
            <a:pPr marL="628650" lvl="1" indent="-457200" algn="just"/>
            <a:r>
              <a:rPr lang="en-US" sz="2400" dirty="0" smtClean="0"/>
              <a:t>Ability </a:t>
            </a:r>
            <a:r>
              <a:rPr lang="en-US" sz="2400" dirty="0"/>
              <a:t>To </a:t>
            </a:r>
            <a:r>
              <a:rPr lang="en-US" sz="2400" dirty="0" smtClean="0"/>
              <a:t>Vary</a:t>
            </a:r>
            <a:endParaRPr lang="en-US" sz="2400" dirty="0"/>
          </a:p>
          <a:p>
            <a:pPr marL="457200" indent="-457200" algn="just">
              <a:buFont typeface="Arial" panose="020B0604020202020204" pitchFamily="34" charset="0"/>
              <a:buChar char="•"/>
            </a:pPr>
            <a:r>
              <a:rPr lang="en-US" sz="2600" dirty="0" smtClean="0"/>
              <a:t>State Context for Spacing</a:t>
            </a:r>
          </a:p>
        </p:txBody>
      </p:sp>
      <p:sp>
        <p:nvSpPr>
          <p:cNvPr id="3" name="Title 2"/>
          <p:cNvSpPr>
            <a:spLocks noGrp="1"/>
          </p:cNvSpPr>
          <p:nvPr>
            <p:ph type="title"/>
          </p:nvPr>
        </p:nvSpPr>
        <p:spPr/>
        <p:txBody>
          <a:bodyPr>
            <a:normAutofit/>
          </a:bodyPr>
          <a:lstStyle/>
          <a:p>
            <a:r>
              <a:rPr lang="en-US" sz="4400" b="1" dirty="0" smtClean="0"/>
              <a:t>Zoning Regulations</a:t>
            </a:r>
            <a:endParaRPr lang="en-US" sz="4400" b="1" dirty="0"/>
          </a:p>
        </p:txBody>
      </p:sp>
    </p:spTree>
    <p:extLst>
      <p:ext uri="{BB962C8B-B14F-4D97-AF65-F5344CB8AC3E}">
        <p14:creationId xmlns:p14="http://schemas.microsoft.com/office/powerpoint/2010/main" val="1696621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258174" cy="4724400"/>
          </a:xfrm>
        </p:spPr>
        <p:txBody>
          <a:bodyPr>
            <a:normAutofit/>
          </a:bodyPr>
          <a:lstStyle/>
          <a:p>
            <a:pPr marL="342900" indent="-342900">
              <a:buFont typeface="Arial" pitchFamily="34" charset="0"/>
              <a:buChar char="•"/>
            </a:pPr>
            <a:r>
              <a:rPr lang="en-US" sz="2600" dirty="0" smtClean="0"/>
              <a:t>Conditional </a:t>
            </a:r>
            <a:r>
              <a:rPr lang="en-US" sz="2600" dirty="0"/>
              <a:t>Use</a:t>
            </a:r>
          </a:p>
          <a:p>
            <a:pPr marL="514350" lvl="1" indent="-342900"/>
            <a:r>
              <a:rPr lang="en-US" sz="2600" dirty="0" smtClean="0"/>
              <a:t>Transferability </a:t>
            </a:r>
            <a:r>
              <a:rPr lang="en-US" sz="2600" dirty="0"/>
              <a:t>of Applicant or </a:t>
            </a:r>
            <a:r>
              <a:rPr lang="en-US" sz="2600" dirty="0" smtClean="0"/>
              <a:t>Location</a:t>
            </a:r>
          </a:p>
          <a:p>
            <a:pPr marL="514350" lvl="1" indent="-342900"/>
            <a:r>
              <a:rPr lang="en-US" sz="2600" dirty="0" smtClean="0"/>
              <a:t>Duration</a:t>
            </a:r>
            <a:endParaRPr lang="en-US" sz="2600" dirty="0"/>
          </a:p>
          <a:p>
            <a:pPr marL="514350" lvl="1" indent="-342900"/>
            <a:r>
              <a:rPr lang="en-US" sz="2600" dirty="0" smtClean="0"/>
              <a:t>Binding </a:t>
            </a:r>
            <a:r>
              <a:rPr lang="en-US" sz="2600" dirty="0"/>
              <a:t>Property Owner and Tenant</a:t>
            </a:r>
          </a:p>
          <a:p>
            <a:pPr marL="514350" lvl="1" indent="-342900"/>
            <a:r>
              <a:rPr lang="en-US" sz="2600" dirty="0" smtClean="0"/>
              <a:t>Special </a:t>
            </a:r>
            <a:r>
              <a:rPr lang="en-US" sz="2600" dirty="0"/>
              <a:t>Notices to Surrounding Property Owners and </a:t>
            </a:r>
            <a:r>
              <a:rPr lang="en-US" sz="2600" dirty="0" smtClean="0"/>
              <a:t>Tenants</a:t>
            </a:r>
          </a:p>
          <a:p>
            <a:pPr marL="514350" lvl="1" indent="-342900"/>
            <a:r>
              <a:rPr lang="en-US" sz="2600" dirty="0" smtClean="0"/>
              <a:t>Suspension </a:t>
            </a:r>
            <a:r>
              <a:rPr lang="en-US" sz="2600" dirty="0"/>
              <a:t>or Revocation</a:t>
            </a:r>
            <a:endParaRPr lang="en-US" sz="2600" dirty="0"/>
          </a:p>
        </p:txBody>
      </p:sp>
      <p:sp>
        <p:nvSpPr>
          <p:cNvPr id="3" name="Title 2"/>
          <p:cNvSpPr>
            <a:spLocks noGrp="1"/>
          </p:cNvSpPr>
          <p:nvPr>
            <p:ph type="title"/>
          </p:nvPr>
        </p:nvSpPr>
        <p:spPr/>
        <p:txBody>
          <a:bodyPr>
            <a:normAutofit/>
          </a:bodyPr>
          <a:lstStyle/>
          <a:p>
            <a:r>
              <a:rPr lang="en-US" sz="4400" b="1" dirty="0"/>
              <a:t>Zoning Regulations</a:t>
            </a:r>
            <a:endParaRPr lang="en-US" sz="4400" b="1" dirty="0"/>
          </a:p>
        </p:txBody>
      </p:sp>
    </p:spTree>
    <p:extLst>
      <p:ext uri="{BB962C8B-B14F-4D97-AF65-F5344CB8AC3E}">
        <p14:creationId xmlns:p14="http://schemas.microsoft.com/office/powerpoint/2010/main" val="142572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295400"/>
            <a:ext cx="8562974" cy="5334000"/>
          </a:xfrm>
        </p:spPr>
        <p:txBody>
          <a:bodyPr>
            <a:normAutofit fontScale="92500" lnSpcReduction="10000"/>
          </a:bodyPr>
          <a:lstStyle/>
          <a:p>
            <a:pPr marL="457200" indent="-457200">
              <a:buFont typeface="Arial" panose="020B0604020202020204" pitchFamily="34" charset="0"/>
              <a:buChar char="•"/>
            </a:pPr>
            <a:r>
              <a:rPr lang="en-US" sz="3100" dirty="0"/>
              <a:t>Medical Marijuana Permit or </a:t>
            </a:r>
            <a:r>
              <a:rPr lang="en-US" sz="3100" dirty="0" smtClean="0"/>
              <a:t>License for All Marijuana Uses</a:t>
            </a:r>
          </a:p>
          <a:p>
            <a:pPr lvl="2"/>
            <a:r>
              <a:rPr lang="en-US" sz="2700" dirty="0" smtClean="0"/>
              <a:t>Detailed </a:t>
            </a:r>
            <a:r>
              <a:rPr lang="en-US" sz="2700" dirty="0"/>
              <a:t>Information, History and Level II Background Checks on All Persons Involved in </a:t>
            </a:r>
            <a:r>
              <a:rPr lang="en-US" sz="2700" dirty="0" smtClean="0"/>
              <a:t>Business</a:t>
            </a:r>
          </a:p>
          <a:p>
            <a:pPr lvl="2"/>
            <a:r>
              <a:rPr lang="en-US" sz="2700" dirty="0" smtClean="0"/>
              <a:t>City </a:t>
            </a:r>
            <a:r>
              <a:rPr lang="en-US" sz="2700" dirty="0"/>
              <a:t>ID Cards with Photos for Such Persons - Not </a:t>
            </a:r>
            <a:r>
              <a:rPr lang="en-US" sz="2700" dirty="0" smtClean="0"/>
              <a:t>Transferable</a:t>
            </a:r>
            <a:endParaRPr lang="en-US" sz="2700" dirty="0"/>
          </a:p>
          <a:p>
            <a:pPr lvl="2"/>
            <a:r>
              <a:rPr lang="en-US" sz="2700" dirty="0" smtClean="0"/>
              <a:t>Copies </a:t>
            </a:r>
            <a:r>
              <a:rPr lang="en-US" sz="2700" dirty="0"/>
              <a:t>of All State Paperwork, Which Must Remain Current and Valid At All Times</a:t>
            </a:r>
          </a:p>
          <a:p>
            <a:pPr lvl="2"/>
            <a:r>
              <a:rPr lang="en-US" sz="2700" dirty="0" smtClean="0"/>
              <a:t>License </a:t>
            </a:r>
            <a:r>
              <a:rPr lang="en-US" sz="2700" dirty="0"/>
              <a:t>and Application </a:t>
            </a:r>
            <a:r>
              <a:rPr lang="en-US" sz="2700" dirty="0" smtClean="0"/>
              <a:t>Fees – Not Taxes</a:t>
            </a:r>
            <a:endParaRPr lang="en-US" sz="2700" dirty="0"/>
          </a:p>
          <a:p>
            <a:pPr lvl="2"/>
            <a:r>
              <a:rPr lang="en-US" sz="2700" dirty="0" smtClean="0"/>
              <a:t>Standards </a:t>
            </a:r>
            <a:r>
              <a:rPr lang="en-US" sz="2700" dirty="0"/>
              <a:t>for Rejection or Revocation and Possibility of Re-Application</a:t>
            </a:r>
          </a:p>
          <a:p>
            <a:pPr lvl="2"/>
            <a:r>
              <a:rPr lang="en-US" sz="2700" dirty="0" smtClean="0"/>
              <a:t>Term </a:t>
            </a:r>
            <a:r>
              <a:rPr lang="en-US" sz="2700" dirty="0"/>
              <a:t>and Renewal or </a:t>
            </a:r>
            <a:r>
              <a:rPr lang="en-US" sz="2700" dirty="0" smtClean="0"/>
              <a:t>Expiration</a:t>
            </a:r>
          </a:p>
          <a:p>
            <a:pPr lvl="2"/>
            <a:r>
              <a:rPr lang="en-US" sz="2700" dirty="0" smtClean="0"/>
              <a:t>License </a:t>
            </a:r>
            <a:r>
              <a:rPr lang="en-US" sz="2900" dirty="0"/>
              <a:t>Not Transferable</a:t>
            </a:r>
          </a:p>
          <a:p>
            <a:pPr marL="342900" indent="-342900">
              <a:buFont typeface="Arial" pitchFamily="34" charset="0"/>
              <a:buChar char="•"/>
            </a:pPr>
            <a:endParaRPr lang="en-US" sz="2400" dirty="0"/>
          </a:p>
        </p:txBody>
      </p:sp>
      <p:sp>
        <p:nvSpPr>
          <p:cNvPr id="3" name="Title 2"/>
          <p:cNvSpPr>
            <a:spLocks noGrp="1"/>
          </p:cNvSpPr>
          <p:nvPr>
            <p:ph type="title"/>
          </p:nvPr>
        </p:nvSpPr>
        <p:spPr>
          <a:xfrm>
            <a:off x="352426" y="228600"/>
            <a:ext cx="7680960" cy="838200"/>
          </a:xfrm>
        </p:spPr>
        <p:txBody>
          <a:bodyPr>
            <a:normAutofit/>
          </a:bodyPr>
          <a:lstStyle/>
          <a:p>
            <a:r>
              <a:rPr lang="en-US" sz="4400" b="1" dirty="0" smtClean="0"/>
              <a:t>Business </a:t>
            </a:r>
            <a:r>
              <a:rPr lang="en-US" sz="4400" b="1" dirty="0"/>
              <a:t>Regulations</a:t>
            </a:r>
            <a:endParaRPr lang="en-US" sz="44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720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59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258174" cy="4724400"/>
          </a:xfrm>
        </p:spPr>
        <p:txBody>
          <a:bodyPr>
            <a:normAutofit/>
          </a:bodyPr>
          <a:lstStyle/>
          <a:p>
            <a:r>
              <a:rPr lang="en-US" sz="2400" dirty="0" smtClean="0"/>
              <a:t>Standards that may vary by use:</a:t>
            </a:r>
          </a:p>
          <a:p>
            <a:pPr marL="342900" indent="-342900">
              <a:buFont typeface="Arial" pitchFamily="34" charset="0"/>
              <a:buChar char="•"/>
            </a:pPr>
            <a:r>
              <a:rPr lang="en-US" sz="2400" dirty="0" smtClean="0"/>
              <a:t>Hours </a:t>
            </a:r>
            <a:r>
              <a:rPr lang="en-US" sz="2400" dirty="0"/>
              <a:t>of Operation</a:t>
            </a:r>
          </a:p>
          <a:p>
            <a:pPr marL="342900" indent="-342900">
              <a:buFont typeface="Arial" pitchFamily="34" charset="0"/>
              <a:buChar char="•"/>
            </a:pPr>
            <a:r>
              <a:rPr lang="en-US" sz="2400" dirty="0" smtClean="0"/>
              <a:t>Onsite </a:t>
            </a:r>
            <a:r>
              <a:rPr lang="en-US" sz="2400" dirty="0"/>
              <a:t>Storage Beyond Inventory Needed for </a:t>
            </a:r>
            <a:r>
              <a:rPr lang="en-US" sz="2400" dirty="0" smtClean="0"/>
              <a:t>MMRC</a:t>
            </a:r>
          </a:p>
          <a:p>
            <a:pPr marL="342900" indent="-342900">
              <a:buFont typeface="Arial" pitchFamily="34" charset="0"/>
              <a:buChar char="•"/>
            </a:pPr>
            <a:r>
              <a:rPr lang="en-US" sz="2400" dirty="0" smtClean="0"/>
              <a:t>Ability to Grow Onsite</a:t>
            </a:r>
            <a:endParaRPr lang="en-US" sz="2400" dirty="0"/>
          </a:p>
          <a:p>
            <a:pPr marL="342900" indent="-342900">
              <a:buFont typeface="Arial" pitchFamily="34" charset="0"/>
              <a:buChar char="•"/>
            </a:pPr>
            <a:r>
              <a:rPr lang="en-US" sz="2400" dirty="0"/>
              <a:t>Required Compliance with All Laws </a:t>
            </a:r>
            <a:r>
              <a:rPr lang="en-US" sz="2400" dirty="0" smtClean="0"/>
              <a:t>– Zoning, City Code, State, Federal</a:t>
            </a:r>
            <a:endParaRPr lang="en-US" sz="2400" dirty="0"/>
          </a:p>
          <a:p>
            <a:pPr marL="342900" indent="-342900">
              <a:buFont typeface="Arial" pitchFamily="34" charset="0"/>
              <a:buChar char="•"/>
            </a:pPr>
            <a:r>
              <a:rPr lang="en-US" sz="2400" dirty="0"/>
              <a:t>Outdoor Sales Activity</a:t>
            </a:r>
          </a:p>
          <a:p>
            <a:pPr marL="342900" indent="-342900">
              <a:buFont typeface="Arial" pitchFamily="34" charset="0"/>
              <a:buChar char="•"/>
            </a:pPr>
            <a:r>
              <a:rPr lang="en-US" sz="2400" dirty="0"/>
              <a:t>On Premise </a:t>
            </a:r>
            <a:r>
              <a:rPr lang="en-US" sz="2400" dirty="0" smtClean="0"/>
              <a:t>Consumption of Marijuana</a:t>
            </a:r>
          </a:p>
          <a:p>
            <a:pPr marL="342900" indent="-342900">
              <a:buFont typeface="Arial" pitchFamily="34" charset="0"/>
              <a:buChar char="•"/>
            </a:pPr>
            <a:r>
              <a:rPr lang="en-US" sz="2400" dirty="0" smtClean="0"/>
              <a:t>Alcohol </a:t>
            </a:r>
            <a:r>
              <a:rPr lang="en-US" sz="2400" dirty="0"/>
              <a:t>License </a:t>
            </a:r>
            <a:r>
              <a:rPr lang="en-US" sz="2400" dirty="0" smtClean="0"/>
              <a:t>or Consumption</a:t>
            </a:r>
            <a:endParaRPr lang="en-US" sz="2400" dirty="0"/>
          </a:p>
        </p:txBody>
      </p:sp>
      <p:sp>
        <p:nvSpPr>
          <p:cNvPr id="3" name="Title 2"/>
          <p:cNvSpPr>
            <a:spLocks noGrp="1"/>
          </p:cNvSpPr>
          <p:nvPr>
            <p:ph type="title"/>
          </p:nvPr>
        </p:nvSpPr>
        <p:spPr/>
        <p:txBody>
          <a:bodyPr>
            <a:normAutofit/>
          </a:bodyPr>
          <a:lstStyle/>
          <a:p>
            <a:r>
              <a:rPr lang="en-US" sz="4400" b="1" dirty="0" smtClean="0"/>
              <a:t>Business </a:t>
            </a:r>
            <a:r>
              <a:rPr lang="en-US" sz="4400" b="1" dirty="0"/>
              <a:t>Regulations</a:t>
            </a:r>
            <a:endParaRPr lang="en-US" sz="4400" b="1" dirty="0"/>
          </a:p>
        </p:txBody>
      </p:sp>
    </p:spTree>
    <p:extLst>
      <p:ext uri="{BB962C8B-B14F-4D97-AF65-F5344CB8AC3E}">
        <p14:creationId xmlns:p14="http://schemas.microsoft.com/office/powerpoint/2010/main" val="1967713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258174" cy="4724400"/>
          </a:xfrm>
        </p:spPr>
        <p:txBody>
          <a:bodyPr>
            <a:normAutofit lnSpcReduction="10000"/>
          </a:bodyPr>
          <a:lstStyle/>
          <a:p>
            <a:pPr marL="342900" indent="-342900">
              <a:buFont typeface="Arial" pitchFamily="34" charset="0"/>
              <a:buChar char="•"/>
            </a:pPr>
            <a:r>
              <a:rPr lang="en-US" sz="2400" dirty="0"/>
              <a:t>Security Plan and CPTED Survey, </a:t>
            </a:r>
            <a:r>
              <a:rPr lang="en-US" sz="2400" dirty="0" smtClean="0"/>
              <a:t>Public </a:t>
            </a:r>
            <a:r>
              <a:rPr lang="en-US" sz="2400" dirty="0"/>
              <a:t>Safety and Fire </a:t>
            </a:r>
            <a:r>
              <a:rPr lang="en-US" sz="2400" dirty="0" smtClean="0"/>
              <a:t>Issues</a:t>
            </a:r>
          </a:p>
          <a:p>
            <a:pPr marL="342900" indent="-342900">
              <a:buFont typeface="Arial" pitchFamily="34" charset="0"/>
              <a:buChar char="•"/>
            </a:pPr>
            <a:r>
              <a:rPr lang="en-US" sz="2400" dirty="0"/>
              <a:t>Operations plan</a:t>
            </a:r>
          </a:p>
          <a:p>
            <a:pPr marL="342900" indent="-342900">
              <a:buFont typeface="Arial" pitchFamily="34" charset="0"/>
              <a:buChar char="•"/>
            </a:pPr>
            <a:r>
              <a:rPr lang="en-US" sz="2400" dirty="0"/>
              <a:t>Video surveillance</a:t>
            </a:r>
          </a:p>
          <a:p>
            <a:pPr marL="342900" indent="-342900">
              <a:buFont typeface="Arial" pitchFamily="34" charset="0"/>
              <a:buChar char="•"/>
            </a:pPr>
            <a:r>
              <a:rPr lang="en-US" sz="2400" dirty="0"/>
              <a:t>Display and storage security planning requirements</a:t>
            </a:r>
          </a:p>
          <a:p>
            <a:pPr marL="342900" indent="-342900">
              <a:buFont typeface="Arial" pitchFamily="34" charset="0"/>
              <a:buChar char="•"/>
            </a:pPr>
            <a:r>
              <a:rPr lang="en-US" sz="2400" dirty="0"/>
              <a:t>Cash storage and protection planning requirements</a:t>
            </a:r>
          </a:p>
          <a:p>
            <a:pPr marL="342900" indent="-342900">
              <a:buFont typeface="Arial" pitchFamily="34" charset="0"/>
              <a:buChar char="•"/>
            </a:pPr>
            <a:r>
              <a:rPr lang="en-US" sz="2400" dirty="0"/>
              <a:t>Alarm system</a:t>
            </a:r>
          </a:p>
          <a:p>
            <a:pPr marL="342900" indent="-342900">
              <a:buFont typeface="Arial" pitchFamily="34" charset="0"/>
              <a:buChar char="•"/>
            </a:pPr>
            <a:r>
              <a:rPr lang="en-US" sz="2400" dirty="0"/>
              <a:t>Implementation of Police Crime Prevention Through Environmental Design Review (CPTED) standards </a:t>
            </a:r>
          </a:p>
          <a:p>
            <a:pPr marL="342900" indent="-342900">
              <a:buFont typeface="Arial" pitchFamily="34" charset="0"/>
              <a:buChar char="•"/>
            </a:pPr>
            <a:r>
              <a:rPr lang="en-US" sz="2400" dirty="0"/>
              <a:t>Armed security personnel on-site during business hours</a:t>
            </a:r>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a:p>
        </p:txBody>
      </p:sp>
      <p:sp>
        <p:nvSpPr>
          <p:cNvPr id="3" name="Title 2"/>
          <p:cNvSpPr>
            <a:spLocks noGrp="1"/>
          </p:cNvSpPr>
          <p:nvPr>
            <p:ph type="title"/>
          </p:nvPr>
        </p:nvSpPr>
        <p:spPr/>
        <p:txBody>
          <a:bodyPr>
            <a:normAutofit/>
          </a:bodyPr>
          <a:lstStyle/>
          <a:p>
            <a:r>
              <a:rPr lang="en-US" sz="4400" b="1" dirty="0" smtClean="0"/>
              <a:t>Business </a:t>
            </a:r>
            <a:r>
              <a:rPr lang="en-US" sz="4400" b="1" dirty="0"/>
              <a:t>Regulations</a:t>
            </a:r>
            <a:endParaRPr lang="en-US" sz="4400" b="1" dirty="0"/>
          </a:p>
        </p:txBody>
      </p:sp>
    </p:spTree>
    <p:extLst>
      <p:ext uri="{BB962C8B-B14F-4D97-AF65-F5344CB8AC3E}">
        <p14:creationId xmlns:p14="http://schemas.microsoft.com/office/powerpoint/2010/main" val="3484508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258174" cy="4724400"/>
          </a:xfrm>
        </p:spPr>
        <p:txBody>
          <a:bodyPr>
            <a:normAutofit/>
          </a:bodyPr>
          <a:lstStyle/>
          <a:p>
            <a:pPr marL="342900" indent="-342900">
              <a:buFont typeface="Arial" pitchFamily="34" charset="0"/>
              <a:buChar char="•"/>
            </a:pPr>
            <a:r>
              <a:rPr lang="en-US" sz="2400" dirty="0" smtClean="0"/>
              <a:t>Environmental </a:t>
            </a:r>
            <a:r>
              <a:rPr lang="en-US" sz="2400" dirty="0"/>
              <a:t>Controls - Odor, Air Quality, etc</a:t>
            </a:r>
            <a:r>
              <a:rPr lang="en-US" sz="2400" dirty="0" smtClean="0"/>
              <a:t>.</a:t>
            </a:r>
          </a:p>
          <a:p>
            <a:pPr marL="342900" indent="-342900">
              <a:buFont typeface="Arial" pitchFamily="34" charset="0"/>
              <a:buChar char="•"/>
            </a:pPr>
            <a:r>
              <a:rPr lang="en-US" sz="2400" dirty="0"/>
              <a:t>No Tourists/Gawkers – Only Those Authorized to be On Premises</a:t>
            </a:r>
          </a:p>
          <a:p>
            <a:pPr marL="342900" indent="-342900">
              <a:buFont typeface="Arial" pitchFamily="34" charset="0"/>
              <a:buChar char="•"/>
            </a:pPr>
            <a:r>
              <a:rPr lang="en-US" sz="2400" dirty="0" smtClean="0"/>
              <a:t>Anti </a:t>
            </a:r>
            <a:r>
              <a:rPr lang="en-US" sz="2400" dirty="0"/>
              <a:t>Loitering and Lines  - Pedestrian and </a:t>
            </a:r>
            <a:r>
              <a:rPr lang="en-US" sz="2400" dirty="0" smtClean="0"/>
              <a:t>Vehicular</a:t>
            </a:r>
          </a:p>
          <a:p>
            <a:pPr marL="342900" indent="-342900">
              <a:buFont typeface="Arial" pitchFamily="34" charset="0"/>
              <a:buChar char="•"/>
            </a:pPr>
            <a:r>
              <a:rPr lang="en-US" sz="2400" dirty="0" smtClean="0"/>
              <a:t>Designated </a:t>
            </a:r>
            <a:r>
              <a:rPr lang="en-US" sz="2400" dirty="0"/>
              <a:t>Ombudsman for Neighborhood Issues</a:t>
            </a:r>
          </a:p>
          <a:p>
            <a:pPr marL="342900" indent="-342900">
              <a:buFont typeface="Arial" pitchFamily="34" charset="0"/>
              <a:buChar char="•"/>
            </a:pPr>
            <a:r>
              <a:rPr lang="en-US" sz="2400" dirty="0" smtClean="0"/>
              <a:t>No </a:t>
            </a:r>
            <a:r>
              <a:rPr lang="en-US" sz="2400" dirty="0"/>
              <a:t>Employment of or Access To Minors Other Than Minor Patient with Guardian</a:t>
            </a:r>
          </a:p>
          <a:p>
            <a:pPr marL="342900" indent="-342900">
              <a:buFont typeface="Arial" pitchFamily="34" charset="0"/>
              <a:buChar char="•"/>
            </a:pPr>
            <a:r>
              <a:rPr lang="en-US" sz="2400" dirty="0" smtClean="0"/>
              <a:t>Control </a:t>
            </a:r>
            <a:r>
              <a:rPr lang="en-US" sz="2400" dirty="0"/>
              <a:t>of Garbage</a:t>
            </a:r>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a:p>
        </p:txBody>
      </p:sp>
      <p:sp>
        <p:nvSpPr>
          <p:cNvPr id="3" name="Title 2"/>
          <p:cNvSpPr>
            <a:spLocks noGrp="1"/>
          </p:cNvSpPr>
          <p:nvPr>
            <p:ph type="title"/>
          </p:nvPr>
        </p:nvSpPr>
        <p:spPr/>
        <p:txBody>
          <a:bodyPr>
            <a:normAutofit/>
          </a:bodyPr>
          <a:lstStyle/>
          <a:p>
            <a:r>
              <a:rPr lang="en-US" sz="4400" b="1" dirty="0" smtClean="0"/>
              <a:t>Business </a:t>
            </a:r>
            <a:r>
              <a:rPr lang="en-US" sz="4400" b="1" dirty="0"/>
              <a:t>Regulations</a:t>
            </a:r>
            <a:endParaRPr lang="en-US" sz="44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4419600"/>
            <a:ext cx="34258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62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Other Experiences</a:t>
            </a:r>
            <a:endParaRPr lang="en-US" dirty="0"/>
          </a:p>
        </p:txBody>
      </p:sp>
      <p:sp>
        <p:nvSpPr>
          <p:cNvPr id="7" name="TextBox 6"/>
          <p:cNvSpPr txBox="1"/>
          <p:nvPr/>
        </p:nvSpPr>
        <p:spPr>
          <a:xfrm>
            <a:off x="4343400" y="6497224"/>
            <a:ext cx="3821880" cy="215444"/>
          </a:xfrm>
          <a:prstGeom prst="rect">
            <a:avLst/>
          </a:prstGeom>
          <a:noFill/>
        </p:spPr>
        <p:txBody>
          <a:bodyPr wrap="none" rtlCol="0">
            <a:spAutoFit/>
          </a:bodyPr>
          <a:lstStyle/>
          <a:p>
            <a:r>
              <a:rPr lang="en-US" sz="800" i="1" dirty="0" smtClean="0">
                <a:solidFill>
                  <a:schemeClr val="bg1">
                    <a:lumMod val="65000"/>
                  </a:schemeClr>
                </a:solidFill>
              </a:rPr>
              <a:t>Source:  Altered </a:t>
            </a:r>
            <a:r>
              <a:rPr lang="en-US" sz="800" i="1" dirty="0">
                <a:solidFill>
                  <a:schemeClr val="bg1">
                    <a:lumMod val="65000"/>
                  </a:schemeClr>
                </a:solidFill>
              </a:rPr>
              <a:t>States: Where Will Marijuana Be Legal Next</a:t>
            </a:r>
            <a:r>
              <a:rPr lang="en-US" sz="800" i="1" dirty="0" smtClean="0">
                <a:solidFill>
                  <a:schemeClr val="bg1">
                    <a:lumMod val="65000"/>
                  </a:schemeClr>
                </a:solidFill>
              </a:rPr>
              <a:t>?, Vocaiv.com,  1/24/14 </a:t>
            </a:r>
            <a:endParaRPr lang="en-US" sz="800" i="1" dirty="0">
              <a:solidFill>
                <a:schemeClr val="bg1">
                  <a:lumMod val="65000"/>
                </a:schemeClr>
              </a:solidFill>
            </a:endParaRPr>
          </a:p>
        </p:txBody>
      </p:sp>
      <p:pic>
        <p:nvPicPr>
          <p:cNvPr id="8" name="Picture 1"/>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066800"/>
            <a:ext cx="75798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43000" y="6477637"/>
            <a:ext cx="1385316" cy="215444"/>
          </a:xfrm>
          <a:prstGeom prst="rect">
            <a:avLst/>
          </a:prstGeom>
          <a:noFill/>
        </p:spPr>
        <p:txBody>
          <a:bodyPr wrap="none" rtlCol="0">
            <a:spAutoFit/>
          </a:bodyPr>
          <a:lstStyle/>
          <a:p>
            <a:r>
              <a:rPr lang="en-US" sz="800" i="1" dirty="0" smtClean="0">
                <a:solidFill>
                  <a:schemeClr val="bg1">
                    <a:lumMod val="65000"/>
                  </a:schemeClr>
                </a:solidFill>
              </a:rPr>
              <a:t>Source:  Procon.org, 7/31/14</a:t>
            </a:r>
            <a:endParaRPr lang="en-US" sz="800" i="1" dirty="0">
              <a:solidFill>
                <a:schemeClr val="bg1">
                  <a:lumMod val="65000"/>
                </a:schemeClr>
              </a:solidFill>
            </a:endParaRPr>
          </a:p>
        </p:txBody>
      </p:sp>
      <p:sp>
        <p:nvSpPr>
          <p:cNvPr id="3" name="TextBox 2"/>
          <p:cNvSpPr txBox="1"/>
          <p:nvPr/>
        </p:nvSpPr>
        <p:spPr>
          <a:xfrm>
            <a:off x="533400" y="1219200"/>
            <a:ext cx="4648200" cy="4524315"/>
          </a:xfrm>
          <a:prstGeom prst="rect">
            <a:avLst/>
          </a:prstGeom>
          <a:noFill/>
        </p:spPr>
        <p:txBody>
          <a:bodyPr wrap="square" rtlCol="0">
            <a:spAutoFit/>
          </a:bodyPr>
          <a:lstStyle/>
          <a:p>
            <a:pPr marL="285750" indent="-285750">
              <a:buFont typeface="Arial" pitchFamily="34" charset="0"/>
              <a:buChar char="•"/>
            </a:pPr>
            <a:r>
              <a:rPr lang="en-US" sz="2400" dirty="0"/>
              <a:t>23 States plus Washington D.C. allow medical marijuana and Washington State and Colorado allow recreational marijuana as </a:t>
            </a:r>
            <a:r>
              <a:rPr lang="en-US" sz="2400" dirty="0" smtClean="0"/>
              <a:t>well</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Across </a:t>
            </a:r>
            <a:r>
              <a:rPr lang="en-US" sz="2400" dirty="0"/>
              <a:t>the board, the experiences have all shown one thing, preparation is key</a:t>
            </a:r>
            <a:r>
              <a:rPr lang="en-US" sz="2400" dirty="0" smtClean="0"/>
              <a:t>.</a:t>
            </a:r>
          </a:p>
          <a:p>
            <a:pPr marL="285750" indent="-285750">
              <a:buFont typeface="Arial" pitchFamily="34" charset="0"/>
              <a:buChar char="•"/>
            </a:pPr>
            <a:endParaRPr lang="en-US" sz="2400" dirty="0"/>
          </a:p>
          <a:p>
            <a:pPr marL="285750" indent="-285750">
              <a:buFont typeface="Arial" pitchFamily="34" charset="0"/>
              <a:buChar char="•"/>
            </a:pPr>
            <a:r>
              <a:rPr lang="en-US" sz="2400" dirty="0"/>
              <a:t>Those who regulate (or prohibit) early and strictly, suffer the least.</a:t>
            </a:r>
          </a:p>
        </p:txBody>
      </p:sp>
    </p:spTree>
    <p:extLst>
      <p:ext uri="{BB962C8B-B14F-4D97-AF65-F5344CB8AC3E}">
        <p14:creationId xmlns:p14="http://schemas.microsoft.com/office/powerpoint/2010/main" val="3336688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057400"/>
            <a:ext cx="7800974" cy="2362200"/>
          </a:xfrm>
        </p:spPr>
        <p:txBody>
          <a:bodyPr>
            <a:normAutofit/>
          </a:bodyPr>
          <a:lstStyle/>
          <a:p>
            <a:pPr lvl="1"/>
            <a:endParaRPr lang="en-US" sz="1800" i="1" dirty="0" smtClean="0"/>
          </a:p>
          <a:p>
            <a:pPr lvl="1"/>
            <a:r>
              <a:rPr lang="en-US" sz="6000" b="1" dirty="0">
                <a:solidFill>
                  <a:srgbClr val="FFFF00"/>
                </a:solidFill>
              </a:rPr>
              <a:t>Questions?</a:t>
            </a:r>
          </a:p>
          <a:p>
            <a:pPr lvl="1"/>
            <a:endParaRPr lang="en-US" sz="3200" b="1" i="1" dirty="0"/>
          </a:p>
        </p:txBody>
      </p:sp>
      <p:sp>
        <p:nvSpPr>
          <p:cNvPr id="2" name="Title 1"/>
          <p:cNvSpPr>
            <a:spLocks noGrp="1"/>
          </p:cNvSpPr>
          <p:nvPr>
            <p:ph type="title"/>
          </p:nvPr>
        </p:nvSpPr>
        <p:spPr>
          <a:xfrm>
            <a:off x="352426" y="0"/>
            <a:ext cx="7680960" cy="2133600"/>
          </a:xfrm>
        </p:spPr>
        <p:txBody>
          <a:bodyPr/>
          <a:lstStyle/>
          <a:p>
            <a:r>
              <a:rPr lang="en-US" dirty="0" smtClean="0"/>
              <a:t>Planning for </a:t>
            </a:r>
            <a:br>
              <a:rPr lang="en-US" dirty="0" smtClean="0"/>
            </a:br>
            <a:r>
              <a:rPr lang="en-US" dirty="0"/>
              <a:t>	</a:t>
            </a:r>
            <a:r>
              <a:rPr lang="en-US" dirty="0" smtClean="0"/>
              <a:t>Medical Marijuana</a:t>
            </a:r>
            <a:endParaRPr lang="en-US" dirty="0"/>
          </a:p>
        </p:txBody>
      </p:sp>
      <p:pic>
        <p:nvPicPr>
          <p:cNvPr id="1026" name="Picture 2" descr="C:\Users\kmehaffey\AppData\Local\Microsoft\Windows\Temporary Internet Files\Content.IE5\VPDC3137\MC9004412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306" y="4725185"/>
            <a:ext cx="1651694" cy="2132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105400"/>
            <a:ext cx="7010400" cy="954107"/>
          </a:xfrm>
          <a:prstGeom prst="rect">
            <a:avLst/>
          </a:prstGeom>
          <a:noFill/>
        </p:spPr>
        <p:txBody>
          <a:bodyPr wrap="square" rtlCol="0">
            <a:spAutoFit/>
          </a:bodyPr>
          <a:lstStyle/>
          <a:p>
            <a:r>
              <a:rPr lang="en-US" sz="3200" b="1" dirty="0" smtClean="0"/>
              <a:t>Susan L. Trevarthen, Esq., FAICP</a:t>
            </a:r>
            <a:endParaRPr lang="en-US" sz="3200" b="1" dirty="0" smtClean="0"/>
          </a:p>
          <a:p>
            <a:r>
              <a:rPr lang="en-US" sz="2400" i="1" dirty="0" smtClean="0"/>
              <a:t>Weiss </a:t>
            </a:r>
            <a:r>
              <a:rPr lang="en-US" sz="2400" i="1" dirty="0" smtClean="0"/>
              <a:t>Serota Helfman Cole Bierman &amp; Popok, PL</a:t>
            </a:r>
            <a:endParaRPr lang="en-US" sz="2400" i="1" dirty="0"/>
          </a:p>
        </p:txBody>
      </p:sp>
    </p:spTree>
    <p:extLst>
      <p:ext uri="{BB962C8B-B14F-4D97-AF65-F5344CB8AC3E}">
        <p14:creationId xmlns:p14="http://schemas.microsoft.com/office/powerpoint/2010/main" val="2240394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39174" cy="5166360"/>
          </a:xfrm>
        </p:spPr>
        <p:txBody>
          <a:bodyPr>
            <a:normAutofit/>
          </a:bodyPr>
          <a:lstStyle/>
          <a:p>
            <a:pPr marL="457200" indent="-457200">
              <a:buFont typeface="Arial" panose="020B0604020202020204" pitchFamily="34" charset="0"/>
              <a:buChar char="•"/>
            </a:pPr>
            <a:r>
              <a:rPr lang="en-US" sz="2800" b="1" dirty="0"/>
              <a:t>Definitional </a:t>
            </a:r>
            <a:r>
              <a:rPr lang="en-US" sz="2800" b="1" dirty="0" smtClean="0"/>
              <a:t>Issues</a:t>
            </a:r>
          </a:p>
          <a:p>
            <a:pPr marL="457200" indent="-457200">
              <a:buFont typeface="Arial" panose="020B0604020202020204" pitchFamily="34" charset="0"/>
              <a:buChar char="•"/>
            </a:pPr>
            <a:r>
              <a:rPr lang="en-US" sz="2800" b="1" dirty="0" smtClean="0"/>
              <a:t>Prohibition or Moratorium</a:t>
            </a:r>
          </a:p>
          <a:p>
            <a:pPr marL="457200" indent="-457200">
              <a:buFont typeface="Arial" panose="020B0604020202020204" pitchFamily="34" charset="0"/>
              <a:buChar char="•"/>
            </a:pPr>
            <a:r>
              <a:rPr lang="en-US" sz="2800" b="1" dirty="0" smtClean="0"/>
              <a:t>Zoning Regulations – Use and Development Standards</a:t>
            </a:r>
          </a:p>
          <a:p>
            <a:pPr marL="457200" indent="-457200">
              <a:buFont typeface="Arial" panose="020B0604020202020204" pitchFamily="34" charset="0"/>
              <a:buChar char="•"/>
            </a:pPr>
            <a:r>
              <a:rPr lang="en-US" sz="2800" b="1" dirty="0" smtClean="0"/>
              <a:t>Business Regulations</a:t>
            </a:r>
          </a:p>
          <a:p>
            <a:pPr marL="457200" indent="-457200">
              <a:buFont typeface="Arial" panose="020B0604020202020204" pitchFamily="34" charset="0"/>
              <a:buChar char="•"/>
            </a:pPr>
            <a:r>
              <a:rPr lang="en-US" sz="2800" b="1" dirty="0" smtClean="0"/>
              <a:t>Evaluate in Light of the Nature of Your Community to See What is Compatible</a:t>
            </a:r>
          </a:p>
          <a:p>
            <a:pPr marL="457200" indent="-457200">
              <a:buFont typeface="Arial" panose="020B0604020202020204" pitchFamily="34" charset="0"/>
              <a:buChar char="•"/>
            </a:pPr>
            <a:r>
              <a:rPr lang="en-US" sz="2800" b="1" dirty="0" smtClean="0"/>
              <a:t>Lobby for the State Laws to Retain Respect for Local Zoning and Land Use Regulations, if a Local Government Adopts Them </a:t>
            </a:r>
            <a:endParaRPr lang="en-US" sz="2800" b="1" dirty="0"/>
          </a:p>
          <a:p>
            <a:pPr marL="457200" indent="-457200">
              <a:buFont typeface="Arial" panose="020B0604020202020204" pitchFamily="34" charset="0"/>
              <a:buChar char="•"/>
            </a:pPr>
            <a:endParaRPr lang="en-US" sz="2600" dirty="0" smtClean="0"/>
          </a:p>
        </p:txBody>
      </p:sp>
      <p:sp>
        <p:nvSpPr>
          <p:cNvPr id="3" name="Title 2"/>
          <p:cNvSpPr>
            <a:spLocks noGrp="1"/>
          </p:cNvSpPr>
          <p:nvPr>
            <p:ph type="title"/>
          </p:nvPr>
        </p:nvSpPr>
        <p:spPr>
          <a:xfrm>
            <a:off x="352426" y="228600"/>
            <a:ext cx="8562974" cy="1066800"/>
          </a:xfrm>
        </p:spPr>
        <p:txBody>
          <a:bodyPr>
            <a:normAutofit fontScale="90000"/>
          </a:bodyPr>
          <a:lstStyle/>
          <a:p>
            <a:r>
              <a:rPr lang="en-US" sz="4400" b="1" dirty="0" smtClean="0"/>
              <a:t>Overview: What Kinds of Regulations Might Cities Consider?</a:t>
            </a:r>
            <a:endParaRPr lang="en-US" sz="4400" b="1" dirty="0"/>
          </a:p>
        </p:txBody>
      </p:sp>
    </p:spTree>
    <p:extLst>
      <p:ext uri="{BB962C8B-B14F-4D97-AF65-F5344CB8AC3E}">
        <p14:creationId xmlns:p14="http://schemas.microsoft.com/office/powerpoint/2010/main" val="16935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39174" cy="5166360"/>
          </a:xfrm>
        </p:spPr>
        <p:txBody>
          <a:bodyPr>
            <a:normAutofit/>
          </a:bodyPr>
          <a:lstStyle/>
          <a:p>
            <a:pPr marL="457200" indent="-457200">
              <a:buFont typeface="Arial" panose="020B0604020202020204" pitchFamily="34" charset="0"/>
              <a:buChar char="•"/>
            </a:pPr>
            <a:r>
              <a:rPr lang="en-US" sz="2600" dirty="0" smtClean="0"/>
              <a:t> </a:t>
            </a:r>
            <a:endParaRPr lang="en-US" sz="2600" dirty="0" smtClean="0"/>
          </a:p>
        </p:txBody>
      </p:sp>
      <p:sp>
        <p:nvSpPr>
          <p:cNvPr id="3" name="Title 2"/>
          <p:cNvSpPr>
            <a:spLocks noGrp="1"/>
          </p:cNvSpPr>
          <p:nvPr>
            <p:ph type="title"/>
          </p:nvPr>
        </p:nvSpPr>
        <p:spPr>
          <a:xfrm>
            <a:off x="352426" y="228600"/>
            <a:ext cx="8562974" cy="838200"/>
          </a:xfrm>
        </p:spPr>
        <p:txBody>
          <a:bodyPr>
            <a:normAutofit/>
          </a:bodyPr>
          <a:lstStyle/>
          <a:p>
            <a:r>
              <a:rPr lang="en-US" sz="4400" b="1" dirty="0" smtClean="0"/>
              <a:t>A Tale of Many Cities</a:t>
            </a:r>
            <a:endParaRPr lang="en-US" sz="4400" b="1" dirty="0"/>
          </a:p>
        </p:txBody>
      </p:sp>
      <p:pic>
        <p:nvPicPr>
          <p:cNvPr id="1026" name="Picture 2" descr="C:\Users\strevarthen\Desktop\MAP 201410151803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88473"/>
            <a:ext cx="6714565" cy="518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39174" cy="5166360"/>
          </a:xfrm>
        </p:spPr>
        <p:txBody>
          <a:bodyPr>
            <a:normAutofit/>
          </a:bodyPr>
          <a:lstStyle/>
          <a:p>
            <a:pPr marL="457200" indent="-457200">
              <a:buFont typeface="Arial" panose="020B0604020202020204" pitchFamily="34" charset="0"/>
              <a:buChar char="•"/>
            </a:pPr>
            <a:r>
              <a:rPr lang="en-US" sz="2600" dirty="0" smtClean="0"/>
              <a:t> </a:t>
            </a:r>
            <a:endParaRPr lang="en-US" sz="2600" dirty="0" smtClean="0"/>
          </a:p>
        </p:txBody>
      </p:sp>
      <p:sp>
        <p:nvSpPr>
          <p:cNvPr id="3" name="Title 2"/>
          <p:cNvSpPr>
            <a:spLocks noGrp="1"/>
          </p:cNvSpPr>
          <p:nvPr>
            <p:ph type="title"/>
          </p:nvPr>
        </p:nvSpPr>
        <p:spPr>
          <a:xfrm>
            <a:off x="352426" y="228600"/>
            <a:ext cx="8562974" cy="762000"/>
          </a:xfrm>
        </p:spPr>
        <p:txBody>
          <a:bodyPr>
            <a:normAutofit/>
          </a:bodyPr>
          <a:lstStyle/>
          <a:p>
            <a:r>
              <a:rPr lang="en-US" sz="4400" b="1" dirty="0" smtClean="0"/>
              <a:t>A Tale of Many Cities</a:t>
            </a:r>
            <a:endParaRPr lang="en-US" sz="4400" b="1" dirty="0"/>
          </a:p>
        </p:txBody>
      </p:sp>
      <p:pic>
        <p:nvPicPr>
          <p:cNvPr id="2051" name="Picture 3" descr="C:\Users\strevarthen\Desktop\MAP 201410151803_Page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171575"/>
            <a:ext cx="4357255" cy="563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trevarthen\Desktop\MAP 201410151803_Page_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618" y="1270746"/>
            <a:ext cx="4287982" cy="554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0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39174" cy="5166360"/>
          </a:xfrm>
        </p:spPr>
        <p:txBody>
          <a:bodyPr>
            <a:normAutofit/>
          </a:bodyPr>
          <a:lstStyle/>
          <a:p>
            <a:pPr marL="457200" indent="-457200">
              <a:buFont typeface="Arial" panose="020B0604020202020204" pitchFamily="34" charset="0"/>
              <a:buChar char="•"/>
            </a:pPr>
            <a:r>
              <a:rPr lang="en-US" sz="2600" dirty="0" smtClean="0"/>
              <a:t> </a:t>
            </a:r>
            <a:endParaRPr lang="en-US" sz="2600" dirty="0" smtClean="0"/>
          </a:p>
        </p:txBody>
      </p:sp>
      <p:sp>
        <p:nvSpPr>
          <p:cNvPr id="3" name="Title 2"/>
          <p:cNvSpPr>
            <a:spLocks noGrp="1"/>
          </p:cNvSpPr>
          <p:nvPr>
            <p:ph type="title"/>
          </p:nvPr>
        </p:nvSpPr>
        <p:spPr>
          <a:xfrm>
            <a:off x="352426" y="228600"/>
            <a:ext cx="8562974" cy="685800"/>
          </a:xfrm>
        </p:spPr>
        <p:txBody>
          <a:bodyPr>
            <a:normAutofit fontScale="90000"/>
          </a:bodyPr>
          <a:lstStyle/>
          <a:p>
            <a:r>
              <a:rPr lang="en-US" sz="4400" b="1" dirty="0" smtClean="0"/>
              <a:t>A Tale of Many Cities</a:t>
            </a:r>
            <a:endParaRPr lang="en-US" sz="4400" b="1" dirty="0"/>
          </a:p>
        </p:txBody>
      </p:sp>
      <p:pic>
        <p:nvPicPr>
          <p:cNvPr id="3075" name="Picture 3" descr="C:\Users\strevarthen\Desktop\MAP 201410151803_Page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190625"/>
            <a:ext cx="6875929" cy="531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95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39174" cy="5166360"/>
          </a:xfrm>
        </p:spPr>
        <p:txBody>
          <a:bodyPr>
            <a:normAutofit/>
          </a:bodyPr>
          <a:lstStyle/>
          <a:p>
            <a:pPr marL="457200" indent="-457200">
              <a:buFont typeface="Arial" panose="020B0604020202020204" pitchFamily="34" charset="0"/>
              <a:buChar char="•"/>
            </a:pPr>
            <a:r>
              <a:rPr lang="en-US" sz="2600" dirty="0" smtClean="0"/>
              <a:t> </a:t>
            </a:r>
            <a:endParaRPr lang="en-US" sz="2600" dirty="0" smtClean="0"/>
          </a:p>
        </p:txBody>
      </p:sp>
      <p:sp>
        <p:nvSpPr>
          <p:cNvPr id="3" name="Title 2"/>
          <p:cNvSpPr>
            <a:spLocks noGrp="1"/>
          </p:cNvSpPr>
          <p:nvPr>
            <p:ph type="title"/>
          </p:nvPr>
        </p:nvSpPr>
        <p:spPr>
          <a:xfrm>
            <a:off x="352426" y="228600"/>
            <a:ext cx="8562974" cy="609600"/>
          </a:xfrm>
        </p:spPr>
        <p:txBody>
          <a:bodyPr>
            <a:normAutofit fontScale="90000"/>
          </a:bodyPr>
          <a:lstStyle/>
          <a:p>
            <a:r>
              <a:rPr lang="en-US" sz="4400" b="1" dirty="0" smtClean="0"/>
              <a:t>A Tale of Many Cities</a:t>
            </a:r>
            <a:endParaRPr lang="en-US" sz="4400" b="1" dirty="0"/>
          </a:p>
        </p:txBody>
      </p:sp>
      <p:pic>
        <p:nvPicPr>
          <p:cNvPr id="4098" name="Picture 2" descr="C:\Users\strevarthen\Desktop\MAP 201410151803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599" y="948170"/>
            <a:ext cx="7275979" cy="562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2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639174" cy="5166360"/>
          </a:xfrm>
        </p:spPr>
        <p:txBody>
          <a:bodyPr>
            <a:normAutofit/>
          </a:bodyPr>
          <a:lstStyle/>
          <a:p>
            <a:pPr marL="457200" indent="-457200">
              <a:buFont typeface="Arial" panose="020B0604020202020204" pitchFamily="34" charset="0"/>
              <a:buChar char="•"/>
            </a:pPr>
            <a:r>
              <a:rPr lang="en-US" sz="2600" dirty="0" smtClean="0"/>
              <a:t>Medical </a:t>
            </a:r>
            <a:r>
              <a:rPr lang="en-US" sz="2600" dirty="0"/>
              <a:t>Marijuana Treatment </a:t>
            </a:r>
            <a:r>
              <a:rPr lang="en-US" sz="2600" dirty="0" smtClean="0"/>
              <a:t>Centers (MMTC)</a:t>
            </a:r>
          </a:p>
          <a:p>
            <a:pPr marL="457200" indent="-457200">
              <a:buFont typeface="Arial" panose="020B0604020202020204" pitchFamily="34" charset="0"/>
              <a:buChar char="•"/>
            </a:pPr>
            <a:r>
              <a:rPr lang="en-US" sz="2600" dirty="0" smtClean="0"/>
              <a:t>Medical </a:t>
            </a:r>
            <a:r>
              <a:rPr lang="en-US" sz="2600" dirty="0"/>
              <a:t>Marijuana Retail </a:t>
            </a:r>
            <a:r>
              <a:rPr lang="en-US" sz="2600" dirty="0" smtClean="0"/>
              <a:t>Centers (MMRC)</a:t>
            </a:r>
            <a:endParaRPr lang="en-US" sz="2600" dirty="0"/>
          </a:p>
          <a:p>
            <a:pPr marL="457200" indent="-457200">
              <a:buFont typeface="Arial" panose="020B0604020202020204" pitchFamily="34" charset="0"/>
              <a:buChar char="•"/>
            </a:pPr>
            <a:r>
              <a:rPr lang="en-US" sz="2600" dirty="0" smtClean="0"/>
              <a:t>Persons </a:t>
            </a:r>
            <a:r>
              <a:rPr lang="en-US" sz="2600" dirty="0"/>
              <a:t>Associated With The Use -  Applicant, Owner, Manager, Employee, Patient, Caregiver, etc.</a:t>
            </a:r>
          </a:p>
          <a:p>
            <a:pPr marL="457200" indent="-457200">
              <a:buFont typeface="Arial" panose="020B0604020202020204" pitchFamily="34" charset="0"/>
              <a:buChar char="•"/>
            </a:pPr>
            <a:r>
              <a:rPr lang="en-US" sz="2600" dirty="0" smtClean="0"/>
              <a:t>Forms </a:t>
            </a:r>
            <a:r>
              <a:rPr lang="en-US" sz="2600" dirty="0"/>
              <a:t>of Marijuana </a:t>
            </a:r>
            <a:endParaRPr lang="en-US" sz="2600" dirty="0" smtClean="0"/>
          </a:p>
          <a:p>
            <a:pPr marL="457200" indent="-457200">
              <a:buFont typeface="Arial" panose="020B0604020202020204" pitchFamily="34" charset="0"/>
              <a:buChar char="•"/>
            </a:pPr>
            <a:r>
              <a:rPr lang="en-US" sz="2600" dirty="0" smtClean="0"/>
              <a:t>Testing </a:t>
            </a:r>
            <a:r>
              <a:rPr lang="en-US" sz="2600" dirty="0"/>
              <a:t>Laboratories</a:t>
            </a:r>
          </a:p>
          <a:p>
            <a:pPr marL="457200" indent="-457200">
              <a:buFont typeface="Arial" panose="020B0604020202020204" pitchFamily="34" charset="0"/>
              <a:buChar char="•"/>
            </a:pPr>
            <a:r>
              <a:rPr lang="en-US" sz="2600" dirty="0"/>
              <a:t> </a:t>
            </a:r>
            <a:r>
              <a:rPr lang="en-US" sz="2600" dirty="0" smtClean="0"/>
              <a:t>Warehousing </a:t>
            </a:r>
            <a:r>
              <a:rPr lang="en-US" sz="2600" dirty="0"/>
              <a:t>and Wholesale Storage of </a:t>
            </a:r>
            <a:r>
              <a:rPr lang="en-US" sz="2600" dirty="0" smtClean="0"/>
              <a:t>Marijuana</a:t>
            </a:r>
          </a:p>
          <a:p>
            <a:r>
              <a:rPr lang="en-US" sz="2600" dirty="0" smtClean="0"/>
              <a:t>All will </a:t>
            </a:r>
            <a:r>
              <a:rPr lang="en-US" sz="2600" dirty="0"/>
              <a:t>b</a:t>
            </a:r>
            <a:r>
              <a:rPr lang="en-US" sz="2600" dirty="0" smtClean="0"/>
              <a:t>e </a:t>
            </a:r>
            <a:r>
              <a:rPr lang="en-US" sz="2600" dirty="0"/>
              <a:t>i</a:t>
            </a:r>
            <a:r>
              <a:rPr lang="en-US" sz="2600" dirty="0" smtClean="0"/>
              <a:t>mpacted, but not necessarily entirely controlled, </a:t>
            </a:r>
            <a:r>
              <a:rPr lang="en-US" sz="2600" dirty="0"/>
              <a:t>by Constitutional Amendment and Statute/Rule</a:t>
            </a:r>
          </a:p>
          <a:p>
            <a:pPr marL="457200" indent="-457200">
              <a:buFont typeface="Arial" panose="020B0604020202020204" pitchFamily="34" charset="0"/>
              <a:buChar char="•"/>
            </a:pPr>
            <a:endParaRPr lang="en-US" sz="2600" dirty="0" smtClean="0"/>
          </a:p>
        </p:txBody>
      </p:sp>
      <p:sp>
        <p:nvSpPr>
          <p:cNvPr id="3" name="Title 2"/>
          <p:cNvSpPr>
            <a:spLocks noGrp="1"/>
          </p:cNvSpPr>
          <p:nvPr>
            <p:ph type="title"/>
          </p:nvPr>
        </p:nvSpPr>
        <p:spPr/>
        <p:txBody>
          <a:bodyPr>
            <a:normAutofit/>
          </a:bodyPr>
          <a:lstStyle/>
          <a:p>
            <a:r>
              <a:rPr lang="en-US" sz="4400" b="1" dirty="0"/>
              <a:t>Definitional </a:t>
            </a:r>
            <a:r>
              <a:rPr lang="en-US" sz="4400" b="1" dirty="0" smtClean="0"/>
              <a:t>Issues</a:t>
            </a:r>
            <a:endParaRPr lang="en-US" sz="4400" b="1" dirty="0"/>
          </a:p>
        </p:txBody>
      </p:sp>
    </p:spTree>
    <p:extLst>
      <p:ext uri="{BB962C8B-B14F-4D97-AF65-F5344CB8AC3E}">
        <p14:creationId xmlns:p14="http://schemas.microsoft.com/office/powerpoint/2010/main" val="71338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334374" cy="4724400"/>
          </a:xfrm>
        </p:spPr>
        <p:txBody>
          <a:bodyPr>
            <a:normAutofit/>
          </a:bodyPr>
          <a:lstStyle/>
          <a:p>
            <a:pPr algn="just"/>
            <a:r>
              <a:rPr lang="en-US" sz="3000" b="1" dirty="0" smtClean="0"/>
              <a:t>“</a:t>
            </a:r>
            <a:r>
              <a:rPr lang="en-US" sz="3000" b="1" dirty="0"/>
              <a:t>Medical Marijuana Treatment </a:t>
            </a:r>
            <a:r>
              <a:rPr lang="en-US" sz="3000" b="1" dirty="0" smtClean="0"/>
              <a:t>Center”</a:t>
            </a:r>
          </a:p>
          <a:p>
            <a:pPr algn="just"/>
            <a:r>
              <a:rPr lang="en-US" sz="2400" dirty="0" smtClean="0"/>
              <a:t>an </a:t>
            </a:r>
            <a:r>
              <a:rPr lang="en-US" sz="2400" dirty="0"/>
              <a:t>entity that “acquires, cultivates, possesses, processes (including development or related products such as food, tinctures, aerosols, oils, or ointments), transfers, transports, sells, distributes, dispenses, or administers marijuana, products containing marijuana, related supplies, or educations materials to qualifying patients or their personal caregivers.” </a:t>
            </a:r>
          </a:p>
        </p:txBody>
      </p:sp>
      <p:sp>
        <p:nvSpPr>
          <p:cNvPr id="3" name="Title 2"/>
          <p:cNvSpPr>
            <a:spLocks noGrp="1"/>
          </p:cNvSpPr>
          <p:nvPr>
            <p:ph type="title"/>
          </p:nvPr>
        </p:nvSpPr>
        <p:spPr/>
        <p:txBody>
          <a:bodyPr>
            <a:normAutofit/>
          </a:bodyPr>
          <a:lstStyle/>
          <a:p>
            <a:r>
              <a:rPr lang="en-US" sz="4400" b="1" dirty="0" smtClean="0"/>
              <a:t>Constitutional Amendment</a:t>
            </a:r>
            <a:endParaRPr lang="en-US" sz="44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09703"/>
            <a:ext cx="3146425" cy="234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28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1239</TotalTime>
  <Words>830</Words>
  <Application>Microsoft Office PowerPoint</Application>
  <PresentationFormat>On-screen Show (4:3)</PresentationFormat>
  <Paragraphs>135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Mylar</vt:lpstr>
      <vt:lpstr>Zoning and  Business Regulations </vt:lpstr>
      <vt:lpstr>Other Experiences</vt:lpstr>
      <vt:lpstr>Overview: What Kinds of Regulations Might Cities Consider?</vt:lpstr>
      <vt:lpstr>A Tale of Many Cities</vt:lpstr>
      <vt:lpstr>A Tale of Many Cities</vt:lpstr>
      <vt:lpstr>A Tale of Many Cities</vt:lpstr>
      <vt:lpstr>A Tale of Many Cities</vt:lpstr>
      <vt:lpstr>Definitional Issues</vt:lpstr>
      <vt:lpstr>Constitutional Amendment</vt:lpstr>
      <vt:lpstr>Retail/Dispensary Concept</vt:lpstr>
      <vt:lpstr>Interaction with Federal Law</vt:lpstr>
      <vt:lpstr>Prohibition or Moratorium</vt:lpstr>
      <vt:lpstr>Zoning Regulations</vt:lpstr>
      <vt:lpstr>Zoning Regulations</vt:lpstr>
      <vt:lpstr>Zoning Regulations</vt:lpstr>
      <vt:lpstr>Business Regulations</vt:lpstr>
      <vt:lpstr>Business Regulations</vt:lpstr>
      <vt:lpstr>Business Regulations</vt:lpstr>
      <vt:lpstr>Business Regulations</vt:lpstr>
      <vt:lpstr>Planning for   Medical Marijuana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Medical Marijuana</dc:title>
  <dc:creator>kmehaffey</dc:creator>
  <cp:lastModifiedBy>Susan L. Trevarthen</cp:lastModifiedBy>
  <cp:revision>70</cp:revision>
  <cp:lastPrinted>2014-10-15T22:29:06Z</cp:lastPrinted>
  <dcterms:created xsi:type="dcterms:W3CDTF">2014-06-06T21:04:00Z</dcterms:created>
  <dcterms:modified xsi:type="dcterms:W3CDTF">2014-10-15T22:32:19Z</dcterms:modified>
</cp:coreProperties>
</file>