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21"/>
  </p:notesMasterIdLst>
  <p:sldIdLst>
    <p:sldId id="256" r:id="rId2"/>
    <p:sldId id="275" r:id="rId3"/>
    <p:sldId id="287" r:id="rId4"/>
    <p:sldId id="276" r:id="rId5"/>
    <p:sldId id="277" r:id="rId6"/>
    <p:sldId id="286" r:id="rId7"/>
    <p:sldId id="257" r:id="rId8"/>
    <p:sldId id="258" r:id="rId9"/>
    <p:sldId id="268" r:id="rId10"/>
    <p:sldId id="271" r:id="rId11"/>
    <p:sldId id="270" r:id="rId12"/>
    <p:sldId id="272" r:id="rId13"/>
    <p:sldId id="273" r:id="rId14"/>
    <p:sldId id="274" r:id="rId15"/>
    <p:sldId id="284" r:id="rId16"/>
    <p:sldId id="280" r:id="rId17"/>
    <p:sldId id="281" r:id="rId18"/>
    <p:sldId id="266" r:id="rId19"/>
    <p:sldId id="288"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8490" autoAdjust="0"/>
    <p:restoredTop sz="81993" autoAdjust="0"/>
  </p:normalViewPr>
  <p:slideViewPr>
    <p:cSldViewPr>
      <p:cViewPr varScale="1">
        <p:scale>
          <a:sx n="95" d="100"/>
          <a:sy n="95" d="100"/>
        </p:scale>
        <p:origin x="-608" y="-112"/>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346" y="-11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4F805DF-9D47-4B34-A0DB-DD1FF74AEEE0}" type="datetimeFigureOut">
              <a:rPr lang="en-US" smtClean="0"/>
              <a:pPr/>
              <a:t>10/15/14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C0ABE84-1DA6-4A15-AE39-0CEF587316A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50879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82634417"/>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5257442"/>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procedures for the registration of Medical Marijuana Treatment Centers include </a:t>
            </a:r>
            <a:r>
              <a:rPr lang="en-US" b="1" dirty="0"/>
              <a:t>procedures for the issuance, renewal, suspension, and revocation of registration and standards to ensure security, record keeping, testing, labeling, inspection, and safety</a:t>
            </a:r>
          </a:p>
        </p:txBody>
      </p:sp>
      <p:sp>
        <p:nvSpPr>
          <p:cNvPr id="4" name="Slide Number Placeholder 3"/>
          <p:cNvSpPr>
            <a:spLocks noGrp="1"/>
          </p:cNvSpPr>
          <p:nvPr>
            <p:ph type="sldNum" sz="quarter" idx="10"/>
          </p:nvPr>
        </p:nvSpPr>
        <p:spPr/>
        <p:txBody>
          <a:bodyPr/>
          <a:lstStyle/>
          <a:p>
            <a:fld id="{9C0ABE84-1DA6-4A15-AE39-0CEF587316A6}"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6235615"/>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939585"/>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6085339"/>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16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0076621"/>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8885498"/>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954875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194044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2409056"/>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13314476"/>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0296515"/>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2381402"/>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0089470"/>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3514136"/>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ABE84-1DA6-4A15-AE39-0CEF587316A6}"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267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C27B52-15B7-438D-A417-3ED1645BAA31}"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454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27B52-15B7-438D-A417-3ED1645BAA31}"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367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27B52-15B7-438D-A417-3ED1645BAA31}"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9676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27B52-15B7-438D-A417-3ED1645BAA31}"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0450527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C27B52-15B7-438D-A417-3ED1645BAA31}"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8218340"/>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C27B52-15B7-438D-A417-3ED1645BAA31}"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5879636"/>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C27B52-15B7-438D-A417-3ED1645BAA31}" type="datetimeFigureOut">
              <a:rPr lang="en-US" smtClean="0"/>
              <a:pPr/>
              <a:t>10/15/14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292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C27B52-15B7-438D-A417-3ED1645BAA31}" type="datetimeFigureOut">
              <a:rPr lang="en-US" smtClean="0"/>
              <a:pPr/>
              <a:t>10/15/14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180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27B52-15B7-438D-A417-3ED1645BAA31}" type="datetimeFigureOut">
              <a:rPr lang="en-US" smtClean="0"/>
              <a:pPr/>
              <a:t>10/15/14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650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C27B52-15B7-438D-A417-3ED1645BAA31}"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001923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C27B52-15B7-438D-A417-3ED1645BAA31}"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51873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C27B52-15B7-438D-A417-3ED1645BAA31}" type="datetimeFigureOut">
              <a:rPr lang="en-US" smtClean="0"/>
              <a:pPr/>
              <a:t>10/15/14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75BCA2-F79A-4250-928F-6047C78AFA30}"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18209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000" dirty="0" smtClean="0"/>
              <a:t/>
            </a:r>
            <a:br>
              <a:rPr lang="en-US" sz="5000" dirty="0" smtClean="0"/>
            </a:br>
            <a:r>
              <a:rPr lang="en-US" sz="5000" dirty="0"/>
              <a:t/>
            </a:r>
            <a:br>
              <a:rPr lang="en-US" sz="5000" dirty="0"/>
            </a:br>
            <a:r>
              <a:rPr lang="en-US" sz="5000" dirty="0" smtClean="0"/>
              <a:t/>
            </a:r>
            <a:br>
              <a:rPr lang="en-US" sz="5000" dirty="0" smtClean="0"/>
            </a:br>
            <a:r>
              <a:rPr lang="en-US" sz="5000" dirty="0" smtClean="0"/>
              <a:t>Medical Marijuana</a:t>
            </a:r>
            <a:r>
              <a:rPr lang="en-US" dirty="0" smtClean="0"/>
              <a:t/>
            </a:r>
            <a:br>
              <a:rPr lang="en-US" dirty="0" smtClean="0"/>
            </a:br>
            <a:r>
              <a:rPr lang="en-US" sz="3000" dirty="0" smtClean="0"/>
              <a:t>State Implementation</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Ryan Padgett</a:t>
            </a:r>
          </a:p>
          <a:p>
            <a:pPr marL="0" indent="0" algn="ctr">
              <a:buNone/>
            </a:pPr>
            <a:r>
              <a:rPr lang="en-US" dirty="0" smtClean="0"/>
              <a:t>Assistant General Counsel</a:t>
            </a:r>
          </a:p>
          <a:p>
            <a:pPr marL="0" indent="0" algn="ctr">
              <a:buNone/>
            </a:pPr>
            <a:r>
              <a:rPr lang="en-US" dirty="0" smtClean="0"/>
              <a:t>Florida League of  Cities</a:t>
            </a:r>
            <a:endParaRPr lang="en-US" dirty="0"/>
          </a:p>
        </p:txBody>
      </p:sp>
      <p:pic>
        <p:nvPicPr>
          <p:cNvPr id="1026" name="Picture 2" descr="C:\Users\kmehaffey\AppData\Local\Microsoft\Windows\Temporary Internet Files\Content.IE5\VPDC3137\MC900441262[1].jpg"/>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492306" y="4725185"/>
            <a:ext cx="1651694" cy="2132815"/>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4" name="TextBox 3"/>
          <p:cNvSpPr txBox="1"/>
          <p:nvPr/>
        </p:nvSpPr>
        <p:spPr>
          <a:xfrm>
            <a:off x="228600" y="5105400"/>
            <a:ext cx="7010400" cy="1200329"/>
          </a:xfrm>
          <a:prstGeom prst="rect">
            <a:avLst/>
          </a:prstGeom>
          <a:noFill/>
        </p:spPr>
        <p:txBody>
          <a:bodyPr wrap="square" rtlCol="0">
            <a:spAutoFit/>
          </a:bodyPr>
          <a:lstStyle/>
          <a:p>
            <a:endParaRPr lang="en-US" sz="2400" b="1" dirty="0" smtClean="0"/>
          </a:p>
          <a:p>
            <a:r>
              <a:rPr lang="en-US" sz="2400" i="1" dirty="0" smtClean="0"/>
              <a:t>Template courtesy of Susan </a:t>
            </a:r>
            <a:r>
              <a:rPr lang="en-US" sz="2400" i="1" dirty="0" err="1" smtClean="0"/>
              <a:t>Trevarthan</a:t>
            </a:r>
            <a:r>
              <a:rPr lang="en-US" sz="2400" i="1" dirty="0" smtClean="0"/>
              <a:t> - Weiss Serota Helfman </a:t>
            </a:r>
            <a:r>
              <a:rPr lang="en-US" sz="2400" i="1" dirty="0" err="1" smtClean="0"/>
              <a:t>Pastoriza</a:t>
            </a:r>
            <a:r>
              <a:rPr lang="en-US" sz="2400" i="1" dirty="0" smtClean="0"/>
              <a:t> Cole &amp; Boniske, P.L.</a:t>
            </a:r>
            <a:endParaRPr lang="en-US" sz="2400"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1386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Constitutional Amendment</a:t>
            </a:r>
            <a:endParaRPr lang="en-US" sz="4400" b="1" dirty="0"/>
          </a:p>
        </p:txBody>
      </p:sp>
      <p:sp>
        <p:nvSpPr>
          <p:cNvPr id="2" name="Content Placeholder 1"/>
          <p:cNvSpPr>
            <a:spLocks noGrp="1"/>
          </p:cNvSpPr>
          <p:nvPr>
            <p:ph idx="1"/>
          </p:nvPr>
        </p:nvSpPr>
        <p:spPr>
          <a:xfrm>
            <a:off x="352426" y="1463040"/>
            <a:ext cx="8258174" cy="4724400"/>
          </a:xfrm>
        </p:spPr>
        <p:txBody>
          <a:bodyPr>
            <a:normAutofit/>
          </a:bodyPr>
          <a:lstStyle/>
          <a:p>
            <a:pPr marL="342900" indent="-342900">
              <a:buFont typeface="Arial" pitchFamily="34" charset="0"/>
              <a:buChar char="•"/>
            </a:pPr>
            <a:r>
              <a:rPr lang="en-US" sz="2400" dirty="0" smtClean="0"/>
              <a:t>With a </a:t>
            </a:r>
            <a:r>
              <a:rPr lang="en-US" sz="2400" dirty="0"/>
              <a:t>physician’s certification, </a:t>
            </a:r>
            <a:r>
              <a:rPr lang="en-US" sz="2400" dirty="0" smtClean="0"/>
              <a:t>a patient may </a:t>
            </a:r>
            <a:r>
              <a:rPr lang="en-US" sz="2400" dirty="0"/>
              <a:t>apply for a patient identification </a:t>
            </a:r>
            <a:r>
              <a:rPr lang="en-US" sz="2400" dirty="0" smtClean="0"/>
              <a:t>card, which makes them a “qualified patient”</a:t>
            </a:r>
          </a:p>
          <a:p>
            <a:pPr marL="342900" indent="-342900">
              <a:buFont typeface="Arial" pitchFamily="34" charset="0"/>
              <a:buChar char="•"/>
            </a:pPr>
            <a:r>
              <a:rPr lang="en-US" sz="2400" dirty="0" smtClean="0"/>
              <a:t>A patient’s personal </a:t>
            </a:r>
            <a:r>
              <a:rPr lang="en-US" sz="2400" dirty="0"/>
              <a:t>caregiver </a:t>
            </a:r>
            <a:r>
              <a:rPr lang="en-US" sz="2400" dirty="0" smtClean="0"/>
              <a:t>may obtain </a:t>
            </a:r>
            <a:r>
              <a:rPr lang="en-US" sz="2400" dirty="0"/>
              <a:t>a personal caregiver identification </a:t>
            </a:r>
            <a:r>
              <a:rPr lang="en-US" sz="2400" dirty="0" smtClean="0"/>
              <a:t>card.</a:t>
            </a:r>
          </a:p>
          <a:p>
            <a:pPr marL="342900" indent="-342900">
              <a:buFont typeface="Arial" pitchFamily="34" charset="0"/>
              <a:buChar char="•"/>
            </a:pPr>
            <a:r>
              <a:rPr lang="en-US" sz="2400" dirty="0" smtClean="0"/>
              <a:t>A Qualified Patient or a personal caregiver with an identification card, </a:t>
            </a:r>
            <a:r>
              <a:rPr lang="en-US" sz="2400" dirty="0"/>
              <a:t>may obtain medical marijuana for the </a:t>
            </a:r>
            <a:r>
              <a:rPr lang="en-US" sz="2400" dirty="0" smtClean="0"/>
              <a:t>Qualifying Patient’s </a:t>
            </a:r>
            <a:r>
              <a:rPr lang="en-US" sz="2400" dirty="0"/>
              <a:t>use.  </a:t>
            </a:r>
            <a:endParaRPr lang="en-US" sz="2400" dirty="0" smtClean="0"/>
          </a:p>
          <a:p>
            <a:pPr marL="342900" indent="-342900">
              <a:buFont typeface="Arial" pitchFamily="34" charset="0"/>
              <a:buChar char="•"/>
            </a:pPr>
            <a:r>
              <a:rPr lang="en-US" sz="2400" dirty="0" smtClean="0"/>
              <a:t>Medical </a:t>
            </a:r>
            <a:r>
              <a:rPr lang="en-US" sz="2400" dirty="0"/>
              <a:t>marijuana </a:t>
            </a:r>
            <a:r>
              <a:rPr lang="en-US" sz="2400" dirty="0" smtClean="0"/>
              <a:t>will be obtained from </a:t>
            </a:r>
            <a:r>
              <a:rPr lang="en-US" sz="2400" dirty="0"/>
              <a:t>“Medical Marijuana Treatment Centers,” (“Treatment Centers”).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0241010"/>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Constitutional Amendment</a:t>
            </a:r>
            <a:endParaRPr lang="en-US" sz="4400" b="1" dirty="0"/>
          </a:p>
        </p:txBody>
      </p:sp>
      <p:sp>
        <p:nvSpPr>
          <p:cNvPr id="2" name="Content Placeholder 1"/>
          <p:cNvSpPr>
            <a:spLocks noGrp="1"/>
          </p:cNvSpPr>
          <p:nvPr>
            <p:ph idx="1"/>
          </p:nvPr>
        </p:nvSpPr>
        <p:spPr/>
        <p:txBody>
          <a:bodyPr>
            <a:normAutofit/>
          </a:bodyPr>
          <a:lstStyle/>
          <a:p>
            <a:pPr algn="ctr"/>
            <a:endParaRPr lang="en-US" sz="3000" b="1" dirty="0" smtClean="0"/>
          </a:p>
          <a:p>
            <a:pPr algn="ctr"/>
            <a:r>
              <a:rPr lang="en-US" sz="3000" b="1" dirty="0" smtClean="0"/>
              <a:t>“</a:t>
            </a:r>
            <a:r>
              <a:rPr lang="en-US" sz="3000" b="1" dirty="0"/>
              <a:t>Medical Marijuana Treatment </a:t>
            </a:r>
            <a:r>
              <a:rPr lang="en-US" sz="3000" b="1" dirty="0" smtClean="0"/>
              <a:t>Center”</a:t>
            </a:r>
          </a:p>
          <a:p>
            <a:pPr algn="ctr"/>
            <a:r>
              <a:rPr lang="en-US" sz="2400" dirty="0" smtClean="0"/>
              <a:t>an </a:t>
            </a:r>
            <a:r>
              <a:rPr lang="en-US" sz="2400" dirty="0"/>
              <a:t>entity that “acquires, cultivates, possesses, processes (including development or related products such as food, tinctures, aerosols, oils, or ointments), transfers, transports, sells, distributes, dispenses, or administers marijuana, products containing marijuana, related supplies, or educations materials to qualifying patients or their personal caregivers.”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428646"/>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Constitutional Amendment</a:t>
            </a:r>
            <a:endParaRPr lang="en-US" sz="4400" b="1" dirty="0"/>
          </a:p>
        </p:txBody>
      </p:sp>
      <p:sp>
        <p:nvSpPr>
          <p:cNvPr id="2" name="Content Placeholder 1"/>
          <p:cNvSpPr>
            <a:spLocks noGrp="1"/>
          </p:cNvSpPr>
          <p:nvPr>
            <p:ph idx="1"/>
          </p:nvPr>
        </p:nvSpPr>
        <p:spPr/>
        <p:txBody>
          <a:bodyPr>
            <a:normAutofit/>
          </a:bodyPr>
          <a:lstStyle/>
          <a:p>
            <a:pPr marL="285750" indent="-285750">
              <a:buFont typeface="Arial" pitchFamily="34" charset="0"/>
              <a:buChar char="•"/>
            </a:pPr>
            <a:r>
              <a:rPr lang="en-US" sz="2400" dirty="0" smtClean="0"/>
              <a:t>The </a:t>
            </a:r>
            <a:r>
              <a:rPr lang="en-US" sz="2400" dirty="0"/>
              <a:t>Amendment allows use of any kind of marijuana which can be consumed in any </a:t>
            </a:r>
            <a:r>
              <a:rPr lang="en-US" sz="2400" dirty="0" smtClean="0"/>
              <a:t>form</a:t>
            </a:r>
            <a:endParaRPr lang="en-US" sz="2400" dirty="0"/>
          </a:p>
          <a:p>
            <a:pPr marL="285750" indent="-285750">
              <a:buFont typeface="Arial" pitchFamily="34" charset="0"/>
              <a:buChar char="•"/>
            </a:pPr>
            <a:r>
              <a:rPr lang="en-US" sz="2400" dirty="0"/>
              <a:t>The Amendment does not protect anyone from prosecution under Federal law</a:t>
            </a:r>
          </a:p>
          <a:p>
            <a:pPr marL="285750" indent="-285750">
              <a:buFont typeface="Arial" pitchFamily="34" charset="0"/>
              <a:buChar char="•"/>
            </a:pPr>
            <a:r>
              <a:rPr lang="en-US" sz="2400" dirty="0" smtClean="0"/>
              <a:t>Implemented by the Department of Health</a:t>
            </a:r>
          </a:p>
          <a:p>
            <a:pPr marL="285750" indent="-285750">
              <a:buFont typeface="Arial" pitchFamily="34" charset="0"/>
              <a:buChar char="•"/>
            </a:pPr>
            <a:r>
              <a:rPr lang="en-US" sz="2400" u="sng" dirty="0" smtClean="0"/>
              <a:t>Florida Legislature is specifically not preempted from regulating, but is not required to</a:t>
            </a:r>
          </a:p>
          <a:p>
            <a:pPr marL="628650" lvl="1" indent="-285750"/>
            <a:r>
              <a:rPr lang="en-US" dirty="0" smtClean="0"/>
              <a:t>Legislative leadership have publicly stated opposition </a:t>
            </a:r>
            <a:r>
              <a:rPr lang="en-US" dirty="0" smtClean="0"/>
              <a:t>to</a:t>
            </a:r>
            <a:r>
              <a:rPr lang="en-US" dirty="0" smtClean="0"/>
              <a:t> Amendment 2</a:t>
            </a:r>
          </a:p>
          <a:p>
            <a:pPr marL="628650" lvl="1" indent="-285750"/>
            <a:r>
              <a:rPr lang="en-US" dirty="0" smtClean="0"/>
              <a:t>Any legislation seems likely to lean towards a restrictive regulation scheme</a:t>
            </a:r>
            <a:endParaRPr lang="en-US" dirty="0" smtClean="0"/>
          </a:p>
          <a:p>
            <a:pPr marL="285750" indent="-285750">
              <a:buFont typeface="Arial" pitchFamily="34" charset="0"/>
              <a:buChar char="•"/>
            </a:pPr>
            <a:endParaRPr lang="en-US" sz="2400"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0098333"/>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Constitutional Amendment</a:t>
            </a:r>
            <a:endParaRPr lang="en-US" sz="4400" b="1" dirty="0"/>
          </a:p>
        </p:txBody>
      </p:sp>
      <p:sp>
        <p:nvSpPr>
          <p:cNvPr id="2" name="Content Placeholder 1"/>
          <p:cNvSpPr>
            <a:spLocks noGrp="1"/>
          </p:cNvSpPr>
          <p:nvPr>
            <p:ph idx="1"/>
          </p:nvPr>
        </p:nvSpPr>
        <p:spPr>
          <a:xfrm>
            <a:off x="352426" y="1463040"/>
            <a:ext cx="8486774" cy="5013960"/>
          </a:xfrm>
        </p:spPr>
        <p:txBody>
          <a:bodyPr>
            <a:normAutofit/>
          </a:bodyPr>
          <a:lstStyle/>
          <a:p>
            <a:r>
              <a:rPr lang="en-US" sz="2400" dirty="0" smtClean="0"/>
              <a:t>The Department of Health must develop </a:t>
            </a:r>
            <a:r>
              <a:rPr lang="en-US" sz="2400" dirty="0"/>
              <a:t>regulations </a:t>
            </a:r>
            <a:r>
              <a:rPr lang="en-US" sz="2400" dirty="0" smtClean="0"/>
              <a:t>including:</a:t>
            </a:r>
            <a:endParaRPr lang="en-US" sz="2400" dirty="0"/>
          </a:p>
          <a:p>
            <a:pPr marL="457200" indent="-457200">
              <a:buFont typeface="+mj-lt"/>
              <a:buAutoNum type="arabicPeriod"/>
            </a:pPr>
            <a:r>
              <a:rPr lang="en-US" sz="2400" dirty="0" smtClean="0"/>
              <a:t>procedures for </a:t>
            </a:r>
            <a:r>
              <a:rPr lang="en-US" sz="2400" dirty="0"/>
              <a:t>the issuance </a:t>
            </a:r>
            <a:r>
              <a:rPr lang="en-US" sz="2400" dirty="0" smtClean="0"/>
              <a:t>and renewal of </a:t>
            </a:r>
            <a:r>
              <a:rPr lang="en-US" sz="2400" dirty="0"/>
              <a:t>qualifying patient identification </a:t>
            </a:r>
            <a:r>
              <a:rPr lang="en-US" sz="2400" dirty="0" smtClean="0"/>
              <a:t>cards</a:t>
            </a:r>
            <a:endParaRPr lang="en-US" sz="2400" dirty="0"/>
          </a:p>
          <a:p>
            <a:pPr marL="457200" indent="-457200">
              <a:buFont typeface="+mj-lt"/>
              <a:buAutoNum type="arabicPeriod"/>
            </a:pPr>
            <a:r>
              <a:rPr lang="en-US" sz="2400" dirty="0" smtClean="0"/>
              <a:t>procedures </a:t>
            </a:r>
            <a:r>
              <a:rPr lang="en-US" sz="2400" dirty="0"/>
              <a:t>for the issuance and renewal of personal caregiver identification cards;</a:t>
            </a:r>
          </a:p>
          <a:p>
            <a:pPr marL="457200" indent="-457200">
              <a:buFont typeface="+mj-lt"/>
              <a:buAutoNum type="arabicPeriod"/>
            </a:pPr>
            <a:r>
              <a:rPr lang="en-US" sz="2400" dirty="0" smtClean="0"/>
              <a:t>procedures </a:t>
            </a:r>
            <a:r>
              <a:rPr lang="en-US" sz="2400" dirty="0"/>
              <a:t>for the registration of </a:t>
            </a:r>
            <a:r>
              <a:rPr lang="en-US" sz="2400" dirty="0" smtClean="0"/>
              <a:t>Medical Marijuana Treatment Centers; </a:t>
            </a:r>
            <a:r>
              <a:rPr lang="en-US" sz="2400" dirty="0"/>
              <a:t>and</a:t>
            </a:r>
          </a:p>
          <a:p>
            <a:pPr marL="457200" indent="-457200">
              <a:buFont typeface="+mj-lt"/>
              <a:buAutoNum type="arabicPeriod"/>
            </a:pPr>
            <a:r>
              <a:rPr lang="en-US" sz="2400" dirty="0" smtClean="0"/>
              <a:t>regulations </a:t>
            </a:r>
            <a:r>
              <a:rPr lang="en-US" sz="2400" dirty="0"/>
              <a:t>that define the amount of marijuana that could reasonably be presumed to be an adequate supply for </a:t>
            </a:r>
            <a:r>
              <a:rPr lang="en-US" sz="2400" dirty="0" smtClean="0"/>
              <a:t>a qualifying </a:t>
            </a:r>
            <a:r>
              <a:rPr lang="en-US" sz="2400" dirty="0"/>
              <a:t>patients’ medical use</a:t>
            </a:r>
            <a:r>
              <a:rPr lang="en-US" sz="2400" dirty="0" smtClean="0"/>
              <a:t>.</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8806889"/>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Constitutional Amendment</a:t>
            </a:r>
            <a:endParaRPr lang="en-US" sz="4400" b="1" dirty="0"/>
          </a:p>
        </p:txBody>
      </p:sp>
      <p:sp>
        <p:nvSpPr>
          <p:cNvPr id="2" name="Content Placeholder 1"/>
          <p:cNvSpPr>
            <a:spLocks noGrp="1"/>
          </p:cNvSpPr>
          <p:nvPr>
            <p:ph idx="1"/>
          </p:nvPr>
        </p:nvSpPr>
        <p:spPr>
          <a:xfrm>
            <a:off x="352426" y="1463040"/>
            <a:ext cx="8181974" cy="4724400"/>
          </a:xfrm>
        </p:spPr>
        <p:txBody>
          <a:bodyPr>
            <a:normAutofit/>
          </a:bodyPr>
          <a:lstStyle/>
          <a:p>
            <a:pPr marL="285750" indent="-285750">
              <a:buFont typeface="Arial" pitchFamily="34" charset="0"/>
              <a:buChar char="•"/>
            </a:pPr>
            <a:r>
              <a:rPr lang="en-US" sz="2400" dirty="0" smtClean="0"/>
              <a:t>Within 9 months of the effective date of the Amendment, the Department must begin:</a:t>
            </a:r>
          </a:p>
          <a:p>
            <a:pPr marL="630238" lvl="2" indent="-285750"/>
            <a:r>
              <a:rPr lang="en-US" sz="2400" dirty="0"/>
              <a:t>Issuing qualifying patient and personal caregiver identification cards</a:t>
            </a:r>
          </a:p>
          <a:p>
            <a:pPr marL="630238" lvl="2" indent="-285750"/>
            <a:r>
              <a:rPr lang="en-US" sz="2400" dirty="0"/>
              <a:t>registering Medical Marijuana Treatment Centers</a:t>
            </a:r>
          </a:p>
          <a:p>
            <a:pPr marL="285750" indent="-285750">
              <a:buFont typeface="Arial" pitchFamily="34" charset="0"/>
              <a:buChar char="•"/>
            </a:pPr>
            <a:r>
              <a:rPr lang="en-US" sz="2400" dirty="0" smtClean="0"/>
              <a:t>If </a:t>
            </a:r>
            <a:r>
              <a:rPr lang="en-US" sz="2400" dirty="0"/>
              <a:t>the state fails to </a:t>
            </a:r>
            <a:r>
              <a:rPr lang="en-US" sz="2400" dirty="0" smtClean="0"/>
              <a:t>implement, a patient </a:t>
            </a:r>
            <a:r>
              <a:rPr lang="en-US" sz="2400" dirty="0"/>
              <a:t>with a physician </a:t>
            </a:r>
            <a:r>
              <a:rPr lang="en-US" sz="2400" dirty="0" smtClean="0"/>
              <a:t>certification is still protected and allowed to use medical marijuana; BUT</a:t>
            </a:r>
          </a:p>
          <a:p>
            <a:pPr marL="285750" indent="-285750">
              <a:buFont typeface="Arial" pitchFamily="34" charset="0"/>
              <a:buChar char="•"/>
            </a:pPr>
            <a:r>
              <a:rPr lang="en-US" sz="2400" dirty="0" smtClean="0"/>
              <a:t>The provisions for Medical Marijuana Treatment </a:t>
            </a:r>
            <a:r>
              <a:rPr lang="en-US" sz="2400" dirty="0"/>
              <a:t>Centers are not self-executing, </a:t>
            </a:r>
            <a:r>
              <a:rPr lang="en-US" sz="2400" dirty="0" smtClean="0"/>
              <a:t>so there is nowhere for patients to “legally” procure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9878933"/>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352426" y="228600"/>
            <a:ext cx="8334374" cy="1066800"/>
          </a:xfrm>
        </p:spPr>
        <p:txBody>
          <a:bodyPr>
            <a:normAutofit fontScale="90000"/>
          </a:bodyPr>
          <a:lstStyle/>
          <a:p>
            <a:r>
              <a:rPr lang="en-US" sz="4400" b="1" dirty="0" smtClean="0"/>
              <a:t>Constitution vs. Existing State Law</a:t>
            </a:r>
            <a:endParaRPr lang="en-US" sz="4400" b="1" dirty="0"/>
          </a:p>
        </p:txBody>
      </p:sp>
      <p:sp>
        <p:nvSpPr>
          <p:cNvPr id="2" name="Content Placeholder 1"/>
          <p:cNvSpPr>
            <a:spLocks noGrp="1"/>
          </p:cNvSpPr>
          <p:nvPr>
            <p:ph idx="1"/>
          </p:nvPr>
        </p:nvSpPr>
        <p:spPr>
          <a:xfrm>
            <a:off x="352426" y="1463040"/>
            <a:ext cx="8791574" cy="5318760"/>
          </a:xfrm>
        </p:spPr>
        <p:txBody>
          <a:bodyPr>
            <a:normAutofit/>
          </a:bodyPr>
          <a:lstStyle/>
          <a:p>
            <a:pPr marL="285750" indent="-285750">
              <a:buFont typeface="Arial" pitchFamily="34" charset="0"/>
              <a:buChar char="•"/>
            </a:pPr>
            <a:r>
              <a:rPr lang="en-US" sz="2400" dirty="0" smtClean="0"/>
              <a:t>Existing state law provides </a:t>
            </a:r>
            <a:r>
              <a:rPr lang="en-US" sz="2400" dirty="0"/>
              <a:t>a much narrower framework for </a:t>
            </a:r>
            <a:r>
              <a:rPr lang="en-US" sz="2400" dirty="0" smtClean="0"/>
              <a:t>growing, </a:t>
            </a:r>
            <a:r>
              <a:rPr lang="en-US" sz="2400" dirty="0"/>
              <a:t>selling, and </a:t>
            </a:r>
            <a:r>
              <a:rPr lang="en-US" sz="2400" dirty="0" smtClean="0"/>
              <a:t>using medical </a:t>
            </a:r>
            <a:r>
              <a:rPr lang="en-US" sz="2400" dirty="0"/>
              <a:t>marijuana than the </a:t>
            </a:r>
            <a:r>
              <a:rPr lang="en-US" sz="2400" dirty="0" smtClean="0"/>
              <a:t>Amendment</a:t>
            </a:r>
          </a:p>
          <a:p>
            <a:pPr marL="285750" indent="-285750">
              <a:buFont typeface="Arial" pitchFamily="34" charset="0"/>
              <a:buChar char="•"/>
            </a:pPr>
            <a:r>
              <a:rPr lang="en-US" sz="2400" dirty="0" smtClean="0"/>
              <a:t>Existing </a:t>
            </a:r>
            <a:r>
              <a:rPr lang="en-US" sz="2400" dirty="0" smtClean="0"/>
              <a:t>state law limits the type of marijuana that can be grown and who </a:t>
            </a:r>
            <a:r>
              <a:rPr lang="en-US" sz="2400" dirty="0"/>
              <a:t>may grow </a:t>
            </a:r>
            <a:r>
              <a:rPr lang="en-US" sz="2400" dirty="0" smtClean="0"/>
              <a:t>it, </a:t>
            </a:r>
            <a:r>
              <a:rPr lang="en-US" sz="2400" dirty="0"/>
              <a:t>prohibits smoking as a method of consumption, integrates the use into research studies, and greatly limits the qualifying conditions for use of the </a:t>
            </a:r>
            <a:r>
              <a:rPr lang="en-US" sz="2400" dirty="0" smtClean="0"/>
              <a:t>marijuana</a:t>
            </a:r>
          </a:p>
          <a:p>
            <a:pPr marL="285750" indent="-285750">
              <a:buFont typeface="Arial" pitchFamily="34" charset="0"/>
              <a:buChar char="•"/>
            </a:pPr>
            <a:r>
              <a:rPr lang="en-US" sz="2400" dirty="0" smtClean="0"/>
              <a:t>Existing state law is not broad enough to fully implement the Amendment</a:t>
            </a:r>
          </a:p>
          <a:p>
            <a:pPr marL="285750" indent="-285750">
              <a:buFont typeface="Arial" pitchFamily="34" charset="0"/>
              <a:buChar char="•"/>
            </a:pPr>
            <a:r>
              <a:rPr lang="en-US" sz="2400" dirty="0" smtClean="0"/>
              <a:t>BUT, the distribution system under existing state law </a:t>
            </a:r>
            <a:r>
              <a:rPr lang="en-US" sz="2400" i="1" dirty="0" smtClean="0"/>
              <a:t>may</a:t>
            </a:r>
            <a:r>
              <a:rPr lang="en-US" sz="2400" dirty="0" smtClean="0"/>
              <a:t> not be in conflict with the Amendment</a:t>
            </a:r>
          </a:p>
          <a:p>
            <a:pPr marL="285750" indent="-285750">
              <a:buFont typeface="Arial" pitchFamily="34" charset="0"/>
              <a:buChar char="•"/>
            </a:pPr>
            <a:r>
              <a:rPr lang="en-US" sz="2400" dirty="0"/>
              <a:t>Legislative changes would be required in order to eliminate conflicts related to the method of delivery (e.g., to include smoking) and qualifying </a:t>
            </a:r>
            <a:r>
              <a:rPr lang="en-US" sz="2400" dirty="0" smtClean="0"/>
              <a:t>illnesses. </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99564258"/>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Other Experiences</a:t>
            </a:r>
            <a:endParaRPr lang="en-US" sz="4400" b="1" dirty="0"/>
          </a:p>
        </p:txBody>
      </p:sp>
      <p:sp>
        <p:nvSpPr>
          <p:cNvPr id="2" name="Content Placeholder 1"/>
          <p:cNvSpPr>
            <a:spLocks noGrp="1"/>
          </p:cNvSpPr>
          <p:nvPr>
            <p:ph idx="1"/>
          </p:nvPr>
        </p:nvSpPr>
        <p:spPr/>
        <p:txBody>
          <a:bodyPr>
            <a:normAutofit/>
          </a:bodyPr>
          <a:lstStyle/>
          <a:p>
            <a:pPr marL="285750" indent="-285750">
              <a:buFont typeface="Arial" pitchFamily="34" charset="0"/>
              <a:buChar char="•"/>
            </a:pPr>
            <a:r>
              <a:rPr lang="en-US" sz="2400" smtClean="0"/>
              <a:t>23 </a:t>
            </a:r>
            <a:r>
              <a:rPr lang="en-US" sz="2400" dirty="0" smtClean="0"/>
              <a:t>States plus Washington D.C. allow medical marijuana and of course, Washington State and Colorado allow recreational marijuana as well</a:t>
            </a:r>
          </a:p>
          <a:p>
            <a:pPr marL="285750" indent="-285750">
              <a:buFont typeface="Arial" pitchFamily="34" charset="0"/>
              <a:buChar char="•"/>
            </a:pPr>
            <a:r>
              <a:rPr lang="en-US" sz="2400" dirty="0" smtClean="0"/>
              <a:t>There are thousands of news articles, both positive and negative.</a:t>
            </a:r>
          </a:p>
          <a:p>
            <a:pPr marL="285750" indent="-285750">
              <a:buFont typeface="Arial" pitchFamily="34" charset="0"/>
              <a:buChar char="•"/>
            </a:pPr>
            <a:r>
              <a:rPr lang="en-US" sz="2400" dirty="0" smtClean="0"/>
              <a:t>Across the board, the experiences have all shown one thing, preparation is key.</a:t>
            </a:r>
          </a:p>
          <a:p>
            <a:pPr marL="285750" indent="-285750">
              <a:buFont typeface="Arial" pitchFamily="34" charset="0"/>
              <a:buChar char="•"/>
            </a:pPr>
            <a:r>
              <a:rPr lang="en-US" sz="2400" dirty="0" smtClean="0"/>
              <a:t>Those who regulate (or prohibit) early and strictly, suffer the least.</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1443311"/>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Revenue</a:t>
            </a:r>
            <a:endParaRPr lang="en-US" sz="4400" b="1" dirty="0"/>
          </a:p>
        </p:txBody>
      </p:sp>
      <p:sp>
        <p:nvSpPr>
          <p:cNvPr id="2" name="Content Placeholder 1"/>
          <p:cNvSpPr>
            <a:spLocks noGrp="1"/>
          </p:cNvSpPr>
          <p:nvPr>
            <p:ph idx="1"/>
          </p:nvPr>
        </p:nvSpPr>
        <p:spPr>
          <a:xfrm>
            <a:off x="352426" y="1371600"/>
            <a:ext cx="8562974" cy="5257800"/>
          </a:xfrm>
        </p:spPr>
        <p:txBody>
          <a:bodyPr>
            <a:normAutofit lnSpcReduction="10000"/>
          </a:bodyPr>
          <a:lstStyle/>
          <a:p>
            <a:pPr marL="285750" indent="-285750">
              <a:buFont typeface="Arial" pitchFamily="34" charset="0"/>
              <a:buChar char="•"/>
            </a:pPr>
            <a:r>
              <a:rPr lang="en-US" sz="2600" dirty="0" smtClean="0"/>
              <a:t>Claims of significant revenue</a:t>
            </a:r>
          </a:p>
          <a:p>
            <a:pPr marL="285750" indent="-285750">
              <a:buFont typeface="Arial" pitchFamily="34" charset="0"/>
              <a:buChar char="•"/>
            </a:pPr>
            <a:r>
              <a:rPr lang="en-US" sz="2600" dirty="0" smtClean="0"/>
              <a:t>State </a:t>
            </a:r>
            <a:r>
              <a:rPr lang="en-US" sz="2600" smtClean="0"/>
              <a:t>of Colorado </a:t>
            </a:r>
            <a:r>
              <a:rPr lang="en-US" sz="2600" dirty="0" smtClean="0"/>
              <a:t>– January 2014 </a:t>
            </a:r>
          </a:p>
          <a:p>
            <a:pPr marL="457200" lvl="1" indent="-285750"/>
            <a:r>
              <a:rPr lang="en-US" sz="2600" dirty="0" smtClean="0"/>
              <a:t>$2,000,000 in recreational marijuana taxes                                    </a:t>
            </a:r>
            <a:r>
              <a:rPr lang="en-US" sz="1900" dirty="0" smtClean="0"/>
              <a:t>(sales </a:t>
            </a:r>
            <a:r>
              <a:rPr lang="en-US" sz="1900" dirty="0"/>
              <a:t>tax, extra sales tax, 15% excise </a:t>
            </a:r>
            <a:r>
              <a:rPr lang="en-US" sz="1900" dirty="0" smtClean="0"/>
              <a:t>tax)</a:t>
            </a:r>
          </a:p>
          <a:p>
            <a:pPr marL="457200" lvl="1" indent="-285750"/>
            <a:r>
              <a:rPr lang="en-US" sz="2600" dirty="0" smtClean="0"/>
              <a:t>$1,500,000 in medical marijuana taxes </a:t>
            </a:r>
            <a:r>
              <a:rPr lang="en-US" sz="1900" dirty="0" smtClean="0"/>
              <a:t>(sales </a:t>
            </a:r>
            <a:r>
              <a:rPr lang="en-US" sz="1900" dirty="0"/>
              <a:t>tax, </a:t>
            </a:r>
            <a:r>
              <a:rPr lang="en-US" sz="1900" dirty="0" smtClean="0"/>
              <a:t>lesser extra </a:t>
            </a:r>
            <a:r>
              <a:rPr lang="en-US" sz="1900" dirty="0"/>
              <a:t>sales </a:t>
            </a:r>
            <a:r>
              <a:rPr lang="en-US" sz="1900" dirty="0" smtClean="0"/>
              <a:t>tax )</a:t>
            </a:r>
          </a:p>
          <a:p>
            <a:pPr marL="285750" indent="-285750">
              <a:buFont typeface="Arial" pitchFamily="34" charset="0"/>
              <a:buChar char="•"/>
            </a:pPr>
            <a:r>
              <a:rPr lang="en-US" sz="2600" dirty="0" smtClean="0"/>
              <a:t>Local Governments in Colorado can leverage local sales taxes</a:t>
            </a:r>
          </a:p>
          <a:p>
            <a:pPr marL="285750" indent="-285750">
              <a:buFont typeface="Arial" pitchFamily="34" charset="0"/>
              <a:buChar char="•"/>
            </a:pPr>
            <a:r>
              <a:rPr lang="en-US" sz="2600" dirty="0"/>
              <a:t>Florida municipalities </a:t>
            </a:r>
            <a:r>
              <a:rPr lang="en-US" sz="2600" dirty="0" smtClean="0"/>
              <a:t>can not impose </a:t>
            </a:r>
            <a:r>
              <a:rPr lang="en-US" sz="2600" dirty="0"/>
              <a:t>a local sales tax. </a:t>
            </a:r>
            <a:endParaRPr lang="en-US" sz="2600" dirty="0" smtClean="0"/>
          </a:p>
          <a:p>
            <a:pPr marL="457200" lvl="1" indent="-285750"/>
            <a:r>
              <a:rPr lang="en-US" sz="2600" dirty="0" smtClean="0"/>
              <a:t>All </a:t>
            </a:r>
            <a:r>
              <a:rPr lang="en-US" sz="2600" dirty="0"/>
              <a:t>forms of taxation are preempted to the State, except as local taxation may be authorized by general law.  Article VII, section 9(a), Florida Constitution (1968), provides: </a:t>
            </a:r>
          </a:p>
          <a:p>
            <a:pPr marL="695642" lvl="5" indent="0">
              <a:buNone/>
            </a:pPr>
            <a:r>
              <a:rPr lang="en-US" sz="2200" dirty="0" smtClean="0"/>
              <a:t>“. </a:t>
            </a:r>
            <a:r>
              <a:rPr lang="en-US" sz="2200" dirty="0"/>
              <a:t>. . municipalities shall, and special districts may, be authorized by law to levy ad valorem taxes and </a:t>
            </a:r>
            <a:r>
              <a:rPr lang="en-US" sz="2200" b="1" dirty="0"/>
              <a:t>may</a:t>
            </a:r>
            <a:r>
              <a:rPr lang="en-US" sz="2200" dirty="0"/>
              <a:t> be authorized by general law to levy other taxes, for their respective purposes. . . </a:t>
            </a:r>
            <a:r>
              <a:rPr lang="en-US" sz="2200" dirty="0" smtClean="0"/>
              <a:t>.”</a:t>
            </a:r>
            <a:endParaRPr lang="en-US" sz="2200" dirty="0"/>
          </a:p>
          <a:p>
            <a:pPr marL="285750" indent="-285750">
              <a:buFont typeface="Arial" pitchFamily="34" charset="0"/>
              <a:buChar char="•"/>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4843123"/>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Getting Ready  - Saying No</a:t>
            </a:r>
            <a:endParaRPr lang="en-US" sz="4400" b="1" dirty="0"/>
          </a:p>
        </p:txBody>
      </p:sp>
      <p:sp>
        <p:nvSpPr>
          <p:cNvPr id="2" name="Content Placeholder 1"/>
          <p:cNvSpPr>
            <a:spLocks noGrp="1"/>
          </p:cNvSpPr>
          <p:nvPr>
            <p:ph idx="1"/>
          </p:nvPr>
        </p:nvSpPr>
        <p:spPr>
          <a:xfrm>
            <a:off x="352426" y="1600200"/>
            <a:ext cx="8562974" cy="4953000"/>
          </a:xfrm>
        </p:spPr>
        <p:txBody>
          <a:bodyPr>
            <a:normAutofit/>
          </a:bodyPr>
          <a:lstStyle/>
          <a:p>
            <a:pPr marL="285750" indent="-285750">
              <a:buFont typeface="Arial" pitchFamily="34" charset="0"/>
              <a:buChar char="•"/>
            </a:pPr>
            <a:r>
              <a:rPr lang="en-US" sz="2400" dirty="0" smtClean="0"/>
              <a:t>Most states, either by statute or directly in their constitutional enactments, specifically allow local governments the ability to regulate and prohibit.</a:t>
            </a:r>
          </a:p>
          <a:p>
            <a:pPr marL="285750" indent="-285750">
              <a:buFont typeface="Arial" pitchFamily="34" charset="0"/>
              <a:buChar char="•"/>
            </a:pPr>
            <a:r>
              <a:rPr lang="en-US" sz="2400" dirty="0" smtClean="0"/>
              <a:t>Florida’s Constitutional Amendment is silent</a:t>
            </a:r>
          </a:p>
          <a:p>
            <a:pPr marL="285750" indent="-285750">
              <a:buFont typeface="Arial" pitchFamily="34" charset="0"/>
              <a:buChar char="•"/>
            </a:pPr>
            <a:r>
              <a:rPr lang="en-US" sz="2400" dirty="0" smtClean="0"/>
              <a:t>Florida Statutes are </a:t>
            </a:r>
            <a:r>
              <a:rPr lang="en-US" sz="2400" dirty="0" smtClean="0"/>
              <a:t>silent</a:t>
            </a:r>
          </a:p>
          <a:p>
            <a:pPr marL="285750" indent="-285750">
              <a:buFont typeface="Arial" pitchFamily="34" charset="0"/>
              <a:buChar char="•"/>
            </a:pPr>
            <a:r>
              <a:rPr lang="en-US" sz="2400" dirty="0" smtClean="0"/>
              <a:t>Florida municipalities have home rule authority to legislate on any subject through powers granted by the Florida Constitution and Florida Statutes unless…</a:t>
            </a:r>
          </a:p>
          <a:p>
            <a:pPr marL="628650" lvl="1" indent="-285750"/>
            <a:r>
              <a:rPr lang="en-US" dirty="0" smtClean="0"/>
              <a:t>Explicit preemption</a:t>
            </a:r>
          </a:p>
          <a:p>
            <a:pPr marL="628650" lvl="1" indent="-285750"/>
            <a:r>
              <a:rPr lang="en-US" dirty="0" smtClean="0"/>
              <a:t>Legislature regulates to the extent it occupies the field</a:t>
            </a: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9345040"/>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Amendment 2 passes…</a:t>
            </a:r>
            <a:endParaRPr lang="en-US" dirty="0"/>
          </a:p>
        </p:txBody>
      </p:sp>
      <p:sp>
        <p:nvSpPr>
          <p:cNvPr id="3" name="Content Placeholder 2"/>
          <p:cNvSpPr>
            <a:spLocks noGrp="1"/>
          </p:cNvSpPr>
          <p:nvPr>
            <p:ph idx="1"/>
          </p:nvPr>
        </p:nvSpPr>
        <p:spPr/>
        <p:txBody>
          <a:bodyPr>
            <a:normAutofit lnSpcReduction="10000"/>
          </a:bodyPr>
          <a:lstStyle/>
          <a:p>
            <a:r>
              <a:rPr lang="en-US" dirty="0" smtClean="0"/>
              <a:t>Municipalities face uncertainty on the extent to which they can regulate medical marijuana until:</a:t>
            </a:r>
          </a:p>
          <a:p>
            <a:pPr lvl="1"/>
            <a:r>
              <a:rPr lang="en-US" dirty="0" smtClean="0"/>
              <a:t>DOH finalizes rules</a:t>
            </a:r>
          </a:p>
          <a:p>
            <a:pPr lvl="1"/>
            <a:r>
              <a:rPr lang="en-US" dirty="0" smtClean="0"/>
              <a:t>Legislature responds</a:t>
            </a:r>
          </a:p>
          <a:p>
            <a:r>
              <a:rPr lang="en-US" dirty="0" smtClean="0"/>
              <a:t>Gubernatorial election could impact rules promulgated by DOH</a:t>
            </a:r>
          </a:p>
          <a:p>
            <a:r>
              <a:rPr lang="en-US" dirty="0" smtClean="0"/>
              <a:t>Rules/legislation will almost certainly lead to litigation</a:t>
            </a:r>
          </a:p>
          <a:p>
            <a:pPr>
              <a:buNone/>
            </a:pPr>
            <a:endParaRPr lang="en-US" dirty="0" smtClean="0"/>
          </a:p>
          <a:p>
            <a:pPr>
              <a:buNone/>
            </a:pPr>
            <a:r>
              <a:rPr lang="en-US" sz="2500" b="1" smtClean="0"/>
              <a:t>	Florida </a:t>
            </a:r>
            <a:r>
              <a:rPr lang="en-US" sz="2500" b="1" dirty="0" smtClean="0"/>
              <a:t>League of Cities will be directly involved in lobbying DOH and the Legislature to ensure any rules or legislation which are passed preserves municipalities home rule authority to regulate all aspects of the medical marijuana industry to the extent allowed by Amendment 2</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352426" y="228600"/>
            <a:ext cx="7680960" cy="1219200"/>
          </a:xfrm>
        </p:spPr>
        <p:txBody>
          <a:bodyPr>
            <a:normAutofit fontScale="90000"/>
          </a:bodyPr>
          <a:lstStyle/>
          <a:p>
            <a:pPr algn="ctr"/>
            <a:r>
              <a:rPr lang="en-US" sz="4400" b="1" dirty="0" smtClean="0"/>
              <a:t/>
            </a:r>
            <a:br>
              <a:rPr lang="en-US" sz="4400" b="1" dirty="0" smtClean="0"/>
            </a:br>
            <a:r>
              <a:rPr lang="en-US" sz="4400" b="1" dirty="0" smtClean="0"/>
              <a:t>ITS ALREADY HERE!</a:t>
            </a:r>
            <a:br>
              <a:rPr lang="en-US" sz="4400" b="1" dirty="0" smtClean="0"/>
            </a:br>
            <a:r>
              <a:rPr lang="en-US" sz="4400" b="1" dirty="0" smtClean="0"/>
              <a:t>§ 381.986 Florida Statutes</a:t>
            </a:r>
            <a:endParaRPr lang="en-US" sz="4400" b="1" dirty="0"/>
          </a:p>
        </p:txBody>
      </p:sp>
      <p:sp>
        <p:nvSpPr>
          <p:cNvPr id="2" name="Content Placeholder 1"/>
          <p:cNvSpPr>
            <a:spLocks noGrp="1"/>
          </p:cNvSpPr>
          <p:nvPr>
            <p:ph idx="1"/>
          </p:nvPr>
        </p:nvSpPr>
        <p:spPr>
          <a:xfrm>
            <a:off x="352426" y="1463040"/>
            <a:ext cx="8410574" cy="5166360"/>
          </a:xfrm>
        </p:spPr>
        <p:txBody>
          <a:bodyPr>
            <a:normAutofit/>
          </a:bodyPr>
          <a:lstStyle/>
          <a:p>
            <a:pPr marL="0" indent="0">
              <a:buNone/>
            </a:pPr>
            <a:endParaRPr lang="en-US" sz="2600" b="1" dirty="0" smtClean="0"/>
          </a:p>
          <a:p>
            <a:r>
              <a:rPr lang="en-US" sz="2200" b="1" dirty="0" smtClean="0"/>
              <a:t>– “Compassionate Medical </a:t>
            </a:r>
            <a:r>
              <a:rPr lang="en-US" sz="2200" b="1" dirty="0"/>
              <a:t>Cannabis </a:t>
            </a:r>
            <a:r>
              <a:rPr lang="en-US" sz="2200" b="1" dirty="0" smtClean="0"/>
              <a:t>Act of 2014”</a:t>
            </a:r>
          </a:p>
          <a:p>
            <a:r>
              <a:rPr lang="en-US" sz="2200" b="1" dirty="0" smtClean="0"/>
              <a:t>– aka “Charlotte’s Web”</a:t>
            </a:r>
            <a:endParaRPr lang="en-US" sz="2200" dirty="0" smtClean="0"/>
          </a:p>
          <a:p>
            <a:pPr marL="342900" indent="-342900">
              <a:buFont typeface="Arial" pitchFamily="34" charset="0"/>
              <a:buChar char="•"/>
            </a:pPr>
            <a:r>
              <a:rPr lang="en-US" sz="2400" dirty="0" smtClean="0"/>
              <a:t>Low THC Cannabis: contains high levels of </a:t>
            </a:r>
            <a:r>
              <a:rPr lang="en-US" sz="2400" dirty="0" err="1" smtClean="0"/>
              <a:t>cannabidiol</a:t>
            </a:r>
            <a:r>
              <a:rPr lang="en-US" sz="2400" dirty="0" smtClean="0"/>
              <a:t>, which has been anecdotally reported to treat epilepsy, and low levels of THC, which is what produces the “high” associated with marijuana</a:t>
            </a:r>
            <a:endParaRPr lang="en-US" sz="2400" baseline="30000" dirty="0" smtClean="0"/>
          </a:p>
          <a:p>
            <a:pPr marL="342900" indent="-342900">
              <a:buFont typeface="Arial" pitchFamily="34" charset="0"/>
              <a:buChar char="•"/>
            </a:pPr>
            <a:r>
              <a:rPr lang="en-US" sz="2400" dirty="0" smtClean="0"/>
              <a:t>No smoking – typically delivered in oil form</a:t>
            </a:r>
          </a:p>
          <a:p>
            <a:pPr marL="342900" indent="-342900">
              <a:buFont typeface="Arial" pitchFamily="34" charset="0"/>
              <a:buChar char="•"/>
            </a:pPr>
            <a:r>
              <a:rPr lang="en-US" sz="2400" dirty="0" smtClean="0"/>
              <a:t>Limited qualifying illnesses - </a:t>
            </a:r>
            <a:r>
              <a:rPr lang="en-US" sz="2400" dirty="0"/>
              <a:t>cancer or a </a:t>
            </a:r>
            <a:r>
              <a:rPr lang="en-US" sz="2400" dirty="0" smtClean="0"/>
              <a:t>physical </a:t>
            </a:r>
            <a:r>
              <a:rPr lang="en-US" sz="2400" dirty="0"/>
              <a:t>medical condition that chronically produces symptoms of </a:t>
            </a:r>
            <a:r>
              <a:rPr lang="en-US" sz="2400" dirty="0" smtClean="0"/>
              <a:t>seizures </a:t>
            </a:r>
            <a:r>
              <a:rPr lang="en-US" sz="2400" dirty="0"/>
              <a:t>or severe and persistent muscle </a:t>
            </a:r>
            <a:r>
              <a:rPr lang="en-US" sz="2400" dirty="0" smtClean="0"/>
              <a:t>spasms </a:t>
            </a:r>
          </a:p>
          <a:p>
            <a:pPr marL="342900" indent="-342900">
              <a:buFont typeface="Arial" pitchFamily="34" charset="0"/>
              <a:buChar char="•"/>
            </a:pPr>
            <a:r>
              <a:rPr lang="en-US" sz="2400" dirty="0" smtClean="0"/>
              <a:t>The </a:t>
            </a:r>
            <a:r>
              <a:rPr lang="en-US" sz="2400" dirty="0"/>
              <a:t>patient must be a permanent resident of </a:t>
            </a:r>
            <a:r>
              <a:rPr lang="en-US" sz="2400" dirty="0" smtClean="0"/>
              <a:t>Florida</a:t>
            </a:r>
          </a:p>
          <a:p>
            <a:endParaRPr lang="en-US" sz="24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028993"/>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Role of Local Governments???</a:t>
            </a:r>
            <a:endParaRPr lang="en-US" dirty="0"/>
          </a:p>
        </p:txBody>
      </p:sp>
      <p:sp>
        <p:nvSpPr>
          <p:cNvPr id="3" name="Content Placeholder 2"/>
          <p:cNvSpPr>
            <a:spLocks noGrp="1"/>
          </p:cNvSpPr>
          <p:nvPr>
            <p:ph idx="1"/>
          </p:nvPr>
        </p:nvSpPr>
        <p:spPr/>
        <p:txBody>
          <a:bodyPr>
            <a:normAutofit/>
          </a:bodyPr>
          <a:lstStyle/>
          <a:p>
            <a:endParaRPr lang="en-US" sz="4500" dirty="0" smtClean="0"/>
          </a:p>
          <a:p>
            <a:pPr marL="0" indent="0" algn="ctr">
              <a:buNone/>
            </a:pPr>
            <a:r>
              <a:rPr lang="en-US" sz="4500" dirty="0"/>
              <a:t>	</a:t>
            </a:r>
            <a:r>
              <a:rPr lang="en-US" sz="4500" u="sng" dirty="0" smtClean="0"/>
              <a:t>NOT ADDRESSED IN THE BILL</a:t>
            </a:r>
          </a:p>
          <a:p>
            <a:pPr marL="0" indent="0" algn="ctr">
              <a:buNone/>
            </a:pPr>
            <a:endParaRPr lang="en-US" sz="4500" u="sng" dirty="0"/>
          </a:p>
          <a:p>
            <a:pPr marL="0" indent="0" algn="ctr">
              <a:buNone/>
            </a:pPr>
            <a:r>
              <a:rPr lang="en-US" sz="3300" dirty="0" smtClean="0"/>
              <a:t>Local governments had to wait for DOH rulemaking process for guidance</a:t>
            </a:r>
            <a:endParaRPr lang="en-US" sz="33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6544851"/>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Existing State Law</a:t>
            </a:r>
            <a:endParaRPr lang="en-US" sz="4400" b="1" dirty="0"/>
          </a:p>
        </p:txBody>
      </p:sp>
      <p:sp>
        <p:nvSpPr>
          <p:cNvPr id="2" name="Content Placeholder 1"/>
          <p:cNvSpPr>
            <a:spLocks noGrp="1"/>
          </p:cNvSpPr>
          <p:nvPr>
            <p:ph idx="1"/>
          </p:nvPr>
        </p:nvSpPr>
        <p:spPr>
          <a:xfrm>
            <a:off x="352426" y="1463040"/>
            <a:ext cx="8334374" cy="4724400"/>
          </a:xfrm>
        </p:spPr>
        <p:txBody>
          <a:bodyPr>
            <a:noAutofit/>
          </a:bodyPr>
          <a:lstStyle/>
          <a:p>
            <a:pPr marL="342900" indent="-342900">
              <a:buFont typeface="Arial" pitchFamily="34" charset="0"/>
              <a:buChar char="•"/>
            </a:pPr>
            <a:r>
              <a:rPr lang="en-US" sz="2400" dirty="0" smtClean="0"/>
              <a:t>Permits 5 dispensing organizations which must be located in different regions of the state</a:t>
            </a:r>
          </a:p>
          <a:p>
            <a:pPr marL="342900" indent="-342900">
              <a:buFont typeface="Arial" pitchFamily="34" charset="0"/>
              <a:buChar char="•"/>
            </a:pPr>
            <a:r>
              <a:rPr lang="en-US" sz="2400" dirty="0" smtClean="0"/>
              <a:t>“Regions” are counties determined by DOH</a:t>
            </a:r>
          </a:p>
          <a:p>
            <a:pPr marL="342900" indent="-342900">
              <a:buFont typeface="Arial" pitchFamily="34" charset="0"/>
              <a:buChar char="•"/>
            </a:pPr>
            <a:r>
              <a:rPr lang="en-US" sz="2400" dirty="0" smtClean="0"/>
              <a:t>A dispensing organization must:</a:t>
            </a:r>
          </a:p>
          <a:p>
            <a:pPr marL="801688" lvl="2" indent="-457200">
              <a:buFont typeface="+mj-lt"/>
              <a:buAutoNum type="arabicPeriod"/>
            </a:pPr>
            <a:r>
              <a:rPr lang="en-US" sz="2400" dirty="0" smtClean="0"/>
              <a:t>Be responsible for all stages – cultivation to dispensing</a:t>
            </a:r>
          </a:p>
          <a:p>
            <a:pPr marL="801688" lvl="2" indent="-457200">
              <a:buFont typeface="+mj-lt"/>
              <a:buAutoNum type="arabicPeriod"/>
            </a:pPr>
            <a:r>
              <a:rPr lang="en-US" sz="2400" dirty="0" smtClean="0"/>
              <a:t>Be a registered grow </a:t>
            </a:r>
            <a:r>
              <a:rPr lang="en-US" sz="2400" dirty="0"/>
              <a:t>facility licensed for the cultivation of more than 400,000 </a:t>
            </a:r>
            <a:r>
              <a:rPr lang="en-US" sz="2400" dirty="0" smtClean="0"/>
              <a:t>plants</a:t>
            </a:r>
          </a:p>
          <a:p>
            <a:pPr marL="801688" lvl="2" indent="-457200">
              <a:buFont typeface="+mj-lt"/>
              <a:buAutoNum type="arabicPeriod"/>
            </a:pPr>
            <a:r>
              <a:rPr lang="en-US" sz="2400" dirty="0" smtClean="0"/>
              <a:t>Must be </a:t>
            </a:r>
            <a:r>
              <a:rPr lang="en-US" sz="2400" dirty="0"/>
              <a:t>operated by a state licensed </a:t>
            </a:r>
            <a:r>
              <a:rPr lang="en-US" sz="2400" dirty="0" smtClean="0"/>
              <a:t>nurseryman</a:t>
            </a:r>
          </a:p>
          <a:p>
            <a:pPr marL="801688" lvl="2" indent="-457200">
              <a:buFont typeface="+mj-lt"/>
              <a:buAutoNum type="arabicPeriod"/>
            </a:pPr>
            <a:r>
              <a:rPr lang="en-US" sz="2400" dirty="0" smtClean="0"/>
              <a:t>Have been </a:t>
            </a:r>
            <a:r>
              <a:rPr lang="en-US" sz="2400" dirty="0"/>
              <a:t>operated as a registered nursery in Florida for at least 30 continuous years. </a:t>
            </a:r>
            <a:endParaRPr lang="en-US" sz="2400" dirty="0" smtClean="0"/>
          </a:p>
          <a:p>
            <a:pPr marL="342900" indent="-342900">
              <a:buFont typeface="Arial" pitchFamily="34" charset="0"/>
              <a:buChar char="•"/>
            </a:pPr>
            <a:r>
              <a:rPr lang="en-US" sz="2400" dirty="0" smtClean="0"/>
              <a:t>Current list from the Department of Agriculture – 39 eligible nurseries</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98416581"/>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Existing State Law</a:t>
            </a:r>
            <a:endParaRPr lang="en-US" sz="4400" b="1" dirty="0"/>
          </a:p>
        </p:txBody>
      </p:sp>
      <p:sp>
        <p:nvSpPr>
          <p:cNvPr id="2" name="Content Placeholder 1"/>
          <p:cNvSpPr>
            <a:spLocks noGrp="1"/>
          </p:cNvSpPr>
          <p:nvPr>
            <p:ph idx="1"/>
          </p:nvPr>
        </p:nvSpPr>
        <p:spPr>
          <a:xfrm>
            <a:off x="352426" y="1463040"/>
            <a:ext cx="8334374" cy="4724400"/>
          </a:xfrm>
        </p:spPr>
        <p:txBody>
          <a:bodyPr>
            <a:normAutofit/>
          </a:bodyPr>
          <a:lstStyle/>
          <a:p>
            <a:pPr marL="285750" indent="-285750">
              <a:buFont typeface="Arial" pitchFamily="34" charset="0"/>
              <a:buChar char="•"/>
            </a:pPr>
            <a:r>
              <a:rPr lang="en-US" sz="2400" dirty="0" smtClean="0"/>
              <a:t>Implemented by the Department of Health who must:</a:t>
            </a:r>
          </a:p>
          <a:p>
            <a:pPr marL="687388" lvl="2" indent="-342900">
              <a:buFont typeface="+mj-lt"/>
              <a:buAutoNum type="arabicPeriod"/>
            </a:pPr>
            <a:r>
              <a:rPr lang="en-US" sz="2400" dirty="0" smtClean="0"/>
              <a:t>develop rules – final draft submitted</a:t>
            </a:r>
          </a:p>
          <a:p>
            <a:pPr marL="687388" lvl="2" indent="-342900">
              <a:buFont typeface="+mj-lt"/>
              <a:buAutoNum type="arabicPeriod"/>
            </a:pPr>
            <a:r>
              <a:rPr lang="en-US" sz="2400" dirty="0" smtClean="0"/>
              <a:t>develop </a:t>
            </a:r>
            <a:r>
              <a:rPr lang="en-US" sz="2400" dirty="0"/>
              <a:t>a compassionate use registry for the registry of physicians and </a:t>
            </a:r>
            <a:r>
              <a:rPr lang="en-US" sz="2400" dirty="0" smtClean="0"/>
              <a:t>patients</a:t>
            </a:r>
          </a:p>
          <a:p>
            <a:pPr marL="687388" lvl="2" indent="-342900">
              <a:buFont typeface="+mj-lt"/>
              <a:buAutoNum type="arabicPeriod"/>
            </a:pPr>
            <a:r>
              <a:rPr lang="en-US" sz="2400" dirty="0" smtClean="0"/>
              <a:t>authorize </a:t>
            </a:r>
            <a:r>
              <a:rPr lang="en-US" sz="2400" dirty="0"/>
              <a:t>and regulate the dispensing </a:t>
            </a:r>
            <a:r>
              <a:rPr lang="en-US" sz="2400" dirty="0" smtClean="0"/>
              <a:t>organizations</a:t>
            </a:r>
          </a:p>
          <a:p>
            <a:pPr marL="687388" lvl="2" indent="-342900">
              <a:buFont typeface="+mj-lt"/>
              <a:buAutoNum type="arabicPeriod"/>
            </a:pPr>
            <a:r>
              <a:rPr lang="en-US" sz="2400" dirty="0" smtClean="0"/>
              <a:t>administer </a:t>
            </a:r>
            <a:r>
              <a:rPr lang="en-US" sz="2400" dirty="0"/>
              <a:t>the program under the Deputy State Health Officer.  </a:t>
            </a:r>
            <a:endParaRPr lang="en-US" sz="2400" dirty="0" smtClean="0"/>
          </a:p>
          <a:p>
            <a:pPr marL="285750" indent="-285750">
              <a:buFont typeface="Arial" pitchFamily="34" charset="0"/>
              <a:buChar char="•"/>
            </a:pPr>
            <a:r>
              <a:rPr lang="en-US" sz="2400" dirty="0" smtClean="0"/>
              <a:t>The </a:t>
            </a:r>
            <a:r>
              <a:rPr lang="en-US" sz="2400" dirty="0"/>
              <a:t>Bill also encourages state university participation in Federal Drug </a:t>
            </a:r>
            <a:r>
              <a:rPr lang="en-US" sz="2400" dirty="0" smtClean="0"/>
              <a:t>Administration-University of Florida declined to participate out of concern of loss of federal funding</a:t>
            </a:r>
            <a:endParaRPr lang="en-US" sz="2400" dirty="0"/>
          </a:p>
          <a:p>
            <a:pPr marL="285750" indent="-285750">
              <a:buFont typeface="Arial" pitchFamily="34" charset="0"/>
              <a:buChar char="•"/>
            </a:pPr>
            <a:r>
              <a:rPr lang="en-US" sz="2400" dirty="0" smtClean="0"/>
              <a:t>Rulemaking </a:t>
            </a:r>
            <a:r>
              <a:rPr lang="en-US" sz="2400" dirty="0"/>
              <a:t>must be complete, and implementation must begin by January 1, 2015.</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383718"/>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DOH Final Rule</a:t>
            </a:r>
            <a:endParaRPr lang="en-US" dirty="0"/>
          </a:p>
        </p:txBody>
      </p:sp>
      <p:sp>
        <p:nvSpPr>
          <p:cNvPr id="3" name="Content Placeholder 2"/>
          <p:cNvSpPr>
            <a:spLocks noGrp="1"/>
          </p:cNvSpPr>
          <p:nvPr>
            <p:ph idx="1"/>
          </p:nvPr>
        </p:nvSpPr>
        <p:spPr/>
        <p:txBody>
          <a:bodyPr/>
          <a:lstStyle/>
          <a:p>
            <a:endParaRPr lang="en-US" dirty="0" smtClean="0"/>
          </a:p>
          <a:p>
            <a:r>
              <a:rPr lang="en-US" dirty="0" smtClean="0"/>
              <a:t>No mention of local government authority</a:t>
            </a:r>
          </a:p>
          <a:p>
            <a:pPr lvl="1"/>
            <a:r>
              <a:rPr lang="en-US" dirty="0" smtClean="0"/>
              <a:t>Earlier drafts seemed to require compliance with ALL local laws and regulations prior to a permit being issued</a:t>
            </a:r>
          </a:p>
          <a:p>
            <a:r>
              <a:rPr lang="en-US" dirty="0" smtClean="0"/>
              <a:t>DOH General Counsel explicitly stated the bill provided no authority for DOH to force or prohibit local governments from doing anything</a:t>
            </a:r>
          </a:p>
          <a:p>
            <a:r>
              <a:rPr lang="en-US" dirty="0" smtClean="0"/>
              <a:t>It appears DOH chose to preserve local authority by omission</a:t>
            </a:r>
          </a:p>
          <a:p>
            <a:pPr lvl="1"/>
            <a:r>
              <a:rPr lang="en-US" dirty="0" smtClean="0"/>
              <a:t>General Counsel doubted an applicant would even get to the DOH application process if there was any issues with local government ordinances or regulations</a:t>
            </a:r>
          </a:p>
          <a:p>
            <a:r>
              <a:rPr lang="en-US" dirty="0" smtClean="0"/>
              <a:t>STILL SUBJECT TO CHANGE BY THE LEGISLATURE</a:t>
            </a:r>
          </a:p>
          <a:p>
            <a:pPr lvl="1"/>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960835"/>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Constitutional Amendment</a:t>
            </a:r>
            <a:endParaRPr lang="en-US" sz="4400" b="1" dirty="0"/>
          </a:p>
        </p:txBody>
      </p:sp>
      <p:sp>
        <p:nvSpPr>
          <p:cNvPr id="2" name="Content Placeholder 1"/>
          <p:cNvSpPr>
            <a:spLocks noGrp="1"/>
          </p:cNvSpPr>
          <p:nvPr>
            <p:ph idx="1"/>
          </p:nvPr>
        </p:nvSpPr>
        <p:spPr>
          <a:xfrm>
            <a:off x="352426" y="1463040"/>
            <a:ext cx="8639174" cy="5166360"/>
          </a:xfrm>
        </p:spPr>
        <p:txBody>
          <a:bodyPr>
            <a:normAutofit/>
          </a:bodyPr>
          <a:lstStyle/>
          <a:p>
            <a:r>
              <a:rPr lang="en-US" sz="2400" b="1" dirty="0" smtClean="0"/>
              <a:t>TITLE</a:t>
            </a:r>
            <a:r>
              <a:rPr lang="en-US" sz="2400" b="1" dirty="0"/>
              <a:t>: </a:t>
            </a:r>
            <a:r>
              <a:rPr lang="en-US" sz="2400" dirty="0"/>
              <a:t>Use of Marijuana for </a:t>
            </a:r>
            <a:r>
              <a:rPr lang="en-US" sz="2400" dirty="0" smtClean="0"/>
              <a:t>Certain Medical Conditions </a:t>
            </a:r>
            <a:endParaRPr lang="en-US" sz="2400" dirty="0"/>
          </a:p>
          <a:p>
            <a:r>
              <a:rPr lang="en-US" sz="2400" b="1" dirty="0" smtClean="0"/>
              <a:t>SUMMARY</a:t>
            </a:r>
            <a:r>
              <a:rPr lang="en-US" sz="2400" b="1" dirty="0"/>
              <a:t>: </a:t>
            </a:r>
            <a:r>
              <a:rPr lang="en-US" sz="2400" dirty="0"/>
              <a:t>Allows </a:t>
            </a:r>
            <a:r>
              <a:rPr lang="en-US" sz="2400" dirty="0" smtClean="0"/>
              <a:t>the medical </a:t>
            </a:r>
            <a:r>
              <a:rPr lang="en-US" sz="2400" dirty="0"/>
              <a:t>use of marijuana for individuals with debilitating diseases as determined by a licensed Florida physician. Allows caregivers to assist patients</a:t>
            </a:r>
            <a:r>
              <a:rPr lang="en-US" sz="2400" dirty="0" smtClean="0"/>
              <a:t>’ medical </a:t>
            </a:r>
            <a:r>
              <a:rPr lang="en-US" sz="2400" dirty="0"/>
              <a:t>use of marijuana. The Department of Health shall register and regulate centers that produce and </a:t>
            </a:r>
            <a:r>
              <a:rPr lang="en-US" sz="2400" dirty="0" smtClean="0"/>
              <a:t>distribute marijuana for medical </a:t>
            </a:r>
            <a:r>
              <a:rPr lang="en-US" sz="2400" dirty="0"/>
              <a:t>purposes and shall issue identification cards to patients and caregivers. Applies only to Florida law. Does not authorize violations of federal law or any non-medical use, possession or production </a:t>
            </a:r>
            <a:r>
              <a:rPr lang="en-US" sz="2400" dirty="0" smtClean="0"/>
              <a:t>of marijuana</a:t>
            </a:r>
            <a:r>
              <a:rPr lang="en-US" sz="2400" dirty="0"/>
              <a:t>. </a:t>
            </a:r>
            <a:endParaRPr lang="en-US" sz="2400" dirty="0" smtClean="0"/>
          </a:p>
          <a:p>
            <a:endParaRPr lang="en-US" sz="2400" dirty="0" smtClean="0"/>
          </a:p>
          <a:p>
            <a:pPr marL="342900" indent="-342900">
              <a:buFont typeface="Arial" pitchFamily="34" charset="0"/>
              <a:buChar char="•"/>
            </a:pPr>
            <a:r>
              <a:rPr lang="en-US" sz="2400" dirty="0" smtClean="0"/>
              <a:t>Initial polling suggested broad support for the Amendment, however recent polls seem to indicate the Amendment will fail to reach the 60% threshold for approval</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351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Constitutional Amendment</a:t>
            </a:r>
            <a:endParaRPr lang="en-US" sz="4400" b="1" dirty="0"/>
          </a:p>
        </p:txBody>
      </p:sp>
      <p:sp>
        <p:nvSpPr>
          <p:cNvPr id="2" name="Content Placeholder 1"/>
          <p:cNvSpPr>
            <a:spLocks noGrp="1"/>
          </p:cNvSpPr>
          <p:nvPr>
            <p:ph idx="1"/>
          </p:nvPr>
        </p:nvSpPr>
        <p:spPr>
          <a:xfrm>
            <a:off x="352426" y="1463040"/>
            <a:ext cx="8562974" cy="5166360"/>
          </a:xfrm>
        </p:spPr>
        <p:txBody>
          <a:bodyPr>
            <a:normAutofit/>
          </a:bodyPr>
          <a:lstStyle/>
          <a:p>
            <a:r>
              <a:rPr lang="en-US" sz="2400" b="1" dirty="0" smtClean="0"/>
              <a:t>How will it work?</a:t>
            </a:r>
          </a:p>
          <a:p>
            <a:pPr marL="285750" indent="-285750">
              <a:buFont typeface="Arial" pitchFamily="34" charset="0"/>
              <a:buChar char="•"/>
            </a:pPr>
            <a:r>
              <a:rPr lang="en-US" sz="2400" dirty="0" smtClean="0"/>
              <a:t>Patient required to obtain a </a:t>
            </a:r>
            <a:r>
              <a:rPr lang="en-US" sz="2400" dirty="0"/>
              <a:t>physician certification from a physician licensed in the state of </a:t>
            </a:r>
            <a:r>
              <a:rPr lang="en-US" sz="2400" dirty="0" smtClean="0"/>
              <a:t>Florida</a:t>
            </a:r>
          </a:p>
          <a:p>
            <a:pPr marL="285750" indent="-285750">
              <a:buFont typeface="Arial" pitchFamily="34" charset="0"/>
              <a:buChar char="•"/>
            </a:pPr>
            <a:r>
              <a:rPr lang="en-US" sz="2400" dirty="0" smtClean="0"/>
              <a:t>Certifying </a:t>
            </a:r>
            <a:r>
              <a:rPr lang="en-US" sz="2400" dirty="0"/>
              <a:t>physician </a:t>
            </a:r>
            <a:r>
              <a:rPr lang="en-US" sz="2400" dirty="0" smtClean="0"/>
              <a:t>must:</a:t>
            </a:r>
          </a:p>
          <a:p>
            <a:pPr marL="801688" lvl="2" indent="-457200">
              <a:buFont typeface="+mj-lt"/>
              <a:buAutoNum type="arabicPeriod"/>
            </a:pPr>
            <a:r>
              <a:rPr lang="en-US" sz="2400" dirty="0" smtClean="0"/>
              <a:t>conduct </a:t>
            </a:r>
            <a:r>
              <a:rPr lang="en-US" sz="2400" dirty="0"/>
              <a:t>a physical exam of the patient </a:t>
            </a:r>
            <a:endParaRPr lang="en-US" sz="2400" dirty="0" smtClean="0"/>
          </a:p>
          <a:p>
            <a:pPr marL="801688" lvl="2" indent="-457200">
              <a:buFont typeface="+mj-lt"/>
              <a:buAutoNum type="arabicPeriod"/>
            </a:pPr>
            <a:r>
              <a:rPr lang="en-US" sz="2400" dirty="0"/>
              <a:t>c</a:t>
            </a:r>
            <a:r>
              <a:rPr lang="en-US" sz="2400" dirty="0" smtClean="0"/>
              <a:t>omplete a full </a:t>
            </a:r>
            <a:r>
              <a:rPr lang="en-US" sz="2400" dirty="0"/>
              <a:t>assessment of the patient’s medical </a:t>
            </a:r>
            <a:r>
              <a:rPr lang="en-US" sz="2400" dirty="0" smtClean="0"/>
              <a:t>history</a:t>
            </a:r>
          </a:p>
          <a:p>
            <a:pPr marL="801688" lvl="2" indent="-457200">
              <a:buFont typeface="+mj-lt"/>
              <a:buAutoNum type="arabicPeriod"/>
            </a:pPr>
            <a:r>
              <a:rPr lang="en-US" sz="2400" dirty="0" smtClean="0"/>
              <a:t>determine </a:t>
            </a:r>
            <a:r>
              <a:rPr lang="en-US" sz="2400" dirty="0"/>
              <a:t>that the person has a </a:t>
            </a:r>
            <a:r>
              <a:rPr lang="en-US" sz="2400" dirty="0" smtClean="0"/>
              <a:t>“Debilitating Medical Condition;” and</a:t>
            </a:r>
          </a:p>
          <a:p>
            <a:pPr marL="801688" lvl="2" indent="-457200">
              <a:buFont typeface="+mj-lt"/>
              <a:buAutoNum type="arabicPeriod"/>
            </a:pPr>
            <a:r>
              <a:rPr lang="en-US" sz="2400" dirty="0" smtClean="0"/>
              <a:t>find that the “potential benefits of </a:t>
            </a:r>
            <a:r>
              <a:rPr lang="en-US" sz="2400" dirty="0"/>
              <a:t>the </a:t>
            </a:r>
            <a:r>
              <a:rPr lang="en-US" sz="2400" dirty="0" smtClean="0"/>
              <a:t>medical use of marijuana would likely outweigh the health risks for the patient”</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5677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Constitutional Amendment</a:t>
            </a:r>
            <a:endParaRPr lang="en-US" sz="4400" b="1" dirty="0"/>
          </a:p>
        </p:txBody>
      </p:sp>
      <p:sp>
        <p:nvSpPr>
          <p:cNvPr id="2" name="Content Placeholder 1"/>
          <p:cNvSpPr>
            <a:spLocks noGrp="1"/>
          </p:cNvSpPr>
          <p:nvPr>
            <p:ph idx="1"/>
          </p:nvPr>
        </p:nvSpPr>
        <p:spPr>
          <a:xfrm>
            <a:off x="381000" y="1463040"/>
            <a:ext cx="8610600" cy="4724400"/>
          </a:xfrm>
        </p:spPr>
        <p:txBody>
          <a:bodyPr/>
          <a:lstStyle/>
          <a:p>
            <a:pPr lvl="3" indent="0" algn="ctr">
              <a:buNone/>
            </a:pPr>
            <a:endParaRPr lang="en-US" sz="3000" b="1" dirty="0" smtClean="0"/>
          </a:p>
          <a:p>
            <a:pPr lvl="3" indent="0" algn="ctr">
              <a:buNone/>
            </a:pPr>
            <a:r>
              <a:rPr lang="en-US" sz="3000" b="1" dirty="0" smtClean="0"/>
              <a:t>“Debilitating Medical Condition” </a:t>
            </a:r>
          </a:p>
          <a:p>
            <a:pPr algn="ctr"/>
            <a:r>
              <a:rPr lang="en-US" sz="2400" dirty="0" smtClean="0"/>
              <a:t>cancer</a:t>
            </a:r>
            <a:r>
              <a:rPr lang="en-US" sz="2400" dirty="0"/>
              <a:t>, glaucoma, positive </a:t>
            </a:r>
            <a:r>
              <a:rPr lang="en-US" sz="2400" dirty="0" smtClean="0"/>
              <a:t>HIV, AIDS, </a:t>
            </a:r>
            <a:r>
              <a:rPr lang="en-US" sz="2400" dirty="0"/>
              <a:t>hepatitis C, amyotrophic lateral sclerosis (ALS), </a:t>
            </a:r>
            <a:r>
              <a:rPr lang="en-US" sz="2400" dirty="0" err="1"/>
              <a:t>Crohn’s</a:t>
            </a:r>
            <a:r>
              <a:rPr lang="en-US" sz="2400" dirty="0"/>
              <a:t> disease, Parkinson’s disease, multiple sclerosis </a:t>
            </a:r>
            <a:r>
              <a:rPr lang="en-US" sz="2400" b="1" dirty="0"/>
              <a:t>or other conditions for which a physician believes that the medical use of marijuana would likely outweigh the potential  health risks for a patient</a:t>
            </a:r>
            <a:r>
              <a:rPr lang="en-US" sz="2400" dirty="0"/>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6621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1846</TotalTime>
  <Words>1605</Words>
  <Application>Microsoft Macintosh PowerPoint</Application>
  <PresentationFormat>On-screen Show (4:3)</PresentationFormat>
  <Paragraphs>144</Paragraphs>
  <Slides>19</Slides>
  <Notes>16</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   Medical Marijuana State Implementation </vt:lpstr>
      <vt:lpstr> ITS ALREADY HERE! § 381.986 Florida Statutes</vt:lpstr>
      <vt:lpstr>Role of Local Governments???</vt:lpstr>
      <vt:lpstr>Existing State Law</vt:lpstr>
      <vt:lpstr>Existing State Law</vt:lpstr>
      <vt:lpstr>DOH Final Rule</vt:lpstr>
      <vt:lpstr>Constitutional Amendment</vt:lpstr>
      <vt:lpstr>Constitutional Amendment</vt:lpstr>
      <vt:lpstr>Constitutional Amendment</vt:lpstr>
      <vt:lpstr>Constitutional Amendment</vt:lpstr>
      <vt:lpstr>Constitutional Amendment</vt:lpstr>
      <vt:lpstr>Constitutional Amendment</vt:lpstr>
      <vt:lpstr>Constitutional Amendment</vt:lpstr>
      <vt:lpstr>Constitutional Amendment</vt:lpstr>
      <vt:lpstr>Constitution vs. Existing State Law</vt:lpstr>
      <vt:lpstr>Other Experiences</vt:lpstr>
      <vt:lpstr>Revenue</vt:lpstr>
      <vt:lpstr>Getting Ready  - Saying No</vt:lpstr>
      <vt:lpstr>If Amendment 2 passes…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Medical Marijuana</dc:title>
  <dc:creator>kmehaffey</dc:creator>
  <cp:lastModifiedBy>Ryan Padgett</cp:lastModifiedBy>
  <cp:revision>63</cp:revision>
  <cp:lastPrinted>2014-08-04T21:26:20Z</cp:lastPrinted>
  <dcterms:created xsi:type="dcterms:W3CDTF">2014-10-15T17:44:52Z</dcterms:created>
  <dcterms:modified xsi:type="dcterms:W3CDTF">2014-10-15T18:04:21Z</dcterms:modified>
</cp:coreProperties>
</file>